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0"/>
  </p:notesMasterIdLst>
  <p:handoutMasterIdLst>
    <p:handoutMasterId r:id="rId21"/>
  </p:handoutMasterIdLst>
  <p:sldIdLst>
    <p:sldId id="256" r:id="rId2"/>
    <p:sldId id="299" r:id="rId3"/>
    <p:sldId id="293" r:id="rId4"/>
    <p:sldId id="274" r:id="rId5"/>
    <p:sldId id="283" r:id="rId6"/>
    <p:sldId id="287" r:id="rId7"/>
    <p:sldId id="294" r:id="rId8"/>
    <p:sldId id="288" r:id="rId9"/>
    <p:sldId id="300" r:id="rId10"/>
    <p:sldId id="305" r:id="rId11"/>
    <p:sldId id="296" r:id="rId12"/>
    <p:sldId id="307" r:id="rId13"/>
    <p:sldId id="301" r:id="rId14"/>
    <p:sldId id="306" r:id="rId15"/>
    <p:sldId id="298" r:id="rId16"/>
    <p:sldId id="280" r:id="rId17"/>
    <p:sldId id="302" r:id="rId18"/>
    <p:sldId id="304" r:id="rId19"/>
  </p:sldIdLst>
  <p:sldSz cx="9144000" cy="6858000" type="screen4x3"/>
  <p:notesSz cx="6997700" cy="92837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63B16"/>
    <a:srgbClr val="F18FC9"/>
    <a:srgbClr val="FB8579"/>
    <a:srgbClr val="FF696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17018" autoAdjust="0"/>
    <p:restoredTop sz="70324" autoAdjust="0"/>
  </p:normalViewPr>
  <p:slideViewPr>
    <p:cSldViewPr snapToGrid="0">
      <p:cViewPr varScale="1">
        <p:scale>
          <a:sx n="81" d="100"/>
          <a:sy n="81" d="100"/>
        </p:scale>
        <p:origin x="2406" y="84"/>
      </p:cViewPr>
      <p:guideLst/>
    </p:cSldViewPr>
  </p:slideViewPr>
  <p:outlineViewPr>
    <p:cViewPr>
      <p:scale>
        <a:sx n="33" d="100"/>
        <a:sy n="33" d="100"/>
      </p:scale>
      <p:origin x="0" y="-252"/>
    </p:cViewPr>
  </p:outlineViewPr>
  <p:notesTextViewPr>
    <p:cViewPr>
      <p:scale>
        <a:sx n="1" d="1"/>
        <a:sy n="1" d="1"/>
      </p:scale>
      <p:origin x="0" y="0"/>
    </p:cViewPr>
  </p:notesTextViewPr>
  <p:sorterViewPr>
    <p:cViewPr>
      <p:scale>
        <a:sx n="200" d="100"/>
        <a:sy n="200" d="100"/>
      </p:scale>
      <p:origin x="0" y="0"/>
    </p:cViewPr>
  </p:sorterViewPr>
  <p:notesViewPr>
    <p:cSldViewPr snapToGrid="0">
      <p:cViewPr varScale="1">
        <p:scale>
          <a:sx n="120" d="100"/>
          <a:sy n="120" d="100"/>
        </p:scale>
        <p:origin x="4908"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2337" cy="465798"/>
          </a:xfrm>
          <a:prstGeom prst="rect">
            <a:avLst/>
          </a:prstGeom>
        </p:spPr>
        <p:txBody>
          <a:bodyPr vert="horz" lIns="93027" tIns="46513" rIns="93027" bIns="46513" rtlCol="0"/>
          <a:lstStyle>
            <a:lvl1pPr algn="l">
              <a:defRPr sz="1200"/>
            </a:lvl1pPr>
          </a:lstStyle>
          <a:p>
            <a:endParaRPr lang="en-US"/>
          </a:p>
        </p:txBody>
      </p:sp>
      <p:sp>
        <p:nvSpPr>
          <p:cNvPr id="3" name="Date Placeholder 2"/>
          <p:cNvSpPr>
            <a:spLocks noGrp="1"/>
          </p:cNvSpPr>
          <p:nvPr>
            <p:ph type="dt" sz="quarter" idx="1"/>
          </p:nvPr>
        </p:nvSpPr>
        <p:spPr>
          <a:xfrm>
            <a:off x="3963745" y="0"/>
            <a:ext cx="3032337" cy="465798"/>
          </a:xfrm>
          <a:prstGeom prst="rect">
            <a:avLst/>
          </a:prstGeom>
        </p:spPr>
        <p:txBody>
          <a:bodyPr vert="horz" lIns="93027" tIns="46513" rIns="93027" bIns="46513" rtlCol="0"/>
          <a:lstStyle>
            <a:lvl1pPr algn="r">
              <a:defRPr sz="1200"/>
            </a:lvl1pPr>
          </a:lstStyle>
          <a:p>
            <a:fld id="{84A37E7B-C825-4D80-9DAB-0DC22D6E5660}" type="datetimeFigureOut">
              <a:rPr lang="en-US" smtClean="0"/>
              <a:t>5/25/2021</a:t>
            </a:fld>
            <a:endParaRPr lang="en-US"/>
          </a:p>
        </p:txBody>
      </p:sp>
      <p:sp>
        <p:nvSpPr>
          <p:cNvPr id="4" name="Footer Placeholder 3"/>
          <p:cNvSpPr>
            <a:spLocks noGrp="1"/>
          </p:cNvSpPr>
          <p:nvPr>
            <p:ph type="ftr" sz="quarter" idx="2"/>
          </p:nvPr>
        </p:nvSpPr>
        <p:spPr>
          <a:xfrm>
            <a:off x="0" y="8817904"/>
            <a:ext cx="3032337" cy="465797"/>
          </a:xfrm>
          <a:prstGeom prst="rect">
            <a:avLst/>
          </a:prstGeom>
        </p:spPr>
        <p:txBody>
          <a:bodyPr vert="horz" lIns="93027" tIns="46513" rIns="93027" bIns="46513" rtlCol="0" anchor="b"/>
          <a:lstStyle>
            <a:lvl1pPr algn="l">
              <a:defRPr sz="1200"/>
            </a:lvl1pPr>
          </a:lstStyle>
          <a:p>
            <a:endParaRPr lang="en-US"/>
          </a:p>
        </p:txBody>
      </p:sp>
      <p:sp>
        <p:nvSpPr>
          <p:cNvPr id="5" name="Slide Number Placeholder 4"/>
          <p:cNvSpPr>
            <a:spLocks noGrp="1"/>
          </p:cNvSpPr>
          <p:nvPr>
            <p:ph type="sldNum" sz="quarter" idx="3"/>
          </p:nvPr>
        </p:nvSpPr>
        <p:spPr>
          <a:xfrm>
            <a:off x="3963745" y="8817904"/>
            <a:ext cx="3032337" cy="465797"/>
          </a:xfrm>
          <a:prstGeom prst="rect">
            <a:avLst/>
          </a:prstGeom>
        </p:spPr>
        <p:txBody>
          <a:bodyPr vert="horz" lIns="93027" tIns="46513" rIns="93027" bIns="46513" rtlCol="0" anchor="b"/>
          <a:lstStyle>
            <a:lvl1pPr algn="r">
              <a:defRPr sz="1200"/>
            </a:lvl1pPr>
          </a:lstStyle>
          <a:p>
            <a:fld id="{36031A9A-266E-4A6D-AD0C-5D3A63912232}" type="slidenum">
              <a:rPr lang="en-US" smtClean="0"/>
              <a:t>‹#›</a:t>
            </a:fld>
            <a:endParaRPr lang="en-US"/>
          </a:p>
        </p:txBody>
      </p:sp>
    </p:spTree>
    <p:extLst>
      <p:ext uri="{BB962C8B-B14F-4D97-AF65-F5344CB8AC3E}">
        <p14:creationId xmlns:p14="http://schemas.microsoft.com/office/powerpoint/2010/main" val="146453699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2337" cy="465798"/>
          </a:xfrm>
          <a:prstGeom prst="rect">
            <a:avLst/>
          </a:prstGeom>
        </p:spPr>
        <p:txBody>
          <a:bodyPr vert="horz" lIns="93027" tIns="46513" rIns="93027" bIns="46513" rtlCol="0"/>
          <a:lstStyle>
            <a:lvl1pPr algn="l">
              <a:defRPr sz="1200"/>
            </a:lvl1pPr>
          </a:lstStyle>
          <a:p>
            <a:endParaRPr lang="en-US"/>
          </a:p>
        </p:txBody>
      </p:sp>
      <p:sp>
        <p:nvSpPr>
          <p:cNvPr id="3" name="Date Placeholder 2"/>
          <p:cNvSpPr>
            <a:spLocks noGrp="1"/>
          </p:cNvSpPr>
          <p:nvPr>
            <p:ph type="dt" idx="1"/>
          </p:nvPr>
        </p:nvSpPr>
        <p:spPr>
          <a:xfrm>
            <a:off x="3963745" y="0"/>
            <a:ext cx="3032337" cy="465798"/>
          </a:xfrm>
          <a:prstGeom prst="rect">
            <a:avLst/>
          </a:prstGeom>
        </p:spPr>
        <p:txBody>
          <a:bodyPr vert="horz" lIns="93027" tIns="46513" rIns="93027" bIns="46513" rtlCol="0"/>
          <a:lstStyle>
            <a:lvl1pPr algn="r">
              <a:defRPr sz="1200"/>
            </a:lvl1pPr>
          </a:lstStyle>
          <a:p>
            <a:fld id="{D35DF3BD-E4A5-4745-85B0-22DFC56583AD}" type="datetimeFigureOut">
              <a:rPr lang="en-US" smtClean="0"/>
              <a:t>5/25/2021</a:t>
            </a:fld>
            <a:endParaRPr lang="en-US"/>
          </a:p>
        </p:txBody>
      </p:sp>
      <p:sp>
        <p:nvSpPr>
          <p:cNvPr id="4" name="Slide Image Placeholder 3"/>
          <p:cNvSpPr>
            <a:spLocks noGrp="1" noRot="1" noChangeAspect="1"/>
          </p:cNvSpPr>
          <p:nvPr>
            <p:ph type="sldImg" idx="2"/>
          </p:nvPr>
        </p:nvSpPr>
        <p:spPr>
          <a:xfrm>
            <a:off x="1409700" y="1160463"/>
            <a:ext cx="4178300" cy="3133725"/>
          </a:xfrm>
          <a:prstGeom prst="rect">
            <a:avLst/>
          </a:prstGeom>
          <a:noFill/>
          <a:ln w="12700">
            <a:solidFill>
              <a:prstClr val="black"/>
            </a:solidFill>
          </a:ln>
        </p:spPr>
        <p:txBody>
          <a:bodyPr vert="horz" lIns="93027" tIns="46513" rIns="93027" bIns="46513" rtlCol="0" anchor="ctr"/>
          <a:lstStyle/>
          <a:p>
            <a:endParaRPr lang="en-US"/>
          </a:p>
        </p:txBody>
      </p:sp>
      <p:sp>
        <p:nvSpPr>
          <p:cNvPr id="5" name="Notes Placeholder 4"/>
          <p:cNvSpPr>
            <a:spLocks noGrp="1"/>
          </p:cNvSpPr>
          <p:nvPr>
            <p:ph type="body" sz="quarter" idx="3"/>
          </p:nvPr>
        </p:nvSpPr>
        <p:spPr>
          <a:xfrm>
            <a:off x="699771" y="4467781"/>
            <a:ext cx="5598160" cy="3655458"/>
          </a:xfrm>
          <a:prstGeom prst="rect">
            <a:avLst/>
          </a:prstGeom>
        </p:spPr>
        <p:txBody>
          <a:bodyPr vert="horz" lIns="93027" tIns="46513" rIns="93027" bIns="46513"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17904"/>
            <a:ext cx="3032337" cy="465797"/>
          </a:xfrm>
          <a:prstGeom prst="rect">
            <a:avLst/>
          </a:prstGeom>
        </p:spPr>
        <p:txBody>
          <a:bodyPr vert="horz" lIns="93027" tIns="46513" rIns="93027" bIns="46513" rtlCol="0" anchor="b"/>
          <a:lstStyle>
            <a:lvl1pPr algn="l">
              <a:defRPr sz="1200"/>
            </a:lvl1pPr>
          </a:lstStyle>
          <a:p>
            <a:endParaRPr lang="en-US"/>
          </a:p>
        </p:txBody>
      </p:sp>
      <p:sp>
        <p:nvSpPr>
          <p:cNvPr id="7" name="Slide Number Placeholder 6"/>
          <p:cNvSpPr>
            <a:spLocks noGrp="1"/>
          </p:cNvSpPr>
          <p:nvPr>
            <p:ph type="sldNum" sz="quarter" idx="5"/>
          </p:nvPr>
        </p:nvSpPr>
        <p:spPr>
          <a:xfrm>
            <a:off x="3963745" y="8817904"/>
            <a:ext cx="3032337" cy="465797"/>
          </a:xfrm>
          <a:prstGeom prst="rect">
            <a:avLst/>
          </a:prstGeom>
        </p:spPr>
        <p:txBody>
          <a:bodyPr vert="horz" lIns="93027" tIns="46513" rIns="93027" bIns="46513" rtlCol="0" anchor="b"/>
          <a:lstStyle>
            <a:lvl1pPr algn="r">
              <a:defRPr sz="1200"/>
            </a:lvl1pPr>
          </a:lstStyle>
          <a:p>
            <a:fld id="{1A816417-2128-4B1B-9A58-C288A86610D1}" type="slidenum">
              <a:rPr lang="en-US" smtClean="0"/>
              <a:t>‹#›</a:t>
            </a:fld>
            <a:endParaRPr lang="en-US"/>
          </a:p>
        </p:txBody>
      </p:sp>
    </p:spTree>
    <p:extLst>
      <p:ext uri="{BB962C8B-B14F-4D97-AF65-F5344CB8AC3E}">
        <p14:creationId xmlns:p14="http://schemas.microsoft.com/office/powerpoint/2010/main" val="30685158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176" indent="-171176">
              <a:buFontTx/>
              <a:buChar char="-"/>
            </a:pPr>
            <a:r>
              <a:rPr lang="en-US" b="1" dirty="0" smtClean="0"/>
              <a:t>Introduction of bio by </a:t>
            </a:r>
            <a:r>
              <a:rPr lang="en-US" b="1" dirty="0" smtClean="0"/>
              <a:t>facilitator</a:t>
            </a:r>
          </a:p>
          <a:p>
            <a:r>
              <a:rPr lang="en-US" dirty="0"/>
              <a:t>Mr. Ahmad Faramarzi is a multidisciplinary scientist and engineer with 38 years of experience providing expertise to U.S. Federal agencies and private sector. Over the course of his career, he has played a key role in ensuring efficacy and safety of power plants, defense nuclear facilities, disassembly of nuclear and chemical weapons, planetary satellites operations, environmental remediation technologies, water resources projects, and counter-terrorism technologies. His primary areas of interest are risk/safety analysis and management, and R&amp;D. Ahmad holds a BS in Nuclear Engineering, an MS in Mechanical Engineering, and an Engineer Degree with specification in fluid mechanics and thermal science.</a:t>
            </a:r>
          </a:p>
          <a:p>
            <a:pPr marL="171176" indent="-171176">
              <a:buFontTx/>
              <a:buChar char="-"/>
            </a:pPr>
            <a:endParaRPr lang="en-US" b="1" dirty="0" smtClean="0"/>
          </a:p>
          <a:p>
            <a:pPr marL="171176" indent="-171176">
              <a:buFontTx/>
              <a:buChar char="-"/>
            </a:pPr>
            <a:endParaRPr lang="en-US" b="1" dirty="0" smtClean="0"/>
          </a:p>
          <a:p>
            <a:pPr marL="171176" indent="-171176">
              <a:buFontTx/>
              <a:buChar char="-"/>
            </a:pPr>
            <a:endParaRPr lang="en-US" dirty="0" smtClean="0"/>
          </a:p>
          <a:p>
            <a:pPr marL="171176" indent="-171176">
              <a:buFontTx/>
              <a:buChar char="-"/>
            </a:pPr>
            <a:endParaRPr lang="en-US" dirty="0"/>
          </a:p>
        </p:txBody>
      </p:sp>
      <p:sp>
        <p:nvSpPr>
          <p:cNvPr id="4" name="Slide Number Placeholder 3"/>
          <p:cNvSpPr>
            <a:spLocks noGrp="1"/>
          </p:cNvSpPr>
          <p:nvPr>
            <p:ph type="sldNum" sz="quarter" idx="10"/>
          </p:nvPr>
        </p:nvSpPr>
        <p:spPr/>
        <p:txBody>
          <a:bodyPr/>
          <a:lstStyle/>
          <a:p>
            <a:fld id="{1A816417-2128-4B1B-9A58-C288A86610D1}" type="slidenum">
              <a:rPr lang="en-US" smtClean="0"/>
              <a:t>1</a:t>
            </a:fld>
            <a:endParaRPr lang="en-US"/>
          </a:p>
        </p:txBody>
      </p:sp>
    </p:spTree>
    <p:extLst>
      <p:ext uri="{BB962C8B-B14F-4D97-AF65-F5344CB8AC3E}">
        <p14:creationId xmlns:p14="http://schemas.microsoft.com/office/powerpoint/2010/main" val="14315629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Examples; note the graded approach in problem identification and resolution.</a:t>
            </a:r>
          </a:p>
          <a:p>
            <a:endParaRPr lang="en-US" dirty="0"/>
          </a:p>
          <a:p>
            <a:r>
              <a:rPr lang="en-US" dirty="0" smtClean="0"/>
              <a:t>I should say the NRC does a </a:t>
            </a:r>
            <a:r>
              <a:rPr lang="en-US" dirty="0"/>
              <a:t>lot more, including workshops, periodic assessment internally and inspection by the regulators and assignment of a rating for each power plant, including SC into all other periodic inspection of plants ,…. </a:t>
            </a:r>
            <a:endParaRPr lang="en-US" dirty="0" smtClean="0"/>
          </a:p>
          <a:p>
            <a:endParaRPr lang="en-US" dirty="0"/>
          </a:p>
          <a:p>
            <a:r>
              <a:rPr lang="en-US" dirty="0" smtClean="0"/>
              <a:t>Since 1986 when focus was places on organizational culture, SC seems to have become embedded </a:t>
            </a:r>
            <a:r>
              <a:rPr lang="en-US" dirty="0"/>
              <a:t>into many activities of </a:t>
            </a:r>
            <a:r>
              <a:rPr lang="en-US" dirty="0" smtClean="0"/>
              <a:t>100 </a:t>
            </a:r>
            <a:r>
              <a:rPr lang="en-US" dirty="0"/>
              <a:t>power plants, </a:t>
            </a:r>
            <a:r>
              <a:rPr lang="en-US" dirty="0" smtClean="0"/>
              <a:t>companies </a:t>
            </a:r>
            <a:r>
              <a:rPr lang="en-US" dirty="0"/>
              <a:t>supporting </a:t>
            </a:r>
            <a:r>
              <a:rPr lang="en-US" dirty="0" smtClean="0"/>
              <a:t>the plants, and the </a:t>
            </a:r>
            <a:r>
              <a:rPr lang="en-US" dirty="0"/>
              <a:t>regulatory </a:t>
            </a:r>
            <a:r>
              <a:rPr lang="en-US" dirty="0" smtClean="0"/>
              <a:t>body – NRC itself.  </a:t>
            </a:r>
            <a:endParaRPr lang="en-US" dirty="0"/>
          </a:p>
        </p:txBody>
      </p:sp>
      <p:sp>
        <p:nvSpPr>
          <p:cNvPr id="4" name="Slide Number Placeholder 3"/>
          <p:cNvSpPr>
            <a:spLocks noGrp="1"/>
          </p:cNvSpPr>
          <p:nvPr>
            <p:ph type="sldNum" sz="quarter" idx="10"/>
          </p:nvPr>
        </p:nvSpPr>
        <p:spPr/>
        <p:txBody>
          <a:bodyPr/>
          <a:lstStyle/>
          <a:p>
            <a:fld id="{1A816417-2128-4B1B-9A58-C288A86610D1}" type="slidenum">
              <a:rPr lang="en-US" smtClean="0"/>
              <a:t>10</a:t>
            </a:fld>
            <a:endParaRPr lang="en-US"/>
          </a:p>
        </p:txBody>
      </p:sp>
    </p:spTree>
    <p:extLst>
      <p:ext uri="{BB962C8B-B14F-4D97-AF65-F5344CB8AC3E}">
        <p14:creationId xmlns:p14="http://schemas.microsoft.com/office/powerpoint/2010/main" val="19569717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176" indent="-171176">
              <a:buFontTx/>
              <a:buChar char="-"/>
            </a:pPr>
            <a:r>
              <a:rPr lang="en-US" dirty="0" smtClean="0"/>
              <a:t>Gradual process example. Note the Boeing 737 MAX that has been grounded and likely affected the travel plans of most of us as the FAA and Boeing grounded all 737MAX aircraft. </a:t>
            </a:r>
          </a:p>
          <a:p>
            <a:pPr marL="171176" indent="-171176">
              <a:buFontTx/>
              <a:buChar char="-"/>
            </a:pPr>
            <a:endParaRPr lang="en-US" dirty="0" smtClean="0"/>
          </a:p>
          <a:p>
            <a:pPr marL="171176" indent="-171176">
              <a:buFontTx/>
              <a:buChar char="-"/>
            </a:pPr>
            <a:r>
              <a:rPr lang="en-US" dirty="0" smtClean="0"/>
              <a:t>Although it may be premature to jump to any conclusion at this time, it seems FAA and Boeing ignored the first crash, then blamed the pilots in the second crash until a report cleared the pilots of any error (they followed Boeing’s procedures), and finally the COE of Boeing accepted responsibility (although FAA is lagging). All this happened less than 5 years after they embraced SC.  …. It is work in progress…</a:t>
            </a:r>
            <a:endParaRPr lang="en-US" dirty="0"/>
          </a:p>
        </p:txBody>
      </p:sp>
      <p:sp>
        <p:nvSpPr>
          <p:cNvPr id="4" name="Slide Number Placeholder 3"/>
          <p:cNvSpPr>
            <a:spLocks noGrp="1"/>
          </p:cNvSpPr>
          <p:nvPr>
            <p:ph type="sldNum" sz="quarter" idx="10"/>
          </p:nvPr>
        </p:nvSpPr>
        <p:spPr/>
        <p:txBody>
          <a:bodyPr/>
          <a:lstStyle/>
          <a:p>
            <a:fld id="{1A816417-2128-4B1B-9A58-C288A86610D1}" type="slidenum">
              <a:rPr lang="en-US" smtClean="0"/>
              <a:t>11</a:t>
            </a:fld>
            <a:endParaRPr lang="en-US"/>
          </a:p>
        </p:txBody>
      </p:sp>
    </p:spTree>
    <p:extLst>
      <p:ext uri="{BB962C8B-B14F-4D97-AF65-F5344CB8AC3E}">
        <p14:creationId xmlns:p14="http://schemas.microsoft.com/office/powerpoint/2010/main" val="807002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Defense-in-depth: multiple layers of protection </a:t>
            </a:r>
          </a:p>
          <a:p>
            <a:endParaRPr lang="en-US" dirty="0"/>
          </a:p>
          <a:p>
            <a:r>
              <a:rPr lang="en-US" dirty="0"/>
              <a:t>Need to have identified, analyzed, assessed, managed, and communicated risks. Boeing 737 did not have any redundancy which is required for any critical system and sometimes even triple redundancy!</a:t>
            </a:r>
          </a:p>
          <a:p>
            <a:endParaRPr lang="en-US" dirty="0"/>
          </a:p>
          <a:p>
            <a:r>
              <a:rPr lang="en-US" dirty="0"/>
              <a:t>I have noticed some dams are using similar terms as Operating Basis equivalent to Limiting conditions for Operations  </a:t>
            </a:r>
          </a:p>
          <a:p>
            <a:pPr marL="171176" indent="-171176">
              <a:buFontTx/>
              <a:buChar char="-"/>
            </a:pPr>
            <a:endParaRPr lang="en-US" dirty="0"/>
          </a:p>
        </p:txBody>
      </p:sp>
      <p:sp>
        <p:nvSpPr>
          <p:cNvPr id="4" name="Slide Number Placeholder 3"/>
          <p:cNvSpPr>
            <a:spLocks noGrp="1"/>
          </p:cNvSpPr>
          <p:nvPr>
            <p:ph type="sldNum" sz="quarter" idx="10"/>
          </p:nvPr>
        </p:nvSpPr>
        <p:spPr/>
        <p:txBody>
          <a:bodyPr/>
          <a:lstStyle/>
          <a:p>
            <a:fld id="{1A816417-2128-4B1B-9A58-C288A86610D1}" type="slidenum">
              <a:rPr lang="en-US" smtClean="0"/>
              <a:t>12</a:t>
            </a:fld>
            <a:endParaRPr lang="en-US"/>
          </a:p>
        </p:txBody>
      </p:sp>
    </p:spTree>
    <p:extLst>
      <p:ext uri="{BB962C8B-B14F-4D97-AF65-F5344CB8AC3E}">
        <p14:creationId xmlns:p14="http://schemas.microsoft.com/office/powerpoint/2010/main" val="34273546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176" indent="-171176">
              <a:buFontTx/>
              <a:buChar char="-"/>
            </a:pPr>
            <a:r>
              <a:rPr lang="en-US" dirty="0" smtClean="0"/>
              <a:t>The concept of RIDM</a:t>
            </a:r>
            <a:r>
              <a:rPr lang="en-US" baseline="0" dirty="0" smtClean="0"/>
              <a:t> is something that is relevant to not only risk management but also SC. This is very similar to what the NRC initiated in the 1990’s and have instituted and made part of the nuclear power plant safety culture.</a:t>
            </a:r>
          </a:p>
          <a:p>
            <a:pPr marL="171176" indent="-171176">
              <a:buFontTx/>
              <a:buChar char="-"/>
            </a:pPr>
            <a:endParaRPr lang="en-US" baseline="0" dirty="0" smtClean="0"/>
          </a:p>
          <a:p>
            <a:pPr marL="171176" indent="-171176">
              <a:buFontTx/>
              <a:buChar char="-"/>
            </a:pPr>
            <a:r>
              <a:rPr lang="en-US" baseline="0" dirty="0" smtClean="0"/>
              <a:t>This is limited to dams that fall under FERC’s jurisdiction. But, could be and should be used by others. </a:t>
            </a:r>
          </a:p>
          <a:p>
            <a:pPr marL="171176" indent="-171176">
              <a:buFontTx/>
              <a:buChar char="-"/>
            </a:pPr>
            <a:endParaRPr lang="en-US" baseline="0" dirty="0" smtClean="0"/>
          </a:p>
          <a:p>
            <a:pPr marL="171176" indent="-171176">
              <a:buFontTx/>
              <a:buChar char="-"/>
            </a:pPr>
            <a:r>
              <a:rPr lang="en-US" baseline="0" dirty="0" smtClean="0"/>
              <a:t>It expands the scope of risk analysis and management beyond major accidents using the concept of ALARP. This under SC. </a:t>
            </a:r>
          </a:p>
          <a:p>
            <a:pPr marL="627644" lvl="1" indent="-171176">
              <a:buFontTx/>
              <a:buChar char="-"/>
            </a:pPr>
            <a:endParaRPr lang="en-US" dirty="0"/>
          </a:p>
        </p:txBody>
      </p:sp>
      <p:sp>
        <p:nvSpPr>
          <p:cNvPr id="4" name="Slide Number Placeholder 3"/>
          <p:cNvSpPr>
            <a:spLocks noGrp="1"/>
          </p:cNvSpPr>
          <p:nvPr>
            <p:ph type="sldNum" sz="quarter" idx="10"/>
          </p:nvPr>
        </p:nvSpPr>
        <p:spPr/>
        <p:txBody>
          <a:bodyPr/>
          <a:lstStyle/>
          <a:p>
            <a:fld id="{1A816417-2128-4B1B-9A58-C288A86610D1}" type="slidenum">
              <a:rPr lang="en-US" smtClean="0"/>
              <a:t>13</a:t>
            </a:fld>
            <a:endParaRPr lang="en-US"/>
          </a:p>
        </p:txBody>
      </p:sp>
    </p:spTree>
    <p:extLst>
      <p:ext uri="{BB962C8B-B14F-4D97-AF65-F5344CB8AC3E}">
        <p14:creationId xmlns:p14="http://schemas.microsoft.com/office/powerpoint/2010/main" val="30091423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Walk through the slides.</a:t>
            </a:r>
          </a:p>
          <a:p>
            <a:endParaRPr lang="en-US" dirty="0" smtClean="0"/>
          </a:p>
          <a:p>
            <a:pPr marL="171176" indent="-171176">
              <a:buFontTx/>
              <a:buChar char="-"/>
            </a:pPr>
            <a:r>
              <a:rPr lang="en-US" dirty="0" smtClean="0"/>
              <a:t>I have seen</a:t>
            </a:r>
            <a:r>
              <a:rPr lang="en-US" baseline="0" dirty="0" smtClean="0"/>
              <a:t> some large dam that do not have anything close to this. There is no process, like a Risk Register, to keep track of, monitor and close out identified risks. In some cases, nobody assigned the responsibility for performing such function.</a:t>
            </a:r>
          </a:p>
          <a:p>
            <a:pPr marL="171176" indent="-171176">
              <a:buFontTx/>
              <a:buChar char="-"/>
            </a:pPr>
            <a:endParaRPr lang="en-US" baseline="0" dirty="0" smtClean="0"/>
          </a:p>
          <a:p>
            <a:pPr marL="171176" indent="-171176">
              <a:buFontTx/>
              <a:buChar char="-"/>
            </a:pPr>
            <a:r>
              <a:rPr lang="en-US" baseline="0" dirty="0" smtClean="0"/>
              <a:t>It maybe helpful for the Dam industry to develop a consistent process and standards for the identification, analysis, risk assignment, and risk management of identified risks.</a:t>
            </a:r>
          </a:p>
        </p:txBody>
      </p:sp>
      <p:sp>
        <p:nvSpPr>
          <p:cNvPr id="4" name="Slide Number Placeholder 3"/>
          <p:cNvSpPr>
            <a:spLocks noGrp="1"/>
          </p:cNvSpPr>
          <p:nvPr>
            <p:ph type="sldNum" sz="quarter" idx="10"/>
          </p:nvPr>
        </p:nvSpPr>
        <p:spPr/>
        <p:txBody>
          <a:bodyPr/>
          <a:lstStyle/>
          <a:p>
            <a:fld id="{1A816417-2128-4B1B-9A58-C288A86610D1}" type="slidenum">
              <a:rPr lang="en-US" smtClean="0"/>
              <a:t>14</a:t>
            </a:fld>
            <a:endParaRPr lang="en-US"/>
          </a:p>
        </p:txBody>
      </p:sp>
    </p:spTree>
    <p:extLst>
      <p:ext uri="{BB962C8B-B14F-4D97-AF65-F5344CB8AC3E}">
        <p14:creationId xmlns:p14="http://schemas.microsoft.com/office/powerpoint/2010/main" val="31736023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176" indent="-171176">
              <a:buFontTx/>
              <a:buChar char="-"/>
            </a:pPr>
            <a:r>
              <a:rPr lang="en-US" dirty="0" smtClean="0"/>
              <a:t>Design Basis.</a:t>
            </a:r>
            <a:r>
              <a:rPr lang="en-US" baseline="0" dirty="0" smtClean="0"/>
              <a:t> For older projects, it is sometimes difficult to find the original design basis. This is a concern especially as people retire and institutional knowledge is lost. Some industries, such as nuclear, have gone through major efforts to reconstruct or reconstitute the original design basis of projects built in the 1940’s. They have made major efforts to reach out to the retired staff as well as the retiring staff to capture and transfer their knowledge. Many projects still have a Mr. or Ms. so and so who has been there from day one and knows it all and every body goes to them to get insights.</a:t>
            </a:r>
          </a:p>
          <a:p>
            <a:pPr marL="171176" indent="-171176">
              <a:buFontTx/>
              <a:buChar char="-"/>
            </a:pPr>
            <a:r>
              <a:rPr lang="en-US" baseline="0" dirty="0" smtClean="0"/>
              <a:t>Known-knowns etc.  Lets use a simplified example with a switch that you flip to close a gate.</a:t>
            </a:r>
          </a:p>
          <a:p>
            <a:pPr marL="627644" lvl="1" indent="-171176">
              <a:buFontTx/>
              <a:buChar char="-"/>
            </a:pPr>
            <a:r>
              <a:rPr lang="en-US" sz="1000" dirty="0">
                <a:latin typeface="Times New Roman" panose="02020603050405020304" pitchFamily="18" charset="0"/>
                <a:cs typeface="Times New Roman" panose="02020603050405020304" pitchFamily="18" charset="0"/>
              </a:rPr>
              <a:t>If you flip the switch, the gate closes. That is some tinging you know you know.</a:t>
            </a:r>
          </a:p>
          <a:p>
            <a:pPr marL="627644" lvl="1" indent="-171176">
              <a:buFontTx/>
              <a:buChar char="-"/>
            </a:pPr>
            <a:r>
              <a:rPr lang="en-US" sz="1000" dirty="0">
                <a:latin typeface="Times New Roman" panose="02020603050405020304" pitchFamily="18" charset="0"/>
                <a:cs typeface="Times New Roman" panose="02020603050405020304" pitchFamily="18" charset="0"/>
              </a:rPr>
              <a:t>If you flip the switch and the gate does not close and there is no reason you can think of for that response, then you know there is something that you know you do not know. That is where inquisitiveness of SC comes in and what you and the organization does with that information. What if you flip the switch again and it works this time. Would you ignore the first incident? That is where SC comes in to perform the necessary analysis, determine the root cause, and remedy the issue. Also, provide Lessons Learned to other dams so that they can investigate their situation.</a:t>
            </a:r>
          </a:p>
          <a:p>
            <a:pPr marL="627644" lvl="1" indent="-171176">
              <a:buFontTx/>
              <a:buChar char="-"/>
            </a:pPr>
            <a:r>
              <a:rPr lang="en-US" sz="1000" dirty="0">
                <a:latin typeface="Times New Roman" panose="02020603050405020304" pitchFamily="18" charset="0"/>
                <a:cs typeface="Times New Roman" panose="02020603050405020304" pitchFamily="18" charset="0"/>
              </a:rPr>
              <a:t>Unknown unknowns. This is a tough one, if you do not even know it exist how could you know anything? One example that I can think of is receiving a Lessons Learned report, in a database or some meeting, from another dam that may trigger a thought and pushes the issue into Known unknowns.  </a:t>
            </a:r>
          </a:p>
        </p:txBody>
      </p:sp>
      <p:sp>
        <p:nvSpPr>
          <p:cNvPr id="4" name="Slide Number Placeholder 3"/>
          <p:cNvSpPr>
            <a:spLocks noGrp="1"/>
          </p:cNvSpPr>
          <p:nvPr>
            <p:ph type="sldNum" sz="quarter" idx="10"/>
          </p:nvPr>
        </p:nvSpPr>
        <p:spPr/>
        <p:txBody>
          <a:bodyPr/>
          <a:lstStyle/>
          <a:p>
            <a:fld id="{1A816417-2128-4B1B-9A58-C288A86610D1}" type="slidenum">
              <a:rPr lang="en-US" smtClean="0"/>
              <a:t>15</a:t>
            </a:fld>
            <a:endParaRPr lang="en-US"/>
          </a:p>
        </p:txBody>
      </p:sp>
    </p:spTree>
    <p:extLst>
      <p:ext uri="{BB962C8B-B14F-4D97-AF65-F5344CB8AC3E}">
        <p14:creationId xmlns:p14="http://schemas.microsoft.com/office/powerpoint/2010/main" val="42908184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It requires commitment at all levels of organization. Its development and the buy-in process </a:t>
            </a:r>
            <a:r>
              <a:rPr lang="en-US" dirty="0" smtClean="0">
                <a:solidFill>
                  <a:srgbClr val="FF0000"/>
                </a:solidFill>
              </a:rPr>
              <a:t>IS </a:t>
            </a:r>
            <a:r>
              <a:rPr lang="en-US" dirty="0" smtClean="0"/>
              <a:t>a part of developing a SC</a:t>
            </a:r>
            <a:endParaRPr lang="en-US" dirty="0"/>
          </a:p>
        </p:txBody>
      </p:sp>
      <p:sp>
        <p:nvSpPr>
          <p:cNvPr id="4" name="Slide Number Placeholder 3"/>
          <p:cNvSpPr>
            <a:spLocks noGrp="1"/>
          </p:cNvSpPr>
          <p:nvPr>
            <p:ph type="sldNum" sz="quarter" idx="10"/>
          </p:nvPr>
        </p:nvSpPr>
        <p:spPr/>
        <p:txBody>
          <a:bodyPr/>
          <a:lstStyle/>
          <a:p>
            <a:fld id="{1A816417-2128-4B1B-9A58-C288A86610D1}" type="slidenum">
              <a:rPr lang="en-US" smtClean="0"/>
              <a:t>16</a:t>
            </a:fld>
            <a:endParaRPr lang="en-US"/>
          </a:p>
        </p:txBody>
      </p:sp>
    </p:spTree>
    <p:extLst>
      <p:ext uri="{BB962C8B-B14F-4D97-AF65-F5344CB8AC3E}">
        <p14:creationId xmlns:p14="http://schemas.microsoft.com/office/powerpoint/2010/main" val="11402817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A816417-2128-4B1B-9A58-C288A86610D1}" type="slidenum">
              <a:rPr lang="en-US" smtClean="0"/>
              <a:t>17</a:t>
            </a:fld>
            <a:endParaRPr lang="en-US"/>
          </a:p>
        </p:txBody>
      </p:sp>
    </p:spTree>
    <p:extLst>
      <p:ext uri="{BB962C8B-B14F-4D97-AF65-F5344CB8AC3E}">
        <p14:creationId xmlns:p14="http://schemas.microsoft.com/office/powerpoint/2010/main" val="11746807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Using the ICOLD-adopted general framework, a 2010 review of offshore accidents provides a breakdown of the root causes of accidents within the SC framework</a:t>
            </a:r>
          </a:p>
          <a:p>
            <a:endParaRPr lang="en-US" dirty="0" smtClean="0"/>
          </a:p>
          <a:p>
            <a:pPr defTabSz="912937">
              <a:defRPr/>
            </a:pPr>
            <a:r>
              <a:rPr lang="en-US" dirty="0" smtClean="0"/>
              <a:t>Decentralized decision making …. Pros and cons with centralized approach</a:t>
            </a:r>
          </a:p>
          <a:p>
            <a:endParaRPr lang="en-US" dirty="0"/>
          </a:p>
        </p:txBody>
      </p:sp>
      <p:sp>
        <p:nvSpPr>
          <p:cNvPr id="4" name="Slide Number Placeholder 3"/>
          <p:cNvSpPr>
            <a:spLocks noGrp="1"/>
          </p:cNvSpPr>
          <p:nvPr>
            <p:ph type="sldNum" sz="quarter" idx="10"/>
          </p:nvPr>
        </p:nvSpPr>
        <p:spPr/>
        <p:txBody>
          <a:bodyPr/>
          <a:lstStyle/>
          <a:p>
            <a:fld id="{1A816417-2128-4B1B-9A58-C288A86610D1}" type="slidenum">
              <a:rPr lang="en-US" smtClean="0"/>
              <a:t>18</a:t>
            </a:fld>
            <a:endParaRPr lang="en-US"/>
          </a:p>
        </p:txBody>
      </p:sp>
    </p:spTree>
    <p:extLst>
      <p:ext uri="{BB962C8B-B14F-4D97-AF65-F5344CB8AC3E}">
        <p14:creationId xmlns:p14="http://schemas.microsoft.com/office/powerpoint/2010/main" val="25712467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9771" y="4467781"/>
            <a:ext cx="5598160" cy="4121545"/>
          </a:xfrm>
        </p:spPr>
        <p:txBody>
          <a:bodyPr/>
          <a:lstStyle/>
          <a:p>
            <a:pPr marL="171176" indent="-171176">
              <a:buFont typeface="Arial" panose="020B0604020202020204" pitchFamily="34" charset="0"/>
              <a:buChar char="•"/>
            </a:pPr>
            <a:r>
              <a:rPr lang="en-US" dirty="0" smtClean="0"/>
              <a:t>Thank you for the introduction and good morning.</a:t>
            </a:r>
          </a:p>
          <a:p>
            <a:pPr marL="171176" indent="-171176">
              <a:buFont typeface="Arial" panose="020B0604020202020204" pitchFamily="34" charset="0"/>
              <a:buChar char="•"/>
            </a:pPr>
            <a:r>
              <a:rPr lang="en-US" dirty="0" smtClean="0"/>
              <a:t>The presentation is based on a paper co-authored by Chuck and Miguel</a:t>
            </a:r>
          </a:p>
          <a:p>
            <a:pPr marL="171176" indent="-171176">
              <a:buFont typeface="Arial" panose="020B0604020202020204" pitchFamily="34" charset="0"/>
              <a:buChar char="•"/>
            </a:pPr>
            <a:r>
              <a:rPr lang="en-US" dirty="0" smtClean="0"/>
              <a:t>There are two parts to the paper (and the presentation).</a:t>
            </a:r>
          </a:p>
          <a:p>
            <a:pPr marL="627644" lvl="1" indent="-171176">
              <a:buFont typeface="Arial" panose="020B0604020202020204" pitchFamily="34" charset="0"/>
              <a:buChar char="•"/>
            </a:pPr>
            <a:r>
              <a:rPr lang="en-US" dirty="0" smtClean="0"/>
              <a:t>First, the paper provides a historical perspective on the evolution of SC, and approaches used in different industries.  It also discusses a framework for the development and implementation of SC for the dam industry.</a:t>
            </a:r>
          </a:p>
          <a:p>
            <a:pPr marL="627644" lvl="1" indent="-171176">
              <a:buFont typeface="Arial" panose="020B0604020202020204" pitchFamily="34" charset="0"/>
              <a:buChar char="•"/>
            </a:pPr>
            <a:r>
              <a:rPr lang="en-US" dirty="0" smtClean="0"/>
              <a:t>Second, the paper provides a discussion of two aspects of SC, namely risk management and risk communication for specific cases and organizations. </a:t>
            </a:r>
          </a:p>
          <a:p>
            <a:pPr marL="627644" lvl="1" indent="-171176">
              <a:buFont typeface="Arial" panose="020B0604020202020204" pitchFamily="34" charset="0"/>
              <a:buChar char="•"/>
            </a:pPr>
            <a:r>
              <a:rPr lang="en-US" dirty="0" smtClean="0"/>
              <a:t>Given the limited amount of time for this presentation, we can only hit some highlights of what is in the paper. But, you have the paper that you can read at your leisure and reach out to the authors should you have any questions. </a:t>
            </a:r>
          </a:p>
          <a:p>
            <a:pPr marL="171176" indent="-171176">
              <a:buFont typeface="Arial" panose="020B0604020202020204" pitchFamily="34" charset="0"/>
              <a:buChar char="•"/>
            </a:pPr>
            <a:r>
              <a:rPr lang="en-US" dirty="0" smtClean="0"/>
              <a:t>It </a:t>
            </a:r>
            <a:r>
              <a:rPr lang="en-US" dirty="0"/>
              <a:t>is important to distinguish between safety management, which is “process-based”, and SC, which is “behavior-based”. A safety management </a:t>
            </a:r>
            <a:r>
              <a:rPr lang="en-US" dirty="0" smtClean="0"/>
              <a:t>system (SMS) is </a:t>
            </a:r>
            <a:r>
              <a:rPr lang="en-US" dirty="0"/>
              <a:t>a systematic and approach for managing safety risks. An effective SMS is woven into the fabric of an organization. It becomes part of the </a:t>
            </a:r>
            <a:r>
              <a:rPr lang="en-US" dirty="0" smtClean="0"/>
              <a:t>culture … the </a:t>
            </a:r>
            <a:r>
              <a:rPr lang="en-US" dirty="0"/>
              <a:t>way people do their jobs. </a:t>
            </a:r>
            <a:r>
              <a:rPr lang="en-US" dirty="0" smtClean="0"/>
              <a:t>SC </a:t>
            </a:r>
            <a:r>
              <a:rPr lang="en-US" dirty="0"/>
              <a:t>recognizes that good procedures and practices are not fully adequate if practiced </a:t>
            </a:r>
            <a:r>
              <a:rPr lang="en-US" dirty="0" smtClean="0"/>
              <a:t>mechanically. </a:t>
            </a:r>
            <a:r>
              <a:rPr lang="en-US" dirty="0"/>
              <a:t>Rather, SC is intended to promote individuals to actively seek information, identify problems and issues, and offer new ideas at all levels of organization</a:t>
            </a:r>
            <a:r>
              <a:rPr lang="en-US" dirty="0" smtClean="0"/>
              <a:t>.</a:t>
            </a:r>
            <a:endParaRPr lang="en-US" dirty="0"/>
          </a:p>
        </p:txBody>
      </p:sp>
      <p:sp>
        <p:nvSpPr>
          <p:cNvPr id="4" name="Slide Number Placeholder 3"/>
          <p:cNvSpPr>
            <a:spLocks noGrp="1"/>
          </p:cNvSpPr>
          <p:nvPr>
            <p:ph type="sldNum" sz="quarter" idx="10"/>
          </p:nvPr>
        </p:nvSpPr>
        <p:spPr/>
        <p:txBody>
          <a:bodyPr/>
          <a:lstStyle/>
          <a:p>
            <a:fld id="{1A816417-2128-4B1B-9A58-C288A86610D1}" type="slidenum">
              <a:rPr lang="en-US" smtClean="0"/>
              <a:t>2</a:t>
            </a:fld>
            <a:endParaRPr lang="en-US"/>
          </a:p>
        </p:txBody>
      </p:sp>
    </p:spTree>
    <p:extLst>
      <p:ext uri="{BB962C8B-B14F-4D97-AF65-F5344CB8AC3E}">
        <p14:creationId xmlns:p14="http://schemas.microsoft.com/office/powerpoint/2010/main" val="31445109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9771" y="4467781"/>
            <a:ext cx="5598160" cy="4102521"/>
          </a:xfrm>
        </p:spPr>
        <p:txBody>
          <a:bodyPr/>
          <a:lstStyle/>
          <a:p>
            <a:r>
              <a:rPr lang="en-US" dirty="0" smtClean="0"/>
              <a:t>Theories </a:t>
            </a:r>
            <a:r>
              <a:rPr lang="en-US" dirty="0"/>
              <a:t>of accident causation have developed through several stages. </a:t>
            </a:r>
            <a:endParaRPr lang="en-US" dirty="0" smtClean="0"/>
          </a:p>
          <a:p>
            <a:pPr marL="171176" indent="-171176">
              <a:buFontTx/>
              <a:buChar char="-"/>
            </a:pPr>
            <a:r>
              <a:rPr lang="en-US" dirty="0" smtClean="0"/>
              <a:t>Technical period. In this period the cause of accidents was attributed to equipment failure or malfunction.</a:t>
            </a:r>
          </a:p>
          <a:p>
            <a:pPr marL="171176" indent="-171176">
              <a:buFontTx/>
              <a:buChar char="-"/>
            </a:pPr>
            <a:r>
              <a:rPr lang="en-US" dirty="0" smtClean="0"/>
              <a:t> </a:t>
            </a:r>
            <a:endParaRPr lang="en-US" dirty="0"/>
          </a:p>
          <a:p>
            <a:pPr marL="171176" indent="-171176">
              <a:buFontTx/>
              <a:buChar char="-"/>
            </a:pPr>
            <a:r>
              <a:rPr lang="en-US" dirty="0" smtClean="0"/>
              <a:t>The second stage is the period of human error where faults of human operators resulted in accidents. The most prominent accident attributed to human error is the Three Mile Island Nuclear Power Plant accident  in the 70’s which resulted in a partial reactor core meltdown and was a turning point in the nuclear power industry. The accident triggered numerous research on human error in industry and academia and a tremendous amount of information.  </a:t>
            </a:r>
          </a:p>
          <a:p>
            <a:pPr marL="171176" indent="-171176">
              <a:buFontTx/>
              <a:buChar char="-"/>
            </a:pPr>
            <a:endParaRPr lang="en-US" dirty="0"/>
          </a:p>
          <a:p>
            <a:pPr marL="171176" indent="-171176">
              <a:buFontTx/>
              <a:buChar char="-"/>
            </a:pPr>
            <a:r>
              <a:rPr lang="en-US" dirty="0"/>
              <a:t>R</a:t>
            </a:r>
            <a:r>
              <a:rPr lang="en-US" dirty="0" smtClean="0"/>
              <a:t>ecently we have seen the development </a:t>
            </a:r>
            <a:r>
              <a:rPr lang="en-US" dirty="0"/>
              <a:t>of </a:t>
            </a:r>
            <a:r>
              <a:rPr lang="en-US" dirty="0" smtClean="0"/>
              <a:t>Organizational </a:t>
            </a:r>
            <a:r>
              <a:rPr lang="en-US" dirty="0"/>
              <a:t>Culture </a:t>
            </a:r>
            <a:r>
              <a:rPr lang="en-US" dirty="0" smtClean="0"/>
              <a:t>period. This recognizes </a:t>
            </a:r>
            <a:r>
              <a:rPr lang="en-US" dirty="0"/>
              <a:t>that operators are not performing their duties or interacting with </a:t>
            </a:r>
            <a:r>
              <a:rPr lang="en-US" dirty="0" smtClean="0"/>
              <a:t>technologies </a:t>
            </a:r>
            <a:r>
              <a:rPr lang="en-US" dirty="0"/>
              <a:t>in </a:t>
            </a:r>
            <a:r>
              <a:rPr lang="en-US" dirty="0" smtClean="0"/>
              <a:t>isolation. Rather complex systems require operators to perform as a coordinate team of people embedded </a:t>
            </a:r>
            <a:r>
              <a:rPr lang="en-US" dirty="0"/>
              <a:t>within a particular culture. </a:t>
            </a:r>
            <a:r>
              <a:rPr lang="en-US" dirty="0" smtClean="0"/>
              <a:t>1986 accidents: Space </a:t>
            </a:r>
            <a:r>
              <a:rPr lang="en-US" dirty="0"/>
              <a:t>Shuttle Challenger explosion </a:t>
            </a:r>
            <a:r>
              <a:rPr lang="en-US" dirty="0" smtClean="0"/>
              <a:t>and </a:t>
            </a:r>
            <a:r>
              <a:rPr lang="en-US" dirty="0"/>
              <a:t>Chernobyl nuclear power plants </a:t>
            </a:r>
            <a:r>
              <a:rPr lang="en-US" dirty="0" smtClean="0"/>
              <a:t>(fatalities, impact on food supplies in western USSR and Europe. The term SC was coined after the Chernobyl disaster.</a:t>
            </a:r>
          </a:p>
          <a:p>
            <a:pPr marL="171176" indent="-171176">
              <a:buFontTx/>
              <a:buChar char="-"/>
            </a:pPr>
            <a:r>
              <a:rPr lang="en-US" dirty="0" smtClean="0"/>
              <a:t>SC is </a:t>
            </a:r>
            <a:r>
              <a:rPr lang="en-US" dirty="0"/>
              <a:t>intended to direct attention to safety, highlight threat to safety, create context where people feel safe to speak up and act in ways to improve </a:t>
            </a:r>
            <a:r>
              <a:rPr lang="en-US" dirty="0" smtClean="0"/>
              <a:t>safety.</a:t>
            </a:r>
          </a:p>
          <a:p>
            <a:pPr marL="171176" indent="-171176">
              <a:buFontTx/>
              <a:buChar char="-"/>
            </a:pPr>
            <a:r>
              <a:rPr lang="en-US" dirty="0" smtClean="0"/>
              <a:t>Summary BOX. New concepts are being introduced but they are off-shoots of SC</a:t>
            </a:r>
            <a:endParaRPr lang="en-US" dirty="0"/>
          </a:p>
          <a:p>
            <a:pPr marL="171176" indent="-171176">
              <a:buFontTx/>
              <a:buChar char="-"/>
            </a:pPr>
            <a:endParaRPr lang="en-US" dirty="0"/>
          </a:p>
        </p:txBody>
      </p:sp>
      <p:sp>
        <p:nvSpPr>
          <p:cNvPr id="4" name="Slide Number Placeholder 3"/>
          <p:cNvSpPr>
            <a:spLocks noGrp="1"/>
          </p:cNvSpPr>
          <p:nvPr>
            <p:ph type="sldNum" sz="quarter" idx="10"/>
          </p:nvPr>
        </p:nvSpPr>
        <p:spPr/>
        <p:txBody>
          <a:bodyPr/>
          <a:lstStyle/>
          <a:p>
            <a:fld id="{1A816417-2128-4B1B-9A58-C288A86610D1}" type="slidenum">
              <a:rPr lang="en-US" smtClean="0"/>
              <a:t>3</a:t>
            </a:fld>
            <a:endParaRPr lang="en-US"/>
          </a:p>
        </p:txBody>
      </p:sp>
    </p:spTree>
    <p:extLst>
      <p:ext uri="{BB962C8B-B14F-4D97-AF65-F5344CB8AC3E}">
        <p14:creationId xmlns:p14="http://schemas.microsoft.com/office/powerpoint/2010/main" val="2878924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176" indent="-171176">
              <a:buFontTx/>
              <a:buChar char="-"/>
            </a:pPr>
            <a:r>
              <a:rPr lang="en-US" dirty="0" smtClean="0"/>
              <a:t>Ron </a:t>
            </a:r>
            <a:r>
              <a:rPr lang="en-US" dirty="0" err="1"/>
              <a:t>Westrum</a:t>
            </a:r>
            <a:r>
              <a:rPr lang="en-US" dirty="0"/>
              <a:t> of Eastern Michigan University has provided one of the most influential work on cultural </a:t>
            </a:r>
            <a:r>
              <a:rPr lang="en-US" dirty="0" smtClean="0"/>
              <a:t>Typology.</a:t>
            </a:r>
          </a:p>
          <a:p>
            <a:pPr marL="171176" indent="-171176">
              <a:buFontTx/>
              <a:buChar char="-"/>
            </a:pPr>
            <a:endParaRPr lang="en-US" dirty="0" smtClean="0"/>
          </a:p>
          <a:p>
            <a:pPr marL="171176" indent="-171176">
              <a:buFontTx/>
              <a:buChar char="-"/>
            </a:pPr>
            <a:r>
              <a:rPr lang="en-US" dirty="0" smtClean="0"/>
              <a:t>You </a:t>
            </a:r>
            <a:r>
              <a:rPr lang="en-US" dirty="0"/>
              <a:t>see the various types of culture that go from power-oriented, low-cooperation, complacency to somewhere in the middle where we have rule-oriented, modest cooperation, narrow responsibility and eventually to an informed, high-cooperation, and flexible organization. </a:t>
            </a:r>
            <a:endParaRPr lang="en-US" dirty="0" smtClean="0"/>
          </a:p>
          <a:p>
            <a:pPr marL="171176" indent="-171176">
              <a:buFontTx/>
              <a:buChar char="-"/>
            </a:pPr>
            <a:r>
              <a:rPr lang="en-US" dirty="0" smtClean="0"/>
              <a:t>Lets look at 3 aspects … people, messengers, and new ideas</a:t>
            </a:r>
            <a:endParaRPr lang="en-US" dirty="0"/>
          </a:p>
          <a:p>
            <a:pPr lvl="0"/>
            <a:endParaRPr lang="en-US" dirty="0" smtClean="0"/>
          </a:p>
          <a:p>
            <a:pPr marL="171176" indent="-171176">
              <a:buFontTx/>
              <a:buChar char="-"/>
            </a:pPr>
            <a:r>
              <a:rPr lang="en-US" dirty="0" smtClean="0"/>
              <a:t>If </a:t>
            </a:r>
            <a:r>
              <a:rPr lang="en-US" dirty="0"/>
              <a:t>you look at these behaviors and consider about your organization, I think you can likely find such behaviors in different parts of the organization or in individuals for that matter</a:t>
            </a:r>
            <a:r>
              <a:rPr lang="en-US" dirty="0" smtClean="0"/>
              <a:t>.</a:t>
            </a:r>
          </a:p>
          <a:p>
            <a:pPr lvl="0"/>
            <a:endParaRPr lang="en-US" dirty="0" smtClean="0"/>
          </a:p>
          <a:p>
            <a:pPr lvl="0"/>
            <a:r>
              <a:rPr lang="en-US" dirty="0" smtClean="0"/>
              <a:t>- IF TIME story </a:t>
            </a:r>
            <a:r>
              <a:rPr lang="en-US" dirty="0"/>
              <a:t>to share: </a:t>
            </a:r>
            <a:r>
              <a:rPr lang="en-US" dirty="0" smtClean="0"/>
              <a:t>two identical</a:t>
            </a:r>
            <a:r>
              <a:rPr lang="en-US" dirty="0"/>
              <a:t>, sister nuclear power plants </a:t>
            </a:r>
            <a:r>
              <a:rPr lang="en-US" dirty="0" smtClean="0"/>
              <a:t>withe </a:t>
            </a:r>
            <a:r>
              <a:rPr lang="en-US" dirty="0"/>
              <a:t>identical designs, operating procedures, and built at the same time. However, one plant is experiencing multiple shutdowns, near-misses and significant scrutiny and inspection by the regulators and the other is an example of a consistent performer without any shutdowns and receiving one of the highest safety ratings assigned by the regulators. The difference is the organizational culture. </a:t>
            </a:r>
          </a:p>
          <a:p>
            <a:pPr defTabSz="912937">
              <a:defRPr/>
            </a:pPr>
            <a:endParaRPr lang="en-US" dirty="0"/>
          </a:p>
        </p:txBody>
      </p:sp>
      <p:sp>
        <p:nvSpPr>
          <p:cNvPr id="4" name="Slide Number Placeholder 3"/>
          <p:cNvSpPr>
            <a:spLocks noGrp="1"/>
          </p:cNvSpPr>
          <p:nvPr>
            <p:ph type="sldNum" sz="quarter" idx="10"/>
          </p:nvPr>
        </p:nvSpPr>
        <p:spPr/>
        <p:txBody>
          <a:bodyPr/>
          <a:lstStyle/>
          <a:p>
            <a:fld id="{1A816417-2128-4B1B-9A58-C288A86610D1}" type="slidenum">
              <a:rPr lang="en-US" smtClean="0"/>
              <a:t>4</a:t>
            </a:fld>
            <a:endParaRPr lang="en-US"/>
          </a:p>
        </p:txBody>
      </p:sp>
    </p:spTree>
    <p:extLst>
      <p:ext uri="{BB962C8B-B14F-4D97-AF65-F5344CB8AC3E}">
        <p14:creationId xmlns:p14="http://schemas.microsoft.com/office/powerpoint/2010/main" val="23045462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a:t>
            </a:r>
            <a:r>
              <a:rPr lang="en-US" dirty="0"/>
              <a:t>The first major reference to the term “Safety Culture” was after the Chernobyl </a:t>
            </a:r>
            <a:r>
              <a:rPr lang="en-US" dirty="0" smtClean="0"/>
              <a:t>disaster </a:t>
            </a:r>
            <a:r>
              <a:rPr lang="en-US" dirty="0"/>
              <a:t>in </a:t>
            </a:r>
            <a:r>
              <a:rPr lang="en-US" dirty="0" smtClean="0"/>
              <a:t>1986.</a:t>
            </a:r>
          </a:p>
          <a:p>
            <a:pPr marL="171176" indent="-171176">
              <a:buFontTx/>
              <a:buChar char="-"/>
            </a:pPr>
            <a:r>
              <a:rPr lang="en-US" dirty="0" smtClean="0"/>
              <a:t>Took 5 years for the International Atomic Energy Agency to come up with standards and another 10 years for the Nuclear Regulatory Commission, which is responsible for oversight and safety of nuclear power plants developed policies with Department of Energy following suite. </a:t>
            </a:r>
          </a:p>
          <a:p>
            <a:pPr marL="171176" indent="-171176">
              <a:buFontTx/>
              <a:buChar char="-"/>
            </a:pPr>
            <a:r>
              <a:rPr lang="en-US" dirty="0" smtClean="0"/>
              <a:t> </a:t>
            </a:r>
            <a:r>
              <a:rPr lang="en-US" dirty="0"/>
              <a:t>it took almost a decade for the industry and regulators to conduct research, discuss different approaches, conduct pilot testing and implement and monitor </a:t>
            </a:r>
            <a:r>
              <a:rPr lang="en-US" dirty="0" smtClean="0"/>
              <a:t>the implementation of SC. NRC has now assigns an SC performance rating for plants.</a:t>
            </a:r>
          </a:p>
          <a:p>
            <a:pPr marL="171176" indent="-171176">
              <a:buFontTx/>
              <a:buChar char="-"/>
            </a:pPr>
            <a:r>
              <a:rPr lang="en-US" dirty="0"/>
              <a:t>NASA started focusing on SC after the Columbia accident. A decade later, SC was formally adopted through issuing policies and requirements, conducting surveys, and making changes.</a:t>
            </a:r>
          </a:p>
          <a:p>
            <a:pPr marL="171176" indent="-171176">
              <a:buFontTx/>
              <a:buChar char="-"/>
            </a:pPr>
            <a:r>
              <a:rPr lang="en-US" dirty="0"/>
              <a:t>Healthcare industry has recognized the importance of safety culture to saving lives and the cost of mistakes made. </a:t>
            </a:r>
            <a:r>
              <a:rPr lang="en-US" dirty="0" smtClean="0"/>
              <a:t>They </a:t>
            </a:r>
            <a:r>
              <a:rPr lang="en-US" dirty="0"/>
              <a:t>have focused on using FAA’s approach relying on the use of checklists in conducting critical </a:t>
            </a:r>
            <a:r>
              <a:rPr lang="en-US" dirty="0" smtClean="0"/>
              <a:t>operations.</a:t>
            </a:r>
          </a:p>
          <a:p>
            <a:pPr marL="171176" indent="-171176">
              <a:buFontTx/>
              <a:buChar char="-"/>
            </a:pPr>
            <a:r>
              <a:rPr lang="en-US" dirty="0" smtClean="0"/>
              <a:t>Rail </a:t>
            </a:r>
            <a:r>
              <a:rPr lang="en-US" dirty="0"/>
              <a:t>industry. The fatality resulted in the transportation safety board identifying a lack of safety culture as the root </a:t>
            </a:r>
            <a:r>
              <a:rPr lang="en-US" dirty="0" smtClean="0"/>
              <a:t>cause. The organization asked NRC </a:t>
            </a:r>
            <a:r>
              <a:rPr lang="en-US" dirty="0"/>
              <a:t>to conduct an assessment of its safety culture, which resulted a number of major changes but is still work in progress. </a:t>
            </a:r>
            <a:endParaRPr lang="en-US" dirty="0" smtClean="0"/>
          </a:p>
          <a:p>
            <a:pPr marL="171176" indent="-171176">
              <a:buFontTx/>
              <a:buChar char="-"/>
            </a:pPr>
            <a:r>
              <a:rPr lang="en-US" dirty="0" smtClean="0"/>
              <a:t>The </a:t>
            </a:r>
            <a:r>
              <a:rPr lang="en-US" dirty="0"/>
              <a:t>2017 Oroville dam incident (or near miss) was a wake up call to the industry. Amongst many specific technical issues, the Independent Review report identified a </a:t>
            </a:r>
            <a:r>
              <a:rPr lang="en-US" dirty="0" smtClean="0"/>
              <a:t>weak safety </a:t>
            </a:r>
            <a:r>
              <a:rPr lang="en-US" dirty="0"/>
              <a:t>culture as one of the reasons.</a:t>
            </a:r>
          </a:p>
          <a:p>
            <a:pPr marL="171176" indent="-171176">
              <a:buFontTx/>
              <a:buChar char="-"/>
            </a:pPr>
            <a:endParaRPr lang="en-US" dirty="0"/>
          </a:p>
        </p:txBody>
      </p:sp>
      <p:sp>
        <p:nvSpPr>
          <p:cNvPr id="4" name="Slide Number Placeholder 3"/>
          <p:cNvSpPr>
            <a:spLocks noGrp="1"/>
          </p:cNvSpPr>
          <p:nvPr>
            <p:ph type="sldNum" sz="quarter" idx="10"/>
          </p:nvPr>
        </p:nvSpPr>
        <p:spPr/>
        <p:txBody>
          <a:bodyPr/>
          <a:lstStyle/>
          <a:p>
            <a:fld id="{1A816417-2128-4B1B-9A58-C288A86610D1}" type="slidenum">
              <a:rPr lang="en-US" smtClean="0"/>
              <a:t>5</a:t>
            </a:fld>
            <a:endParaRPr lang="en-US"/>
          </a:p>
        </p:txBody>
      </p:sp>
    </p:spTree>
    <p:extLst>
      <p:ext uri="{BB962C8B-B14F-4D97-AF65-F5344CB8AC3E}">
        <p14:creationId xmlns:p14="http://schemas.microsoft.com/office/powerpoint/2010/main" val="27661413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176" indent="-171176">
              <a:buFontTx/>
              <a:buChar char="-"/>
            </a:pPr>
            <a:r>
              <a:rPr lang="en-US" dirty="0" smtClean="0"/>
              <a:t>NASA’s approach </a:t>
            </a:r>
          </a:p>
          <a:p>
            <a:pPr marL="171176" indent="-171176">
              <a:buFontTx/>
              <a:buChar char="-"/>
            </a:pPr>
            <a:r>
              <a:rPr lang="en-US" dirty="0" smtClean="0"/>
              <a:t>Healthcare developing check lists for critical operations (like aircraft pilots) developed by Dr. </a:t>
            </a:r>
            <a:r>
              <a:rPr lang="en-US" dirty="0" err="1" smtClean="0"/>
              <a:t>Gwande</a:t>
            </a:r>
            <a:r>
              <a:rPr lang="en-US" dirty="0" smtClean="0"/>
              <a:t> of Brigham Women's hospital and a writer for new York times.</a:t>
            </a:r>
          </a:p>
          <a:p>
            <a:pPr marL="627644" lvl="1" indent="-171176">
              <a:buFontTx/>
              <a:buChar char="-"/>
            </a:pPr>
            <a:r>
              <a:rPr lang="en-US" dirty="0" smtClean="0"/>
              <a:t>Interaction between doctors and nurses</a:t>
            </a:r>
          </a:p>
          <a:p>
            <a:pPr marL="627644" lvl="1" indent="-171176">
              <a:buFontTx/>
              <a:buChar char="-"/>
            </a:pPr>
            <a:r>
              <a:rPr lang="en-US" dirty="0" smtClean="0"/>
              <a:t>Cultural change occurred as they were developing the checklists with nurses not wanting to challenge the doctors and doctors not wanting to lose face. Eventually, the common objective of “patient safety” forced cooperation and change of attitudes and behaviors …. at least in those cases. There is a lot of research in this area ….</a:t>
            </a:r>
          </a:p>
          <a:p>
            <a:pPr marL="171176" indent="-171176">
              <a:buFontTx/>
              <a:buChar char="-"/>
            </a:pPr>
            <a:r>
              <a:rPr lang="en-US" dirty="0" smtClean="0"/>
              <a:t>Aviation industry integrating SC into its safety management system</a:t>
            </a:r>
          </a:p>
          <a:p>
            <a:pPr marL="171176" indent="-171176">
              <a:buFontTx/>
              <a:buChar char="-"/>
            </a:pPr>
            <a:r>
              <a:rPr lang="en-US" dirty="0" smtClean="0"/>
              <a:t>Nuclear – the framework developed by IAEA and </a:t>
            </a:r>
            <a:r>
              <a:rPr lang="en-US" dirty="0" err="1" smtClean="0"/>
              <a:t>adoped</a:t>
            </a:r>
            <a:r>
              <a:rPr lang="en-US" dirty="0" smtClean="0"/>
              <a:t> by NRC and DOE …. More on the next slide</a:t>
            </a:r>
          </a:p>
          <a:p>
            <a:pPr marL="171176" indent="-171176">
              <a:buFontTx/>
              <a:buChar char="-"/>
            </a:pPr>
            <a:endParaRPr lang="en-US" dirty="0"/>
          </a:p>
        </p:txBody>
      </p:sp>
      <p:sp>
        <p:nvSpPr>
          <p:cNvPr id="4" name="Slide Number Placeholder 3"/>
          <p:cNvSpPr>
            <a:spLocks noGrp="1"/>
          </p:cNvSpPr>
          <p:nvPr>
            <p:ph type="sldNum" sz="quarter" idx="10"/>
          </p:nvPr>
        </p:nvSpPr>
        <p:spPr/>
        <p:txBody>
          <a:bodyPr/>
          <a:lstStyle/>
          <a:p>
            <a:fld id="{1A816417-2128-4B1B-9A58-C288A86610D1}" type="slidenum">
              <a:rPr lang="en-US" smtClean="0"/>
              <a:t>6</a:t>
            </a:fld>
            <a:endParaRPr lang="en-US"/>
          </a:p>
        </p:txBody>
      </p:sp>
    </p:spTree>
    <p:extLst>
      <p:ext uri="{BB962C8B-B14F-4D97-AF65-F5344CB8AC3E}">
        <p14:creationId xmlns:p14="http://schemas.microsoft.com/office/powerpoint/2010/main" val="18509525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9771" y="4467780"/>
            <a:ext cx="5598160" cy="3997889"/>
          </a:xfrm>
        </p:spPr>
        <p:txBody>
          <a:bodyPr/>
          <a:lstStyle/>
          <a:p>
            <a:pPr marL="171176" indent="-171176">
              <a:buFontTx/>
              <a:buChar char="-"/>
            </a:pPr>
            <a:r>
              <a:rPr lang="en-US" dirty="0" smtClean="0"/>
              <a:t>Lets start with a definition of SC </a:t>
            </a:r>
            <a:r>
              <a:rPr lang="en-US" dirty="0"/>
              <a:t>…. Form </a:t>
            </a:r>
            <a:r>
              <a:rPr lang="en-US" dirty="0" smtClean="0"/>
              <a:t>IAEA…. Lets read it slowly</a:t>
            </a:r>
          </a:p>
          <a:p>
            <a:pPr marL="171176" indent="-171176">
              <a:buFontTx/>
              <a:buChar char="-"/>
            </a:pPr>
            <a:endParaRPr lang="en-US" dirty="0" smtClean="0"/>
          </a:p>
          <a:p>
            <a:pPr marL="171176" indent="-171176">
              <a:buFontTx/>
              <a:buChar char="-"/>
            </a:pPr>
            <a:r>
              <a:rPr lang="en-US" dirty="0"/>
              <a:t>Here is the </a:t>
            </a:r>
            <a:r>
              <a:rPr lang="en-US" dirty="0" err="1"/>
              <a:t>framewok</a:t>
            </a:r>
            <a:r>
              <a:rPr lang="en-US" dirty="0"/>
              <a:t> adopted by ICOLD for dams; comes from nuclear power industry, which has the most mature SC and extensive </a:t>
            </a:r>
            <a:r>
              <a:rPr lang="en-US" dirty="0" smtClean="0"/>
              <a:t>experience. Lets read through a couple of these attributes</a:t>
            </a:r>
          </a:p>
          <a:p>
            <a:r>
              <a:rPr lang="en-US" sz="1000" i="1" dirty="0">
                <a:latin typeface="Times New Roman" panose="02020603050405020304" pitchFamily="18" charset="0"/>
                <a:cs typeface="Times New Roman" panose="02020603050405020304" pitchFamily="18" charset="0"/>
              </a:rPr>
              <a:t>Leadership for safety </a:t>
            </a:r>
            <a:r>
              <a:rPr lang="en-US" sz="1000" dirty="0">
                <a:latin typeface="Times New Roman" panose="02020603050405020304" pitchFamily="18" charset="0"/>
                <a:cs typeface="Times New Roman" panose="02020603050405020304" pitchFamily="18" charset="0"/>
              </a:rPr>
              <a:t>requires that all levels of management, especially senior management, be clearly committed to safety. Involvement of management in all safety aspects is clearly visible and the organization ensures that the necessary skills are available. The organization strives for relationships built on trust, full openness, good communication and efficient conflict resolution mechanisms.</a:t>
            </a:r>
          </a:p>
          <a:p>
            <a:endParaRPr lang="en-US" sz="1000" dirty="0">
              <a:latin typeface="Times New Roman" panose="02020603050405020304" pitchFamily="18" charset="0"/>
              <a:cs typeface="Times New Roman" panose="02020603050405020304" pitchFamily="18" charset="0"/>
            </a:endParaRPr>
          </a:p>
          <a:p>
            <a:r>
              <a:rPr lang="en-US" sz="1000" dirty="0">
                <a:latin typeface="Times New Roman" panose="02020603050405020304" pitchFamily="18" charset="0"/>
                <a:cs typeface="Times New Roman" panose="02020603050405020304" pitchFamily="18" charset="0"/>
              </a:rPr>
              <a:t>That </a:t>
            </a:r>
            <a:r>
              <a:rPr lang="en-US" sz="1000" i="1" dirty="0">
                <a:latin typeface="Times New Roman" panose="02020603050405020304" pitchFamily="18" charset="0"/>
                <a:cs typeface="Times New Roman" panose="02020603050405020304" pitchFamily="18" charset="0"/>
              </a:rPr>
              <a:t>safety is a clearly recognized value </a:t>
            </a:r>
            <a:r>
              <a:rPr lang="en-US" sz="1000" dirty="0">
                <a:latin typeface="Times New Roman" panose="02020603050405020304" pitchFamily="18" charset="0"/>
                <a:cs typeface="Times New Roman" panose="02020603050405020304" pitchFamily="18" charset="0"/>
              </a:rPr>
              <a:t>can be reflected by high priority given to safety in allocation of resources and in business plans. High priority to safety also has to be clearly shown in communication and decision making. The entire staff has to be convinced that safety is at least as important as production and management at levels should reinforce safety conscious behavior and encourage social acceptance.</a:t>
            </a:r>
          </a:p>
          <a:p>
            <a:endParaRPr lang="en-US" sz="1000" i="1" dirty="0">
              <a:latin typeface="Times New Roman" panose="02020603050405020304" pitchFamily="18" charset="0"/>
              <a:cs typeface="Times New Roman" panose="02020603050405020304" pitchFamily="18" charset="0"/>
            </a:endParaRPr>
          </a:p>
          <a:p>
            <a:r>
              <a:rPr lang="en-US" sz="1000" i="1" dirty="0">
                <a:latin typeface="Times New Roman" panose="02020603050405020304" pitchFamily="18" charset="0"/>
                <a:cs typeface="Times New Roman" panose="02020603050405020304" pitchFamily="18" charset="0"/>
              </a:rPr>
              <a:t>Clear accountability for safety </a:t>
            </a:r>
            <a:r>
              <a:rPr lang="en-US" sz="1000" dirty="0">
                <a:latin typeface="Times New Roman" panose="02020603050405020304" pitchFamily="18" charset="0"/>
                <a:cs typeface="Times New Roman" panose="02020603050405020304" pitchFamily="18" charset="0"/>
              </a:rPr>
              <a:t>requires that ownership of the safety concept be evident at all levels of the organization and refer to the entire workforce. Roles and responsibilities are clearly defined and understood, and delegation of responsibility and authority is carried out in a way that ensures clear accountabilities at all levels. Level of compliance with regulations and internal safety procedures is high. </a:t>
            </a:r>
          </a:p>
          <a:p>
            <a:endParaRPr lang="en-US" sz="1000" i="1" dirty="0">
              <a:latin typeface="Times New Roman" panose="02020603050405020304" pitchFamily="18" charset="0"/>
              <a:cs typeface="Times New Roman" panose="02020603050405020304" pitchFamily="18" charset="0"/>
            </a:endParaRPr>
          </a:p>
          <a:p>
            <a:r>
              <a:rPr lang="en-US" sz="1000" i="1" dirty="0">
                <a:latin typeface="Times New Roman" panose="02020603050405020304" pitchFamily="18" charset="0"/>
                <a:cs typeface="Times New Roman" panose="02020603050405020304" pitchFamily="18" charset="0"/>
              </a:rPr>
              <a:t>Learning driven attribute ….</a:t>
            </a:r>
            <a:r>
              <a:rPr lang="en-US" sz="1000" dirty="0">
                <a:latin typeface="Times New Roman" panose="02020603050405020304" pitchFamily="18" charset="0"/>
                <a:cs typeface="Times New Roman" panose="02020603050405020304" pitchFamily="18" charset="0"/>
              </a:rPr>
              <a:t>.encourages constructive and questioning attitudes and open reporting of deficiencies. Tracking of safety performance indicators and their evaluations in order to develop individuals competencies. Training, benchmarking, and self assessment used to stimulate learning and improve performance.</a:t>
            </a:r>
          </a:p>
          <a:p>
            <a:pPr marL="171176" indent="-171176">
              <a:buFontTx/>
              <a:buChar char="-"/>
            </a:pPr>
            <a:endParaRPr lang="en-US" dirty="0"/>
          </a:p>
          <a:p>
            <a:endParaRPr lang="en-US" dirty="0"/>
          </a:p>
        </p:txBody>
      </p:sp>
      <p:sp>
        <p:nvSpPr>
          <p:cNvPr id="4" name="Slide Number Placeholder 3"/>
          <p:cNvSpPr>
            <a:spLocks noGrp="1"/>
          </p:cNvSpPr>
          <p:nvPr>
            <p:ph type="sldNum" sz="quarter" idx="10"/>
          </p:nvPr>
        </p:nvSpPr>
        <p:spPr/>
        <p:txBody>
          <a:bodyPr/>
          <a:lstStyle/>
          <a:p>
            <a:fld id="{1A816417-2128-4B1B-9A58-C288A86610D1}" type="slidenum">
              <a:rPr lang="en-US" smtClean="0"/>
              <a:t>7</a:t>
            </a:fld>
            <a:endParaRPr lang="en-US"/>
          </a:p>
        </p:txBody>
      </p:sp>
    </p:spTree>
    <p:extLst>
      <p:ext uri="{BB962C8B-B14F-4D97-AF65-F5344CB8AC3E}">
        <p14:creationId xmlns:p14="http://schemas.microsoft.com/office/powerpoint/2010/main" val="23823886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176" indent="-171176">
              <a:buFontTx/>
              <a:buChar char="-"/>
            </a:pPr>
            <a:r>
              <a:rPr lang="en-US" dirty="0" smtClean="0"/>
              <a:t>Define SC …. From slides</a:t>
            </a:r>
          </a:p>
          <a:p>
            <a:pPr marL="171176" indent="-171176">
              <a:buFontTx/>
              <a:buChar char="-"/>
            </a:pPr>
            <a:r>
              <a:rPr lang="en-US" dirty="0" smtClean="0"/>
              <a:t>Highlight </a:t>
            </a:r>
            <a:r>
              <a:rPr lang="en-US" dirty="0"/>
              <a:t>“risk-informed decision </a:t>
            </a:r>
            <a:r>
              <a:rPr lang="en-US" dirty="0" smtClean="0"/>
              <a:t>making”</a:t>
            </a:r>
          </a:p>
          <a:p>
            <a:pPr marL="171176" indent="-171176">
              <a:buFontTx/>
              <a:buChar char="-"/>
            </a:pPr>
            <a:endParaRPr lang="en-US" dirty="0"/>
          </a:p>
          <a:p>
            <a:pPr marL="171176" indent="-171176">
              <a:buFontTx/>
              <a:buChar char="-"/>
            </a:pPr>
            <a:r>
              <a:rPr lang="en-US" dirty="0" smtClean="0"/>
              <a:t>Highlight </a:t>
            </a:r>
            <a:r>
              <a:rPr lang="en-US" dirty="0"/>
              <a:t>the importance of assessment and continuous improvement. It is not a </a:t>
            </a:r>
            <a:r>
              <a:rPr lang="en-US" dirty="0" smtClean="0"/>
              <a:t>one-shot </a:t>
            </a:r>
            <a:r>
              <a:rPr lang="en-US" dirty="0"/>
              <a:t>deal</a:t>
            </a:r>
          </a:p>
          <a:p>
            <a:pPr marL="171176" indent="-171176">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1A816417-2128-4B1B-9A58-C288A86610D1}" type="slidenum">
              <a:rPr lang="en-US" smtClean="0"/>
              <a:t>8</a:t>
            </a:fld>
            <a:endParaRPr lang="en-US"/>
          </a:p>
        </p:txBody>
      </p:sp>
    </p:spTree>
    <p:extLst>
      <p:ext uri="{BB962C8B-B14F-4D97-AF65-F5344CB8AC3E}">
        <p14:creationId xmlns:p14="http://schemas.microsoft.com/office/powerpoint/2010/main" val="41114152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176" indent="-171176">
              <a:buFont typeface="Arial" panose="020B0604020202020204" pitchFamily="34" charset="0"/>
              <a:buChar char="•"/>
            </a:pPr>
            <a:r>
              <a:rPr lang="en-US" dirty="0" smtClean="0"/>
              <a:t>NRC is evaluating and rating SC at each plant in these areas</a:t>
            </a:r>
          </a:p>
          <a:p>
            <a:pPr marL="171176" indent="-171176">
              <a:buFont typeface="Arial" panose="020B0604020202020204" pitchFamily="34" charset="0"/>
              <a:buChar char="•"/>
            </a:pPr>
            <a:endParaRPr lang="en-US" dirty="0" smtClean="0"/>
          </a:p>
          <a:p>
            <a:pPr marL="171176" indent="-171176">
              <a:buFont typeface="Arial" panose="020B0604020202020204" pitchFamily="34" charset="0"/>
              <a:buChar char="•"/>
            </a:pPr>
            <a:r>
              <a:rPr lang="en-US" dirty="0" smtClean="0"/>
              <a:t>Highlight commensurate with importance </a:t>
            </a:r>
            <a:endParaRPr lang="en-US" dirty="0"/>
          </a:p>
        </p:txBody>
      </p:sp>
      <p:sp>
        <p:nvSpPr>
          <p:cNvPr id="4" name="Slide Number Placeholder 3"/>
          <p:cNvSpPr>
            <a:spLocks noGrp="1"/>
          </p:cNvSpPr>
          <p:nvPr>
            <p:ph type="sldNum" sz="quarter" idx="10"/>
          </p:nvPr>
        </p:nvSpPr>
        <p:spPr/>
        <p:txBody>
          <a:bodyPr/>
          <a:lstStyle/>
          <a:p>
            <a:fld id="{1A816417-2128-4B1B-9A58-C288A86610D1}" type="slidenum">
              <a:rPr lang="en-US" smtClean="0"/>
              <a:t>9</a:t>
            </a:fld>
            <a:endParaRPr lang="en-US"/>
          </a:p>
        </p:txBody>
      </p:sp>
    </p:spTree>
    <p:extLst>
      <p:ext uri="{BB962C8B-B14F-4D97-AF65-F5344CB8AC3E}">
        <p14:creationId xmlns:p14="http://schemas.microsoft.com/office/powerpoint/2010/main" val="38218493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945BC81F-6418-4E8F-95A2-C13A17C63AED}" type="datetime1">
              <a:rPr lang="en-US" smtClean="0"/>
              <a:t>5/25/2021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8D3A21-3525-4065-9862-DADB56CA2EB2}" type="slidenum">
              <a:rPr lang="en-US" smtClean="0"/>
              <a:t>‹#›</a:t>
            </a:fld>
            <a:endParaRPr lang="en-US"/>
          </a:p>
        </p:txBody>
      </p:sp>
    </p:spTree>
    <p:extLst>
      <p:ext uri="{BB962C8B-B14F-4D97-AF65-F5344CB8AC3E}">
        <p14:creationId xmlns:p14="http://schemas.microsoft.com/office/powerpoint/2010/main" val="1631534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DDAEE02-CB8E-42F4-B2D0-4F385BE2BB02}" type="datetime1">
              <a:rPr lang="en-US" smtClean="0"/>
              <a:t>5/25/2021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8D3A21-3525-4065-9862-DADB56CA2EB2}" type="slidenum">
              <a:rPr lang="en-US" smtClean="0"/>
              <a:t>‹#›</a:t>
            </a:fld>
            <a:endParaRPr lang="en-US"/>
          </a:p>
        </p:txBody>
      </p:sp>
    </p:spTree>
    <p:extLst>
      <p:ext uri="{BB962C8B-B14F-4D97-AF65-F5344CB8AC3E}">
        <p14:creationId xmlns:p14="http://schemas.microsoft.com/office/powerpoint/2010/main" val="23738168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76A390E-3425-410C-B3A3-7802DF64CD6D}" type="datetime1">
              <a:rPr lang="en-US" smtClean="0"/>
              <a:t>5/25/2021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8D3A21-3525-4065-9862-DADB56CA2EB2}" type="slidenum">
              <a:rPr lang="en-US" smtClean="0"/>
              <a:t>‹#›</a:t>
            </a:fld>
            <a:endParaRPr lang="en-US"/>
          </a:p>
        </p:txBody>
      </p:sp>
    </p:spTree>
    <p:extLst>
      <p:ext uri="{BB962C8B-B14F-4D97-AF65-F5344CB8AC3E}">
        <p14:creationId xmlns:p14="http://schemas.microsoft.com/office/powerpoint/2010/main" val="14019888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200" baseline="0"/>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90A1C0D-42A7-4067-8EDC-78F47B28C2A0}" type="datetime1">
              <a:rPr lang="en-US" smtClean="0"/>
              <a:t>5/25/2021</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8D3A21-3525-4065-9862-DADB56CA2EB2}" type="slidenum">
              <a:rPr lang="en-US" smtClean="0"/>
              <a:t>‹#›</a:t>
            </a:fld>
            <a:endParaRPr lang="en-US"/>
          </a:p>
        </p:txBody>
      </p:sp>
    </p:spTree>
    <p:extLst>
      <p:ext uri="{BB962C8B-B14F-4D97-AF65-F5344CB8AC3E}">
        <p14:creationId xmlns:p14="http://schemas.microsoft.com/office/powerpoint/2010/main" val="36305764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71C6CC85-B117-4C28-889E-104111FEEBE3}" type="datetime1">
              <a:rPr lang="en-US" smtClean="0"/>
              <a:t>5/25/2021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8D3A21-3525-4065-9862-DADB56CA2EB2}" type="slidenum">
              <a:rPr lang="en-US" smtClean="0"/>
              <a:t>‹#›</a:t>
            </a:fld>
            <a:endParaRPr lang="en-US"/>
          </a:p>
        </p:txBody>
      </p:sp>
    </p:spTree>
    <p:extLst>
      <p:ext uri="{BB962C8B-B14F-4D97-AF65-F5344CB8AC3E}">
        <p14:creationId xmlns:p14="http://schemas.microsoft.com/office/powerpoint/2010/main" val="23235305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10D912E-4B0A-4034-8281-1912E144BB3A}" type="datetime1">
              <a:rPr lang="en-US" smtClean="0"/>
              <a:t>5/25/2021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C8D3A21-3525-4065-9862-DADB56CA2EB2}" type="slidenum">
              <a:rPr lang="en-US" smtClean="0"/>
              <a:t>‹#›</a:t>
            </a:fld>
            <a:endParaRPr lang="en-US"/>
          </a:p>
        </p:txBody>
      </p:sp>
    </p:spTree>
    <p:extLst>
      <p:ext uri="{BB962C8B-B14F-4D97-AF65-F5344CB8AC3E}">
        <p14:creationId xmlns:p14="http://schemas.microsoft.com/office/powerpoint/2010/main" val="28374437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85DF44F-FB71-41B2-8D6F-48FC890E24F3}" type="datetime1">
              <a:rPr lang="en-US" smtClean="0"/>
              <a:t>5/25/2021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C8D3A21-3525-4065-9862-DADB56CA2EB2}" type="slidenum">
              <a:rPr lang="en-US" smtClean="0"/>
              <a:t>‹#›</a:t>
            </a:fld>
            <a:endParaRPr lang="en-US"/>
          </a:p>
        </p:txBody>
      </p:sp>
    </p:spTree>
    <p:extLst>
      <p:ext uri="{BB962C8B-B14F-4D97-AF65-F5344CB8AC3E}">
        <p14:creationId xmlns:p14="http://schemas.microsoft.com/office/powerpoint/2010/main" val="15731354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DBDFB856-3424-4FC5-8764-309854CD2CDC}" type="datetime1">
              <a:rPr lang="en-US" smtClean="0"/>
              <a:t>5/25/2021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C8D3A21-3525-4065-9862-DADB56CA2EB2}" type="slidenum">
              <a:rPr lang="en-US" smtClean="0"/>
              <a:t>‹#›</a:t>
            </a:fld>
            <a:endParaRPr lang="en-US"/>
          </a:p>
        </p:txBody>
      </p:sp>
    </p:spTree>
    <p:extLst>
      <p:ext uri="{BB962C8B-B14F-4D97-AF65-F5344CB8AC3E}">
        <p14:creationId xmlns:p14="http://schemas.microsoft.com/office/powerpoint/2010/main" val="13737489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6664781-FC68-4F7B-8561-78133718275D}" type="datetime1">
              <a:rPr lang="en-US" smtClean="0"/>
              <a:t>5/25/2021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C8D3A21-3525-4065-9862-DADB56CA2EB2}" type="slidenum">
              <a:rPr lang="en-US" smtClean="0"/>
              <a:t>‹#›</a:t>
            </a:fld>
            <a:endParaRPr lang="en-US"/>
          </a:p>
        </p:txBody>
      </p:sp>
    </p:spTree>
    <p:extLst>
      <p:ext uri="{BB962C8B-B14F-4D97-AF65-F5344CB8AC3E}">
        <p14:creationId xmlns:p14="http://schemas.microsoft.com/office/powerpoint/2010/main" val="14629889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C019C22B-309C-4CC5-A1D5-A030EEF448DE}" type="datetime1">
              <a:rPr lang="en-US" smtClean="0"/>
              <a:t>5/25/2021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C8D3A21-3525-4065-9862-DADB56CA2EB2}" type="slidenum">
              <a:rPr lang="en-US" smtClean="0"/>
              <a:t>‹#›</a:t>
            </a:fld>
            <a:endParaRPr lang="en-US"/>
          </a:p>
        </p:txBody>
      </p:sp>
    </p:spTree>
    <p:extLst>
      <p:ext uri="{BB962C8B-B14F-4D97-AF65-F5344CB8AC3E}">
        <p14:creationId xmlns:p14="http://schemas.microsoft.com/office/powerpoint/2010/main" val="26767908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63141CDA-BE02-49CD-AF75-6B03236ECF2E}" type="datetime1">
              <a:rPr lang="en-US" smtClean="0"/>
              <a:t>5/25/2021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C8D3A21-3525-4065-9862-DADB56CA2EB2}" type="slidenum">
              <a:rPr lang="en-US" smtClean="0"/>
              <a:t>‹#›</a:t>
            </a:fld>
            <a:endParaRPr lang="en-US"/>
          </a:p>
        </p:txBody>
      </p:sp>
    </p:spTree>
    <p:extLst>
      <p:ext uri="{BB962C8B-B14F-4D97-AF65-F5344CB8AC3E}">
        <p14:creationId xmlns:p14="http://schemas.microsoft.com/office/powerpoint/2010/main" val="10251883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D577042-B3EC-4263-91DC-095A7013310C}" type="datetime1">
              <a:rPr lang="en-US" smtClean="0"/>
              <a:t>5/25/2021</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C8D3A21-3525-4065-9862-DADB56CA2EB2}" type="slidenum">
              <a:rPr lang="en-US" smtClean="0"/>
              <a:t>‹#›</a:t>
            </a:fld>
            <a:endParaRPr lang="en-US"/>
          </a:p>
        </p:txBody>
      </p:sp>
    </p:spTree>
    <p:extLst>
      <p:ext uri="{BB962C8B-B14F-4D97-AF65-F5344CB8AC3E}">
        <p14:creationId xmlns:p14="http://schemas.microsoft.com/office/powerpoint/2010/main" val="51450034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b="1" i="0" kern="1200"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7.emf"/><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10.emf"/><Relationship Id="rId7"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1031901"/>
          </a:xfrm>
        </p:spPr>
        <p:txBody>
          <a:bodyPr>
            <a:normAutofit/>
          </a:bodyPr>
          <a:lstStyle/>
          <a:p>
            <a:r>
              <a:rPr lang="en-US" sz="4000" dirty="0" smtClean="0">
                <a:solidFill>
                  <a:schemeClr val="accent1">
                    <a:lumMod val="50000"/>
                  </a:schemeClr>
                </a:solidFill>
                <a:latin typeface="Arial" panose="020B0604020202020204" pitchFamily="34" charset="0"/>
                <a:cs typeface="Arial" panose="020B0604020202020204" pitchFamily="34" charset="0"/>
              </a:rPr>
              <a:t>Safety Culture</a:t>
            </a:r>
            <a:endParaRPr lang="en-US" sz="4000" dirty="0">
              <a:solidFill>
                <a:schemeClr val="accent1">
                  <a:lumMod val="50000"/>
                </a:schemeClr>
              </a:solidFill>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1073258" y="2090953"/>
            <a:ext cx="6858000" cy="1655762"/>
          </a:xfrm>
        </p:spPr>
        <p:txBody>
          <a:bodyPr/>
          <a:lstStyle/>
          <a:p>
            <a:r>
              <a:rPr lang="en-US" b="1" dirty="0" smtClean="0">
                <a:solidFill>
                  <a:schemeClr val="accent1">
                    <a:lumMod val="50000"/>
                  </a:schemeClr>
                </a:solidFill>
                <a:latin typeface="Arial" panose="020B0604020202020204" pitchFamily="34" charset="0"/>
                <a:cs typeface="Arial" panose="020B0604020202020204" pitchFamily="34" charset="0"/>
              </a:rPr>
              <a:t>What is Safety Culture and How Can it Help Improve Dam Safety?</a:t>
            </a:r>
            <a:endParaRPr lang="en-US" b="1" dirty="0">
              <a:solidFill>
                <a:schemeClr val="accent1">
                  <a:lumMod val="50000"/>
                </a:schemeClr>
              </a:solidFill>
              <a:latin typeface="Arial" panose="020B0604020202020204" pitchFamily="34" charset="0"/>
              <a:cs typeface="Arial" panose="020B0604020202020204" pitchFamily="34" charset="0"/>
            </a:endParaRPr>
          </a:p>
        </p:txBody>
      </p:sp>
      <p:sp>
        <p:nvSpPr>
          <p:cNvPr id="4" name="Subtitle 2"/>
          <p:cNvSpPr txBox="1">
            <a:spLocks/>
          </p:cNvSpPr>
          <p:nvPr/>
        </p:nvSpPr>
        <p:spPr>
          <a:xfrm>
            <a:off x="879529" y="4512644"/>
            <a:ext cx="7384942" cy="107777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1800" b="1" dirty="0" smtClean="0">
                <a:latin typeface="Arial" panose="020B0604020202020204" pitchFamily="34" charset="0"/>
                <a:cs typeface="Arial" panose="020B0604020202020204" pitchFamily="34" charset="0"/>
              </a:rPr>
              <a:t>Presented by</a:t>
            </a:r>
            <a:r>
              <a:rPr lang="en-US" sz="1800" dirty="0" smtClean="0">
                <a:latin typeface="Arial" panose="020B0604020202020204" pitchFamily="34" charset="0"/>
                <a:cs typeface="Arial" panose="020B0604020202020204" pitchFamily="34" charset="0"/>
              </a:rPr>
              <a:t>:   	</a:t>
            </a:r>
            <a:r>
              <a:rPr lang="en-US" sz="1800" b="1" dirty="0" smtClean="0">
                <a:latin typeface="Arial" panose="020B0604020202020204" pitchFamily="34" charset="0"/>
                <a:cs typeface="Arial" panose="020B0604020202020204" pitchFamily="34" charset="0"/>
              </a:rPr>
              <a:t>Ahmad Faramarzi, PE, PMP</a:t>
            </a:r>
          </a:p>
          <a:p>
            <a:pPr algn="l"/>
            <a:r>
              <a:rPr lang="en-US" sz="1800" b="1" dirty="0">
                <a:latin typeface="Arial" panose="020B0604020202020204" pitchFamily="34" charset="0"/>
                <a:cs typeface="Arial" panose="020B0604020202020204" pitchFamily="34" charset="0"/>
              </a:rPr>
              <a:t>	</a:t>
            </a:r>
            <a:r>
              <a:rPr lang="en-US" sz="1800" b="1" dirty="0" smtClean="0">
                <a:latin typeface="Arial" panose="020B0604020202020204" pitchFamily="34" charset="0"/>
                <a:cs typeface="Arial" panose="020B0604020202020204" pitchFamily="34" charset="0"/>
              </a:rPr>
              <a:t>	Analysis Planning and Management Institute, Inc.</a:t>
            </a:r>
          </a:p>
          <a:p>
            <a:pPr algn="l"/>
            <a:endParaRPr lang="en-US" sz="1800" b="1" dirty="0" smtClean="0">
              <a:latin typeface="Arial" panose="020B0604020202020204" pitchFamily="34" charset="0"/>
              <a:cs typeface="Arial" panose="020B0604020202020204" pitchFamily="34" charset="0"/>
            </a:endParaRPr>
          </a:p>
        </p:txBody>
      </p:sp>
      <p:sp>
        <p:nvSpPr>
          <p:cNvPr id="6" name="Slide Number Placeholder 5"/>
          <p:cNvSpPr>
            <a:spLocks noGrp="1"/>
          </p:cNvSpPr>
          <p:nvPr>
            <p:ph type="sldNum" sz="quarter" idx="12"/>
          </p:nvPr>
        </p:nvSpPr>
        <p:spPr/>
        <p:txBody>
          <a:bodyPr/>
          <a:lstStyle/>
          <a:p>
            <a:fld id="{CC8D3A21-3525-4065-9862-DADB56CA2EB2}" type="slidenum">
              <a:rPr lang="en-US" smtClean="0"/>
              <a:t>1</a:t>
            </a:fld>
            <a:endParaRPr lang="en-US"/>
          </a:p>
        </p:txBody>
      </p:sp>
      <p:pic>
        <p:nvPicPr>
          <p:cNvPr id="5" name="Picture 4"/>
          <p:cNvPicPr>
            <a:picLocks noChangeAspect="1"/>
          </p:cNvPicPr>
          <p:nvPr/>
        </p:nvPicPr>
        <p:blipFill>
          <a:blip r:embed="rId3"/>
          <a:stretch>
            <a:fillRect/>
          </a:stretch>
        </p:blipFill>
        <p:spPr>
          <a:xfrm>
            <a:off x="960809" y="5299547"/>
            <a:ext cx="1439942" cy="805548"/>
          </a:xfrm>
          <a:prstGeom prst="rect">
            <a:avLst/>
          </a:prstGeom>
        </p:spPr>
      </p:pic>
    </p:spTree>
    <p:extLst>
      <p:ext uri="{BB962C8B-B14F-4D97-AF65-F5344CB8AC3E}">
        <p14:creationId xmlns:p14="http://schemas.microsoft.com/office/powerpoint/2010/main" val="152283617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4693920" y="1270000"/>
            <a:ext cx="3943753" cy="4972625"/>
          </a:xfrm>
          <a:prstGeom prst="rect">
            <a:avLst/>
          </a:prstGeom>
          <a:solidFill>
            <a:srgbClr val="F18FC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546967" y="1270000"/>
            <a:ext cx="3842153" cy="4972625"/>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67360" y="365127"/>
            <a:ext cx="8331200" cy="839212"/>
          </a:xfrm>
        </p:spPr>
        <p:txBody>
          <a:bodyPr>
            <a:normAutofit/>
          </a:bodyPr>
          <a:lstStyle/>
          <a:p>
            <a:r>
              <a:rPr lang="en-US" sz="4000" dirty="0" smtClean="0"/>
              <a:t>Examples of Communicating Principles</a:t>
            </a:r>
            <a:endParaRPr lang="en-US" sz="4000" dirty="0"/>
          </a:p>
        </p:txBody>
      </p:sp>
      <p:sp>
        <p:nvSpPr>
          <p:cNvPr id="4" name="Slide Number Placeholder 3"/>
          <p:cNvSpPr>
            <a:spLocks noGrp="1"/>
          </p:cNvSpPr>
          <p:nvPr>
            <p:ph type="sldNum" sz="quarter" idx="12"/>
          </p:nvPr>
        </p:nvSpPr>
        <p:spPr/>
        <p:txBody>
          <a:bodyPr/>
          <a:lstStyle/>
          <a:p>
            <a:fld id="{CC8D3A21-3525-4065-9862-DADB56CA2EB2}" type="slidenum">
              <a:rPr lang="en-US" smtClean="0"/>
              <a:t>10</a:t>
            </a:fld>
            <a:endParaRPr lang="en-US"/>
          </a:p>
        </p:txBody>
      </p:sp>
      <p:pic>
        <p:nvPicPr>
          <p:cNvPr id="5" name="Picture 4"/>
          <p:cNvPicPr>
            <a:picLocks noChangeAspect="1"/>
          </p:cNvPicPr>
          <p:nvPr/>
        </p:nvPicPr>
        <p:blipFill>
          <a:blip r:embed="rId3"/>
          <a:stretch>
            <a:fillRect/>
          </a:stretch>
        </p:blipFill>
        <p:spPr>
          <a:xfrm>
            <a:off x="659130" y="1401904"/>
            <a:ext cx="3634723" cy="4729135"/>
          </a:xfrm>
          <a:prstGeom prst="rect">
            <a:avLst/>
          </a:prstGeom>
        </p:spPr>
      </p:pic>
      <p:pic>
        <p:nvPicPr>
          <p:cNvPr id="6" name="Picture 5"/>
          <p:cNvPicPr>
            <a:picLocks noChangeAspect="1"/>
          </p:cNvPicPr>
          <p:nvPr/>
        </p:nvPicPr>
        <p:blipFill>
          <a:blip r:embed="rId4"/>
          <a:stretch>
            <a:fillRect/>
          </a:stretch>
        </p:blipFill>
        <p:spPr>
          <a:xfrm>
            <a:off x="4802955" y="1374286"/>
            <a:ext cx="3763597" cy="4802677"/>
          </a:xfrm>
          <a:prstGeom prst="rect">
            <a:avLst/>
          </a:prstGeom>
        </p:spPr>
      </p:pic>
      <p:sp>
        <p:nvSpPr>
          <p:cNvPr id="7" name="TextBox 6"/>
          <p:cNvSpPr txBox="1"/>
          <p:nvPr/>
        </p:nvSpPr>
        <p:spPr>
          <a:xfrm>
            <a:off x="5297210" y="6231136"/>
            <a:ext cx="3223318" cy="307777"/>
          </a:xfrm>
          <a:prstGeom prst="rect">
            <a:avLst/>
          </a:prstGeom>
          <a:noFill/>
        </p:spPr>
        <p:txBody>
          <a:bodyPr wrap="none" rtlCol="0">
            <a:spAutoFit/>
          </a:bodyPr>
          <a:lstStyle/>
          <a:p>
            <a:r>
              <a:rPr lang="en-US" sz="1400" b="1" i="1" dirty="0" smtClean="0"/>
              <a:t>Ref: U.S. Nuclear Regulatory Commission</a:t>
            </a:r>
            <a:endParaRPr lang="en-US" sz="1400" b="1" i="1" dirty="0"/>
          </a:p>
        </p:txBody>
      </p:sp>
    </p:spTree>
    <p:extLst>
      <p:ext uri="{BB962C8B-B14F-4D97-AF65-F5344CB8AC3E}">
        <p14:creationId xmlns:p14="http://schemas.microsoft.com/office/powerpoint/2010/main" val="90769677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8119110" cy="1020241"/>
          </a:xfrm>
        </p:spPr>
        <p:txBody>
          <a:bodyPr>
            <a:normAutofit/>
          </a:bodyPr>
          <a:lstStyle/>
          <a:p>
            <a:r>
              <a:rPr lang="en-US" sz="4000" dirty="0" smtClean="0"/>
              <a:t>Evolutionary Nature of Safety Culture</a:t>
            </a:r>
            <a:endParaRPr lang="en-US" sz="4000" dirty="0"/>
          </a:p>
        </p:txBody>
      </p:sp>
      <p:sp>
        <p:nvSpPr>
          <p:cNvPr id="3" name="Content Placeholder 2"/>
          <p:cNvSpPr>
            <a:spLocks noGrp="1"/>
          </p:cNvSpPr>
          <p:nvPr>
            <p:ph idx="1"/>
          </p:nvPr>
        </p:nvSpPr>
        <p:spPr>
          <a:xfrm>
            <a:off x="771525" y="1385367"/>
            <a:ext cx="7600950" cy="4970984"/>
          </a:xfrm>
        </p:spPr>
        <p:txBody>
          <a:bodyPr>
            <a:normAutofit/>
          </a:bodyPr>
          <a:lstStyle/>
          <a:p>
            <a:pPr lvl="0"/>
            <a:r>
              <a:rPr lang="en-US" dirty="0" smtClean="0"/>
              <a:t>Gradual process requiring a change in thinking and behavior ……… takes time</a:t>
            </a:r>
          </a:p>
          <a:p>
            <a:pPr lvl="0"/>
            <a:endParaRPr lang="en-US" dirty="0" smtClean="0"/>
          </a:p>
          <a:p>
            <a:pPr lvl="0"/>
            <a:r>
              <a:rPr lang="en-US" dirty="0" smtClean="0"/>
              <a:t>The assessment and feedback process provides a forum not only for communication of ideas and information but also the buy-in</a:t>
            </a:r>
          </a:p>
          <a:p>
            <a:pPr lvl="0"/>
            <a:endParaRPr lang="en-US" dirty="0" smtClean="0"/>
          </a:p>
          <a:p>
            <a:pPr lvl="0"/>
            <a:r>
              <a:rPr lang="en-US" dirty="0" smtClean="0"/>
              <a:t>It is founded upon having accurate and accessible information regarding the design basis of the program/project</a:t>
            </a:r>
          </a:p>
          <a:p>
            <a:pPr lvl="0"/>
            <a:endParaRPr lang="en-US" dirty="0"/>
          </a:p>
          <a:p>
            <a:endParaRPr lang="en-US" dirty="0"/>
          </a:p>
        </p:txBody>
      </p:sp>
      <p:sp>
        <p:nvSpPr>
          <p:cNvPr id="4" name="Slide Number Placeholder 3"/>
          <p:cNvSpPr>
            <a:spLocks noGrp="1"/>
          </p:cNvSpPr>
          <p:nvPr>
            <p:ph type="sldNum" sz="quarter" idx="12"/>
          </p:nvPr>
        </p:nvSpPr>
        <p:spPr/>
        <p:txBody>
          <a:bodyPr/>
          <a:lstStyle/>
          <a:p>
            <a:fld id="{CC8D3A21-3525-4065-9862-DADB56CA2EB2}" type="slidenum">
              <a:rPr lang="en-US" smtClean="0"/>
              <a:t>11</a:t>
            </a:fld>
            <a:endParaRPr lang="en-US" dirty="0"/>
          </a:p>
        </p:txBody>
      </p:sp>
    </p:spTree>
    <p:extLst>
      <p:ext uri="{BB962C8B-B14F-4D97-AF65-F5344CB8AC3E}">
        <p14:creationId xmlns:p14="http://schemas.microsoft.com/office/powerpoint/2010/main" val="243233270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C8D3A21-3525-4065-9862-DADB56CA2EB2}" type="slidenum">
              <a:rPr lang="en-US" smtClean="0"/>
              <a:t>12</a:t>
            </a:fld>
            <a:endParaRPr lang="en-US" dirty="0"/>
          </a:p>
        </p:txBody>
      </p:sp>
      <p:sp>
        <p:nvSpPr>
          <p:cNvPr id="5" name="Title 1"/>
          <p:cNvSpPr txBox="1">
            <a:spLocks/>
          </p:cNvSpPr>
          <p:nvPr/>
        </p:nvSpPr>
        <p:spPr>
          <a:xfrm>
            <a:off x="459014" y="597356"/>
            <a:ext cx="7886700" cy="78801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1" i="0" kern="1200" baseline="0">
                <a:solidFill>
                  <a:schemeClr val="tx1"/>
                </a:solidFill>
                <a:latin typeface="+mj-lt"/>
                <a:ea typeface="+mj-ea"/>
                <a:cs typeface="+mj-cs"/>
              </a:defRPr>
            </a:lvl1pPr>
          </a:lstStyle>
          <a:p>
            <a:r>
              <a:rPr lang="en-US" dirty="0" smtClean="0"/>
              <a:t>Safety Culture and Safety Management</a:t>
            </a:r>
            <a:endParaRPr lang="en-US" dirty="0"/>
          </a:p>
        </p:txBody>
      </p:sp>
      <p:sp>
        <p:nvSpPr>
          <p:cNvPr id="8" name="Content Placeholder 2"/>
          <p:cNvSpPr>
            <a:spLocks noGrp="1"/>
          </p:cNvSpPr>
          <p:nvPr>
            <p:ph idx="1"/>
          </p:nvPr>
        </p:nvSpPr>
        <p:spPr>
          <a:xfrm>
            <a:off x="628650" y="1825625"/>
            <a:ext cx="5104493" cy="4351338"/>
          </a:xfrm>
        </p:spPr>
        <p:txBody>
          <a:bodyPr>
            <a:normAutofit fontScale="77500" lnSpcReduction="20000"/>
          </a:bodyPr>
          <a:lstStyle/>
          <a:p>
            <a:pPr marL="0" indent="0">
              <a:buNone/>
            </a:pPr>
            <a:r>
              <a:rPr lang="en-US" dirty="0" smtClean="0"/>
              <a:t>Attributes of Safety Culture manifest themselves in Safety Management System processes and activities</a:t>
            </a:r>
          </a:p>
          <a:p>
            <a:r>
              <a:rPr lang="en-US" dirty="0" smtClean="0"/>
              <a:t>Integrated risk-based Safety Management System</a:t>
            </a:r>
          </a:p>
          <a:p>
            <a:pPr lvl="1"/>
            <a:r>
              <a:rPr lang="en-US" dirty="0" smtClean="0"/>
              <a:t>Identify risks</a:t>
            </a:r>
          </a:p>
          <a:p>
            <a:pPr lvl="1"/>
            <a:r>
              <a:rPr lang="en-US" dirty="0" smtClean="0"/>
              <a:t>Analyze,</a:t>
            </a:r>
          </a:p>
          <a:p>
            <a:pPr lvl="1"/>
            <a:r>
              <a:rPr lang="en-US" dirty="0" smtClean="0"/>
              <a:t>Assess,</a:t>
            </a:r>
          </a:p>
          <a:p>
            <a:pPr lvl="1"/>
            <a:r>
              <a:rPr lang="en-US" dirty="0" smtClean="0"/>
              <a:t>Manage, and</a:t>
            </a:r>
          </a:p>
          <a:p>
            <a:pPr lvl="1"/>
            <a:r>
              <a:rPr lang="en-US" dirty="0" smtClean="0"/>
              <a:t>Communicate them</a:t>
            </a:r>
          </a:p>
          <a:p>
            <a:r>
              <a:rPr lang="en-US" dirty="0"/>
              <a:t>Defense-in-depth</a:t>
            </a:r>
          </a:p>
          <a:p>
            <a:pPr lvl="1"/>
            <a:r>
              <a:rPr lang="en-US" dirty="0"/>
              <a:t>Safety Limit  </a:t>
            </a:r>
          </a:p>
          <a:p>
            <a:pPr lvl="1"/>
            <a:r>
              <a:rPr lang="en-US" dirty="0"/>
              <a:t>Limiting Conditions for Operations</a:t>
            </a:r>
          </a:p>
          <a:p>
            <a:pPr lvl="1"/>
            <a:r>
              <a:rPr lang="en-US" dirty="0"/>
              <a:t>Operating Limit</a:t>
            </a:r>
          </a:p>
          <a:p>
            <a:pPr lvl="1"/>
            <a:r>
              <a:rPr lang="en-US" dirty="0"/>
              <a:t>Job-specific Limits</a:t>
            </a:r>
          </a:p>
          <a:p>
            <a:endParaRPr lang="en-US" dirty="0" smtClean="0"/>
          </a:p>
        </p:txBody>
      </p:sp>
      <p:grpSp>
        <p:nvGrpSpPr>
          <p:cNvPr id="9" name="Group 8"/>
          <p:cNvGrpSpPr/>
          <p:nvPr/>
        </p:nvGrpSpPr>
        <p:grpSpPr>
          <a:xfrm>
            <a:off x="5061459" y="1975053"/>
            <a:ext cx="3715289" cy="3810891"/>
            <a:chOff x="4442708" y="2030290"/>
            <a:chExt cx="4486275" cy="4251325"/>
          </a:xfrm>
        </p:grpSpPr>
        <p:sp>
          <p:nvSpPr>
            <p:cNvPr id="10" name="Freeform 4"/>
            <p:cNvSpPr>
              <a:spLocks/>
            </p:cNvSpPr>
            <p:nvPr/>
          </p:nvSpPr>
          <p:spPr bwMode="auto">
            <a:xfrm>
              <a:off x="6700133" y="3749553"/>
              <a:ext cx="111125" cy="158750"/>
            </a:xfrm>
            <a:custGeom>
              <a:avLst/>
              <a:gdLst>
                <a:gd name="T0" fmla="*/ 0 w 70"/>
                <a:gd name="T1" fmla="*/ 100 h 100"/>
                <a:gd name="T2" fmla="*/ 27 w 70"/>
                <a:gd name="T3" fmla="*/ 0 h 100"/>
                <a:gd name="T4" fmla="*/ 50 w 70"/>
                <a:gd name="T5" fmla="*/ 14 h 100"/>
                <a:gd name="T6" fmla="*/ 70 w 70"/>
                <a:gd name="T7" fmla="*/ 27 h 100"/>
                <a:gd name="T8" fmla="*/ 0 w 70"/>
                <a:gd name="T9" fmla="*/ 100 h 100"/>
              </a:gdLst>
              <a:ahLst/>
              <a:cxnLst>
                <a:cxn ang="0">
                  <a:pos x="T0" y="T1"/>
                </a:cxn>
                <a:cxn ang="0">
                  <a:pos x="T2" y="T3"/>
                </a:cxn>
                <a:cxn ang="0">
                  <a:pos x="T4" y="T5"/>
                </a:cxn>
                <a:cxn ang="0">
                  <a:pos x="T6" y="T7"/>
                </a:cxn>
                <a:cxn ang="0">
                  <a:pos x="T8" y="T9"/>
                </a:cxn>
              </a:cxnLst>
              <a:rect l="0" t="0" r="r" b="b"/>
              <a:pathLst>
                <a:path w="70" h="100">
                  <a:moveTo>
                    <a:pt x="0" y="100"/>
                  </a:moveTo>
                  <a:lnTo>
                    <a:pt x="27" y="0"/>
                  </a:lnTo>
                  <a:lnTo>
                    <a:pt x="50" y="14"/>
                  </a:lnTo>
                  <a:lnTo>
                    <a:pt x="70" y="27"/>
                  </a:lnTo>
                  <a:lnTo>
                    <a:pt x="0" y="10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 name="Freeform 5"/>
            <p:cNvSpPr>
              <a:spLocks/>
            </p:cNvSpPr>
            <p:nvPr/>
          </p:nvSpPr>
          <p:spPr bwMode="auto">
            <a:xfrm>
              <a:off x="4442708" y="2030290"/>
              <a:ext cx="4486275" cy="4251325"/>
            </a:xfrm>
            <a:custGeom>
              <a:avLst/>
              <a:gdLst>
                <a:gd name="T0" fmla="*/ 1556 w 2826"/>
                <a:gd name="T1" fmla="*/ 7 h 2678"/>
                <a:gd name="T2" fmla="*/ 1765 w 2826"/>
                <a:gd name="T3" fmla="*/ 41 h 2678"/>
                <a:gd name="T4" fmla="*/ 1962 w 2826"/>
                <a:gd name="T5" fmla="*/ 105 h 2678"/>
                <a:gd name="T6" fmla="*/ 2145 w 2826"/>
                <a:gd name="T7" fmla="*/ 193 h 2678"/>
                <a:gd name="T8" fmla="*/ 2310 w 2826"/>
                <a:gd name="T9" fmla="*/ 305 h 2678"/>
                <a:gd name="T10" fmla="*/ 2457 w 2826"/>
                <a:gd name="T11" fmla="*/ 438 h 2678"/>
                <a:gd name="T12" fmla="*/ 2585 w 2826"/>
                <a:gd name="T13" fmla="*/ 590 h 2678"/>
                <a:gd name="T14" fmla="*/ 2686 w 2826"/>
                <a:gd name="T15" fmla="*/ 759 h 2678"/>
                <a:gd name="T16" fmla="*/ 2762 w 2826"/>
                <a:gd name="T17" fmla="*/ 940 h 2678"/>
                <a:gd name="T18" fmla="*/ 2809 w 2826"/>
                <a:gd name="T19" fmla="*/ 1135 h 2678"/>
                <a:gd name="T20" fmla="*/ 2826 w 2826"/>
                <a:gd name="T21" fmla="*/ 1339 h 2678"/>
                <a:gd name="T22" fmla="*/ 2809 w 2826"/>
                <a:gd name="T23" fmla="*/ 1541 h 2678"/>
                <a:gd name="T24" fmla="*/ 2762 w 2826"/>
                <a:gd name="T25" fmla="*/ 1736 h 2678"/>
                <a:gd name="T26" fmla="*/ 2686 w 2826"/>
                <a:gd name="T27" fmla="*/ 1917 h 2678"/>
                <a:gd name="T28" fmla="*/ 2585 w 2826"/>
                <a:gd name="T29" fmla="*/ 2086 h 2678"/>
                <a:gd name="T30" fmla="*/ 2457 w 2826"/>
                <a:gd name="T31" fmla="*/ 2238 h 2678"/>
                <a:gd name="T32" fmla="*/ 2310 w 2826"/>
                <a:gd name="T33" fmla="*/ 2370 h 2678"/>
                <a:gd name="T34" fmla="*/ 2145 w 2826"/>
                <a:gd name="T35" fmla="*/ 2483 h 2678"/>
                <a:gd name="T36" fmla="*/ 1962 w 2826"/>
                <a:gd name="T37" fmla="*/ 2571 h 2678"/>
                <a:gd name="T38" fmla="*/ 1765 w 2826"/>
                <a:gd name="T39" fmla="*/ 2635 h 2678"/>
                <a:gd name="T40" fmla="*/ 1556 w 2826"/>
                <a:gd name="T41" fmla="*/ 2669 h 2678"/>
                <a:gd name="T42" fmla="*/ 1340 w 2826"/>
                <a:gd name="T43" fmla="*/ 2674 h 2678"/>
                <a:gd name="T44" fmla="*/ 1128 w 2826"/>
                <a:gd name="T45" fmla="*/ 2650 h 2678"/>
                <a:gd name="T46" fmla="*/ 926 w 2826"/>
                <a:gd name="T47" fmla="*/ 2595 h 2678"/>
                <a:gd name="T48" fmla="*/ 740 w 2826"/>
                <a:gd name="T49" fmla="*/ 2515 h 2678"/>
                <a:gd name="T50" fmla="*/ 567 w 2826"/>
                <a:gd name="T51" fmla="*/ 2410 h 2678"/>
                <a:gd name="T52" fmla="*/ 414 w 2826"/>
                <a:gd name="T53" fmla="*/ 2284 h 2678"/>
                <a:gd name="T54" fmla="*/ 281 w 2826"/>
                <a:gd name="T55" fmla="*/ 2138 h 2678"/>
                <a:gd name="T56" fmla="*/ 170 w 2826"/>
                <a:gd name="T57" fmla="*/ 1975 h 2678"/>
                <a:gd name="T58" fmla="*/ 84 w 2826"/>
                <a:gd name="T59" fmla="*/ 1798 h 2678"/>
                <a:gd name="T60" fmla="*/ 27 w 2826"/>
                <a:gd name="T61" fmla="*/ 1608 h 2678"/>
                <a:gd name="T62" fmla="*/ 1 w 2826"/>
                <a:gd name="T63" fmla="*/ 1406 h 2678"/>
                <a:gd name="T64" fmla="*/ 7 w 2826"/>
                <a:gd name="T65" fmla="*/ 1201 h 2678"/>
                <a:gd name="T66" fmla="*/ 43 w 2826"/>
                <a:gd name="T67" fmla="*/ 1004 h 2678"/>
                <a:gd name="T68" fmla="*/ 110 w 2826"/>
                <a:gd name="T69" fmla="*/ 818 h 2678"/>
                <a:gd name="T70" fmla="*/ 203 w 2826"/>
                <a:gd name="T71" fmla="*/ 645 h 2678"/>
                <a:gd name="T72" fmla="*/ 322 w 2826"/>
                <a:gd name="T73" fmla="*/ 486 h 2678"/>
                <a:gd name="T74" fmla="*/ 462 w 2826"/>
                <a:gd name="T75" fmla="*/ 348 h 2678"/>
                <a:gd name="T76" fmla="*/ 623 w 2826"/>
                <a:gd name="T77" fmla="*/ 227 h 2678"/>
                <a:gd name="T78" fmla="*/ 800 w 2826"/>
                <a:gd name="T79" fmla="*/ 131 h 2678"/>
                <a:gd name="T80" fmla="*/ 992 w 2826"/>
                <a:gd name="T81" fmla="*/ 58 h 2678"/>
                <a:gd name="T82" fmla="*/ 1197 w 2826"/>
                <a:gd name="T83" fmla="*/ 13 h 2678"/>
                <a:gd name="T84" fmla="*/ 1413 w 2826"/>
                <a:gd name="T85" fmla="*/ 0 h 26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826" h="2678">
                  <a:moveTo>
                    <a:pt x="1413" y="0"/>
                  </a:moveTo>
                  <a:lnTo>
                    <a:pt x="1485" y="1"/>
                  </a:lnTo>
                  <a:lnTo>
                    <a:pt x="1556" y="7"/>
                  </a:lnTo>
                  <a:lnTo>
                    <a:pt x="1627" y="13"/>
                  </a:lnTo>
                  <a:lnTo>
                    <a:pt x="1696" y="26"/>
                  </a:lnTo>
                  <a:lnTo>
                    <a:pt x="1765" y="41"/>
                  </a:lnTo>
                  <a:lnTo>
                    <a:pt x="1832" y="58"/>
                  </a:lnTo>
                  <a:lnTo>
                    <a:pt x="1898" y="81"/>
                  </a:lnTo>
                  <a:lnTo>
                    <a:pt x="1962" y="105"/>
                  </a:lnTo>
                  <a:lnTo>
                    <a:pt x="2024" y="131"/>
                  </a:lnTo>
                  <a:lnTo>
                    <a:pt x="2084" y="160"/>
                  </a:lnTo>
                  <a:lnTo>
                    <a:pt x="2145" y="193"/>
                  </a:lnTo>
                  <a:lnTo>
                    <a:pt x="2202" y="227"/>
                  </a:lnTo>
                  <a:lnTo>
                    <a:pt x="2257" y="265"/>
                  </a:lnTo>
                  <a:lnTo>
                    <a:pt x="2310" y="305"/>
                  </a:lnTo>
                  <a:lnTo>
                    <a:pt x="2362" y="348"/>
                  </a:lnTo>
                  <a:lnTo>
                    <a:pt x="2410" y="391"/>
                  </a:lnTo>
                  <a:lnTo>
                    <a:pt x="2457" y="438"/>
                  </a:lnTo>
                  <a:lnTo>
                    <a:pt x="2502" y="486"/>
                  </a:lnTo>
                  <a:lnTo>
                    <a:pt x="2545" y="538"/>
                  </a:lnTo>
                  <a:lnTo>
                    <a:pt x="2585" y="590"/>
                  </a:lnTo>
                  <a:lnTo>
                    <a:pt x="2621" y="645"/>
                  </a:lnTo>
                  <a:lnTo>
                    <a:pt x="2655" y="700"/>
                  </a:lnTo>
                  <a:lnTo>
                    <a:pt x="2686" y="759"/>
                  </a:lnTo>
                  <a:lnTo>
                    <a:pt x="2714" y="818"/>
                  </a:lnTo>
                  <a:lnTo>
                    <a:pt x="2740" y="878"/>
                  </a:lnTo>
                  <a:lnTo>
                    <a:pt x="2762" y="940"/>
                  </a:lnTo>
                  <a:lnTo>
                    <a:pt x="2781" y="1004"/>
                  </a:lnTo>
                  <a:lnTo>
                    <a:pt x="2797" y="1068"/>
                  </a:lnTo>
                  <a:lnTo>
                    <a:pt x="2809" y="1135"/>
                  </a:lnTo>
                  <a:lnTo>
                    <a:pt x="2818" y="1201"/>
                  </a:lnTo>
                  <a:lnTo>
                    <a:pt x="2824" y="1270"/>
                  </a:lnTo>
                  <a:lnTo>
                    <a:pt x="2826" y="1339"/>
                  </a:lnTo>
                  <a:lnTo>
                    <a:pt x="2824" y="1406"/>
                  </a:lnTo>
                  <a:lnTo>
                    <a:pt x="2818" y="1475"/>
                  </a:lnTo>
                  <a:lnTo>
                    <a:pt x="2809" y="1541"/>
                  </a:lnTo>
                  <a:lnTo>
                    <a:pt x="2797" y="1608"/>
                  </a:lnTo>
                  <a:lnTo>
                    <a:pt x="2781" y="1672"/>
                  </a:lnTo>
                  <a:lnTo>
                    <a:pt x="2762" y="1736"/>
                  </a:lnTo>
                  <a:lnTo>
                    <a:pt x="2740" y="1798"/>
                  </a:lnTo>
                  <a:lnTo>
                    <a:pt x="2714" y="1858"/>
                  </a:lnTo>
                  <a:lnTo>
                    <a:pt x="2686" y="1917"/>
                  </a:lnTo>
                  <a:lnTo>
                    <a:pt x="2655" y="1975"/>
                  </a:lnTo>
                  <a:lnTo>
                    <a:pt x="2621" y="2031"/>
                  </a:lnTo>
                  <a:lnTo>
                    <a:pt x="2585" y="2086"/>
                  </a:lnTo>
                  <a:lnTo>
                    <a:pt x="2545" y="2138"/>
                  </a:lnTo>
                  <a:lnTo>
                    <a:pt x="2502" y="2189"/>
                  </a:lnTo>
                  <a:lnTo>
                    <a:pt x="2457" y="2238"/>
                  </a:lnTo>
                  <a:lnTo>
                    <a:pt x="2410" y="2284"/>
                  </a:lnTo>
                  <a:lnTo>
                    <a:pt x="2362" y="2329"/>
                  </a:lnTo>
                  <a:lnTo>
                    <a:pt x="2310" y="2370"/>
                  </a:lnTo>
                  <a:lnTo>
                    <a:pt x="2257" y="2410"/>
                  </a:lnTo>
                  <a:lnTo>
                    <a:pt x="2202" y="2448"/>
                  </a:lnTo>
                  <a:lnTo>
                    <a:pt x="2145" y="2483"/>
                  </a:lnTo>
                  <a:lnTo>
                    <a:pt x="2084" y="2515"/>
                  </a:lnTo>
                  <a:lnTo>
                    <a:pt x="2024" y="2545"/>
                  </a:lnTo>
                  <a:lnTo>
                    <a:pt x="1962" y="2571"/>
                  </a:lnTo>
                  <a:lnTo>
                    <a:pt x="1898" y="2595"/>
                  </a:lnTo>
                  <a:lnTo>
                    <a:pt x="1832" y="2617"/>
                  </a:lnTo>
                  <a:lnTo>
                    <a:pt x="1765" y="2635"/>
                  </a:lnTo>
                  <a:lnTo>
                    <a:pt x="1696" y="2650"/>
                  </a:lnTo>
                  <a:lnTo>
                    <a:pt x="1627" y="2662"/>
                  </a:lnTo>
                  <a:lnTo>
                    <a:pt x="1556" y="2669"/>
                  </a:lnTo>
                  <a:lnTo>
                    <a:pt x="1485" y="2674"/>
                  </a:lnTo>
                  <a:lnTo>
                    <a:pt x="1413" y="2678"/>
                  </a:lnTo>
                  <a:lnTo>
                    <a:pt x="1340" y="2674"/>
                  </a:lnTo>
                  <a:lnTo>
                    <a:pt x="1268" y="2669"/>
                  </a:lnTo>
                  <a:lnTo>
                    <a:pt x="1197" y="2662"/>
                  </a:lnTo>
                  <a:lnTo>
                    <a:pt x="1128" y="2650"/>
                  </a:lnTo>
                  <a:lnTo>
                    <a:pt x="1059" y="2635"/>
                  </a:lnTo>
                  <a:lnTo>
                    <a:pt x="992" y="2617"/>
                  </a:lnTo>
                  <a:lnTo>
                    <a:pt x="926" y="2595"/>
                  </a:lnTo>
                  <a:lnTo>
                    <a:pt x="862" y="2571"/>
                  </a:lnTo>
                  <a:lnTo>
                    <a:pt x="800" y="2545"/>
                  </a:lnTo>
                  <a:lnTo>
                    <a:pt x="740" y="2515"/>
                  </a:lnTo>
                  <a:lnTo>
                    <a:pt x="680" y="2483"/>
                  </a:lnTo>
                  <a:lnTo>
                    <a:pt x="623" y="2448"/>
                  </a:lnTo>
                  <a:lnTo>
                    <a:pt x="567" y="2410"/>
                  </a:lnTo>
                  <a:lnTo>
                    <a:pt x="514" y="2370"/>
                  </a:lnTo>
                  <a:lnTo>
                    <a:pt x="462" y="2329"/>
                  </a:lnTo>
                  <a:lnTo>
                    <a:pt x="414" y="2284"/>
                  </a:lnTo>
                  <a:lnTo>
                    <a:pt x="367" y="2238"/>
                  </a:lnTo>
                  <a:lnTo>
                    <a:pt x="322" y="2189"/>
                  </a:lnTo>
                  <a:lnTo>
                    <a:pt x="281" y="2138"/>
                  </a:lnTo>
                  <a:lnTo>
                    <a:pt x="241" y="2086"/>
                  </a:lnTo>
                  <a:lnTo>
                    <a:pt x="203" y="2031"/>
                  </a:lnTo>
                  <a:lnTo>
                    <a:pt x="170" y="1975"/>
                  </a:lnTo>
                  <a:lnTo>
                    <a:pt x="138" y="1917"/>
                  </a:lnTo>
                  <a:lnTo>
                    <a:pt x="110" y="1858"/>
                  </a:lnTo>
                  <a:lnTo>
                    <a:pt x="84" y="1798"/>
                  </a:lnTo>
                  <a:lnTo>
                    <a:pt x="62" y="1736"/>
                  </a:lnTo>
                  <a:lnTo>
                    <a:pt x="43" y="1672"/>
                  </a:lnTo>
                  <a:lnTo>
                    <a:pt x="27" y="1608"/>
                  </a:lnTo>
                  <a:lnTo>
                    <a:pt x="15" y="1541"/>
                  </a:lnTo>
                  <a:lnTo>
                    <a:pt x="7" y="1475"/>
                  </a:lnTo>
                  <a:lnTo>
                    <a:pt x="1" y="1406"/>
                  </a:lnTo>
                  <a:lnTo>
                    <a:pt x="0" y="1339"/>
                  </a:lnTo>
                  <a:lnTo>
                    <a:pt x="1" y="1270"/>
                  </a:lnTo>
                  <a:lnTo>
                    <a:pt x="7" y="1201"/>
                  </a:lnTo>
                  <a:lnTo>
                    <a:pt x="15" y="1135"/>
                  </a:lnTo>
                  <a:lnTo>
                    <a:pt x="27" y="1068"/>
                  </a:lnTo>
                  <a:lnTo>
                    <a:pt x="43" y="1004"/>
                  </a:lnTo>
                  <a:lnTo>
                    <a:pt x="62" y="940"/>
                  </a:lnTo>
                  <a:lnTo>
                    <a:pt x="84" y="878"/>
                  </a:lnTo>
                  <a:lnTo>
                    <a:pt x="110" y="818"/>
                  </a:lnTo>
                  <a:lnTo>
                    <a:pt x="138" y="759"/>
                  </a:lnTo>
                  <a:lnTo>
                    <a:pt x="170" y="700"/>
                  </a:lnTo>
                  <a:lnTo>
                    <a:pt x="203" y="645"/>
                  </a:lnTo>
                  <a:lnTo>
                    <a:pt x="241" y="590"/>
                  </a:lnTo>
                  <a:lnTo>
                    <a:pt x="281" y="538"/>
                  </a:lnTo>
                  <a:lnTo>
                    <a:pt x="322" y="486"/>
                  </a:lnTo>
                  <a:lnTo>
                    <a:pt x="367" y="438"/>
                  </a:lnTo>
                  <a:lnTo>
                    <a:pt x="414" y="391"/>
                  </a:lnTo>
                  <a:lnTo>
                    <a:pt x="462" y="348"/>
                  </a:lnTo>
                  <a:lnTo>
                    <a:pt x="514" y="305"/>
                  </a:lnTo>
                  <a:lnTo>
                    <a:pt x="567" y="265"/>
                  </a:lnTo>
                  <a:lnTo>
                    <a:pt x="623" y="227"/>
                  </a:lnTo>
                  <a:lnTo>
                    <a:pt x="680" y="193"/>
                  </a:lnTo>
                  <a:lnTo>
                    <a:pt x="740" y="160"/>
                  </a:lnTo>
                  <a:lnTo>
                    <a:pt x="800" y="131"/>
                  </a:lnTo>
                  <a:lnTo>
                    <a:pt x="862" y="105"/>
                  </a:lnTo>
                  <a:lnTo>
                    <a:pt x="926" y="81"/>
                  </a:lnTo>
                  <a:lnTo>
                    <a:pt x="992" y="58"/>
                  </a:lnTo>
                  <a:lnTo>
                    <a:pt x="1059" y="41"/>
                  </a:lnTo>
                  <a:lnTo>
                    <a:pt x="1128" y="26"/>
                  </a:lnTo>
                  <a:lnTo>
                    <a:pt x="1197" y="13"/>
                  </a:lnTo>
                  <a:lnTo>
                    <a:pt x="1268" y="7"/>
                  </a:lnTo>
                  <a:lnTo>
                    <a:pt x="1340" y="1"/>
                  </a:lnTo>
                  <a:lnTo>
                    <a:pt x="1413" y="0"/>
                  </a:lnTo>
                  <a:close/>
                </a:path>
              </a:pathLst>
            </a:custGeom>
            <a:solidFill>
              <a:srgbClr val="99CC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 name="Freeform 6"/>
            <p:cNvSpPr>
              <a:spLocks/>
            </p:cNvSpPr>
            <p:nvPr/>
          </p:nvSpPr>
          <p:spPr bwMode="auto">
            <a:xfrm>
              <a:off x="4442708" y="2030290"/>
              <a:ext cx="4486275" cy="4251325"/>
            </a:xfrm>
            <a:custGeom>
              <a:avLst/>
              <a:gdLst>
                <a:gd name="T0" fmla="*/ 1556 w 2826"/>
                <a:gd name="T1" fmla="*/ 7 h 2678"/>
                <a:gd name="T2" fmla="*/ 1765 w 2826"/>
                <a:gd name="T3" fmla="*/ 41 h 2678"/>
                <a:gd name="T4" fmla="*/ 1962 w 2826"/>
                <a:gd name="T5" fmla="*/ 105 h 2678"/>
                <a:gd name="T6" fmla="*/ 2145 w 2826"/>
                <a:gd name="T7" fmla="*/ 193 h 2678"/>
                <a:gd name="T8" fmla="*/ 2310 w 2826"/>
                <a:gd name="T9" fmla="*/ 305 h 2678"/>
                <a:gd name="T10" fmla="*/ 2457 w 2826"/>
                <a:gd name="T11" fmla="*/ 438 h 2678"/>
                <a:gd name="T12" fmla="*/ 2585 w 2826"/>
                <a:gd name="T13" fmla="*/ 590 h 2678"/>
                <a:gd name="T14" fmla="*/ 2686 w 2826"/>
                <a:gd name="T15" fmla="*/ 759 h 2678"/>
                <a:gd name="T16" fmla="*/ 2762 w 2826"/>
                <a:gd name="T17" fmla="*/ 940 h 2678"/>
                <a:gd name="T18" fmla="*/ 2809 w 2826"/>
                <a:gd name="T19" fmla="*/ 1135 h 2678"/>
                <a:gd name="T20" fmla="*/ 2826 w 2826"/>
                <a:gd name="T21" fmla="*/ 1339 h 2678"/>
                <a:gd name="T22" fmla="*/ 2809 w 2826"/>
                <a:gd name="T23" fmla="*/ 1541 h 2678"/>
                <a:gd name="T24" fmla="*/ 2762 w 2826"/>
                <a:gd name="T25" fmla="*/ 1736 h 2678"/>
                <a:gd name="T26" fmla="*/ 2686 w 2826"/>
                <a:gd name="T27" fmla="*/ 1917 h 2678"/>
                <a:gd name="T28" fmla="*/ 2585 w 2826"/>
                <a:gd name="T29" fmla="*/ 2086 h 2678"/>
                <a:gd name="T30" fmla="*/ 2457 w 2826"/>
                <a:gd name="T31" fmla="*/ 2238 h 2678"/>
                <a:gd name="T32" fmla="*/ 2310 w 2826"/>
                <a:gd name="T33" fmla="*/ 2370 h 2678"/>
                <a:gd name="T34" fmla="*/ 2145 w 2826"/>
                <a:gd name="T35" fmla="*/ 2483 h 2678"/>
                <a:gd name="T36" fmla="*/ 1962 w 2826"/>
                <a:gd name="T37" fmla="*/ 2571 h 2678"/>
                <a:gd name="T38" fmla="*/ 1765 w 2826"/>
                <a:gd name="T39" fmla="*/ 2635 h 2678"/>
                <a:gd name="T40" fmla="*/ 1556 w 2826"/>
                <a:gd name="T41" fmla="*/ 2669 h 2678"/>
                <a:gd name="T42" fmla="*/ 1340 w 2826"/>
                <a:gd name="T43" fmla="*/ 2674 h 2678"/>
                <a:gd name="T44" fmla="*/ 1128 w 2826"/>
                <a:gd name="T45" fmla="*/ 2650 h 2678"/>
                <a:gd name="T46" fmla="*/ 926 w 2826"/>
                <a:gd name="T47" fmla="*/ 2595 h 2678"/>
                <a:gd name="T48" fmla="*/ 740 w 2826"/>
                <a:gd name="T49" fmla="*/ 2515 h 2678"/>
                <a:gd name="T50" fmla="*/ 567 w 2826"/>
                <a:gd name="T51" fmla="*/ 2410 h 2678"/>
                <a:gd name="T52" fmla="*/ 414 w 2826"/>
                <a:gd name="T53" fmla="*/ 2284 h 2678"/>
                <a:gd name="T54" fmla="*/ 281 w 2826"/>
                <a:gd name="T55" fmla="*/ 2138 h 2678"/>
                <a:gd name="T56" fmla="*/ 170 w 2826"/>
                <a:gd name="T57" fmla="*/ 1975 h 2678"/>
                <a:gd name="T58" fmla="*/ 84 w 2826"/>
                <a:gd name="T59" fmla="*/ 1798 h 2678"/>
                <a:gd name="T60" fmla="*/ 27 w 2826"/>
                <a:gd name="T61" fmla="*/ 1608 h 2678"/>
                <a:gd name="T62" fmla="*/ 1 w 2826"/>
                <a:gd name="T63" fmla="*/ 1406 h 2678"/>
                <a:gd name="T64" fmla="*/ 7 w 2826"/>
                <a:gd name="T65" fmla="*/ 1201 h 2678"/>
                <a:gd name="T66" fmla="*/ 43 w 2826"/>
                <a:gd name="T67" fmla="*/ 1004 h 2678"/>
                <a:gd name="T68" fmla="*/ 110 w 2826"/>
                <a:gd name="T69" fmla="*/ 818 h 2678"/>
                <a:gd name="T70" fmla="*/ 203 w 2826"/>
                <a:gd name="T71" fmla="*/ 645 h 2678"/>
                <a:gd name="T72" fmla="*/ 322 w 2826"/>
                <a:gd name="T73" fmla="*/ 486 h 2678"/>
                <a:gd name="T74" fmla="*/ 462 w 2826"/>
                <a:gd name="T75" fmla="*/ 348 h 2678"/>
                <a:gd name="T76" fmla="*/ 623 w 2826"/>
                <a:gd name="T77" fmla="*/ 227 h 2678"/>
                <a:gd name="T78" fmla="*/ 800 w 2826"/>
                <a:gd name="T79" fmla="*/ 131 h 2678"/>
                <a:gd name="T80" fmla="*/ 992 w 2826"/>
                <a:gd name="T81" fmla="*/ 58 h 2678"/>
                <a:gd name="T82" fmla="*/ 1197 w 2826"/>
                <a:gd name="T83" fmla="*/ 13 h 2678"/>
                <a:gd name="T84" fmla="*/ 1413 w 2826"/>
                <a:gd name="T85" fmla="*/ 0 h 26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826" h="2678">
                  <a:moveTo>
                    <a:pt x="1413" y="0"/>
                  </a:moveTo>
                  <a:lnTo>
                    <a:pt x="1485" y="1"/>
                  </a:lnTo>
                  <a:lnTo>
                    <a:pt x="1556" y="7"/>
                  </a:lnTo>
                  <a:lnTo>
                    <a:pt x="1627" y="13"/>
                  </a:lnTo>
                  <a:lnTo>
                    <a:pt x="1696" y="26"/>
                  </a:lnTo>
                  <a:lnTo>
                    <a:pt x="1765" y="41"/>
                  </a:lnTo>
                  <a:lnTo>
                    <a:pt x="1832" y="58"/>
                  </a:lnTo>
                  <a:lnTo>
                    <a:pt x="1898" y="81"/>
                  </a:lnTo>
                  <a:lnTo>
                    <a:pt x="1962" y="105"/>
                  </a:lnTo>
                  <a:lnTo>
                    <a:pt x="2024" y="131"/>
                  </a:lnTo>
                  <a:lnTo>
                    <a:pt x="2084" y="160"/>
                  </a:lnTo>
                  <a:lnTo>
                    <a:pt x="2145" y="193"/>
                  </a:lnTo>
                  <a:lnTo>
                    <a:pt x="2202" y="227"/>
                  </a:lnTo>
                  <a:lnTo>
                    <a:pt x="2257" y="265"/>
                  </a:lnTo>
                  <a:lnTo>
                    <a:pt x="2310" y="305"/>
                  </a:lnTo>
                  <a:lnTo>
                    <a:pt x="2362" y="348"/>
                  </a:lnTo>
                  <a:lnTo>
                    <a:pt x="2410" y="391"/>
                  </a:lnTo>
                  <a:lnTo>
                    <a:pt x="2457" y="438"/>
                  </a:lnTo>
                  <a:lnTo>
                    <a:pt x="2502" y="486"/>
                  </a:lnTo>
                  <a:lnTo>
                    <a:pt x="2545" y="538"/>
                  </a:lnTo>
                  <a:lnTo>
                    <a:pt x="2585" y="590"/>
                  </a:lnTo>
                  <a:lnTo>
                    <a:pt x="2621" y="645"/>
                  </a:lnTo>
                  <a:lnTo>
                    <a:pt x="2655" y="700"/>
                  </a:lnTo>
                  <a:lnTo>
                    <a:pt x="2686" y="759"/>
                  </a:lnTo>
                  <a:lnTo>
                    <a:pt x="2714" y="818"/>
                  </a:lnTo>
                  <a:lnTo>
                    <a:pt x="2740" y="878"/>
                  </a:lnTo>
                  <a:lnTo>
                    <a:pt x="2762" y="940"/>
                  </a:lnTo>
                  <a:lnTo>
                    <a:pt x="2781" y="1004"/>
                  </a:lnTo>
                  <a:lnTo>
                    <a:pt x="2797" y="1068"/>
                  </a:lnTo>
                  <a:lnTo>
                    <a:pt x="2809" y="1135"/>
                  </a:lnTo>
                  <a:lnTo>
                    <a:pt x="2818" y="1201"/>
                  </a:lnTo>
                  <a:lnTo>
                    <a:pt x="2824" y="1270"/>
                  </a:lnTo>
                  <a:lnTo>
                    <a:pt x="2826" y="1339"/>
                  </a:lnTo>
                  <a:lnTo>
                    <a:pt x="2824" y="1406"/>
                  </a:lnTo>
                  <a:lnTo>
                    <a:pt x="2818" y="1475"/>
                  </a:lnTo>
                  <a:lnTo>
                    <a:pt x="2809" y="1541"/>
                  </a:lnTo>
                  <a:lnTo>
                    <a:pt x="2797" y="1608"/>
                  </a:lnTo>
                  <a:lnTo>
                    <a:pt x="2781" y="1672"/>
                  </a:lnTo>
                  <a:lnTo>
                    <a:pt x="2762" y="1736"/>
                  </a:lnTo>
                  <a:lnTo>
                    <a:pt x="2740" y="1798"/>
                  </a:lnTo>
                  <a:lnTo>
                    <a:pt x="2714" y="1858"/>
                  </a:lnTo>
                  <a:lnTo>
                    <a:pt x="2686" y="1917"/>
                  </a:lnTo>
                  <a:lnTo>
                    <a:pt x="2655" y="1975"/>
                  </a:lnTo>
                  <a:lnTo>
                    <a:pt x="2621" y="2031"/>
                  </a:lnTo>
                  <a:lnTo>
                    <a:pt x="2585" y="2086"/>
                  </a:lnTo>
                  <a:lnTo>
                    <a:pt x="2545" y="2138"/>
                  </a:lnTo>
                  <a:lnTo>
                    <a:pt x="2502" y="2189"/>
                  </a:lnTo>
                  <a:lnTo>
                    <a:pt x="2457" y="2238"/>
                  </a:lnTo>
                  <a:lnTo>
                    <a:pt x="2410" y="2284"/>
                  </a:lnTo>
                  <a:lnTo>
                    <a:pt x="2362" y="2329"/>
                  </a:lnTo>
                  <a:lnTo>
                    <a:pt x="2310" y="2370"/>
                  </a:lnTo>
                  <a:lnTo>
                    <a:pt x="2257" y="2410"/>
                  </a:lnTo>
                  <a:lnTo>
                    <a:pt x="2202" y="2448"/>
                  </a:lnTo>
                  <a:lnTo>
                    <a:pt x="2145" y="2483"/>
                  </a:lnTo>
                  <a:lnTo>
                    <a:pt x="2084" y="2515"/>
                  </a:lnTo>
                  <a:lnTo>
                    <a:pt x="2024" y="2545"/>
                  </a:lnTo>
                  <a:lnTo>
                    <a:pt x="1962" y="2571"/>
                  </a:lnTo>
                  <a:lnTo>
                    <a:pt x="1898" y="2595"/>
                  </a:lnTo>
                  <a:lnTo>
                    <a:pt x="1832" y="2617"/>
                  </a:lnTo>
                  <a:lnTo>
                    <a:pt x="1765" y="2635"/>
                  </a:lnTo>
                  <a:lnTo>
                    <a:pt x="1696" y="2650"/>
                  </a:lnTo>
                  <a:lnTo>
                    <a:pt x="1627" y="2662"/>
                  </a:lnTo>
                  <a:lnTo>
                    <a:pt x="1556" y="2669"/>
                  </a:lnTo>
                  <a:lnTo>
                    <a:pt x="1485" y="2674"/>
                  </a:lnTo>
                  <a:lnTo>
                    <a:pt x="1413" y="2678"/>
                  </a:lnTo>
                  <a:lnTo>
                    <a:pt x="1340" y="2674"/>
                  </a:lnTo>
                  <a:lnTo>
                    <a:pt x="1268" y="2669"/>
                  </a:lnTo>
                  <a:lnTo>
                    <a:pt x="1197" y="2662"/>
                  </a:lnTo>
                  <a:lnTo>
                    <a:pt x="1128" y="2650"/>
                  </a:lnTo>
                  <a:lnTo>
                    <a:pt x="1059" y="2635"/>
                  </a:lnTo>
                  <a:lnTo>
                    <a:pt x="992" y="2617"/>
                  </a:lnTo>
                  <a:lnTo>
                    <a:pt x="926" y="2595"/>
                  </a:lnTo>
                  <a:lnTo>
                    <a:pt x="862" y="2571"/>
                  </a:lnTo>
                  <a:lnTo>
                    <a:pt x="800" y="2545"/>
                  </a:lnTo>
                  <a:lnTo>
                    <a:pt x="740" y="2515"/>
                  </a:lnTo>
                  <a:lnTo>
                    <a:pt x="680" y="2483"/>
                  </a:lnTo>
                  <a:lnTo>
                    <a:pt x="623" y="2448"/>
                  </a:lnTo>
                  <a:lnTo>
                    <a:pt x="567" y="2410"/>
                  </a:lnTo>
                  <a:lnTo>
                    <a:pt x="514" y="2370"/>
                  </a:lnTo>
                  <a:lnTo>
                    <a:pt x="462" y="2329"/>
                  </a:lnTo>
                  <a:lnTo>
                    <a:pt x="414" y="2284"/>
                  </a:lnTo>
                  <a:lnTo>
                    <a:pt x="367" y="2238"/>
                  </a:lnTo>
                  <a:lnTo>
                    <a:pt x="322" y="2189"/>
                  </a:lnTo>
                  <a:lnTo>
                    <a:pt x="281" y="2138"/>
                  </a:lnTo>
                  <a:lnTo>
                    <a:pt x="241" y="2086"/>
                  </a:lnTo>
                  <a:lnTo>
                    <a:pt x="203" y="2031"/>
                  </a:lnTo>
                  <a:lnTo>
                    <a:pt x="170" y="1975"/>
                  </a:lnTo>
                  <a:lnTo>
                    <a:pt x="138" y="1917"/>
                  </a:lnTo>
                  <a:lnTo>
                    <a:pt x="110" y="1858"/>
                  </a:lnTo>
                  <a:lnTo>
                    <a:pt x="84" y="1798"/>
                  </a:lnTo>
                  <a:lnTo>
                    <a:pt x="62" y="1736"/>
                  </a:lnTo>
                  <a:lnTo>
                    <a:pt x="43" y="1672"/>
                  </a:lnTo>
                  <a:lnTo>
                    <a:pt x="27" y="1608"/>
                  </a:lnTo>
                  <a:lnTo>
                    <a:pt x="15" y="1541"/>
                  </a:lnTo>
                  <a:lnTo>
                    <a:pt x="7" y="1475"/>
                  </a:lnTo>
                  <a:lnTo>
                    <a:pt x="1" y="1406"/>
                  </a:lnTo>
                  <a:lnTo>
                    <a:pt x="0" y="1339"/>
                  </a:lnTo>
                  <a:lnTo>
                    <a:pt x="1" y="1270"/>
                  </a:lnTo>
                  <a:lnTo>
                    <a:pt x="7" y="1201"/>
                  </a:lnTo>
                  <a:lnTo>
                    <a:pt x="15" y="1135"/>
                  </a:lnTo>
                  <a:lnTo>
                    <a:pt x="27" y="1068"/>
                  </a:lnTo>
                  <a:lnTo>
                    <a:pt x="43" y="1004"/>
                  </a:lnTo>
                  <a:lnTo>
                    <a:pt x="62" y="940"/>
                  </a:lnTo>
                  <a:lnTo>
                    <a:pt x="84" y="878"/>
                  </a:lnTo>
                  <a:lnTo>
                    <a:pt x="110" y="818"/>
                  </a:lnTo>
                  <a:lnTo>
                    <a:pt x="138" y="759"/>
                  </a:lnTo>
                  <a:lnTo>
                    <a:pt x="170" y="700"/>
                  </a:lnTo>
                  <a:lnTo>
                    <a:pt x="203" y="645"/>
                  </a:lnTo>
                  <a:lnTo>
                    <a:pt x="241" y="590"/>
                  </a:lnTo>
                  <a:lnTo>
                    <a:pt x="281" y="538"/>
                  </a:lnTo>
                  <a:lnTo>
                    <a:pt x="322" y="486"/>
                  </a:lnTo>
                  <a:lnTo>
                    <a:pt x="367" y="438"/>
                  </a:lnTo>
                  <a:lnTo>
                    <a:pt x="414" y="391"/>
                  </a:lnTo>
                  <a:lnTo>
                    <a:pt x="462" y="348"/>
                  </a:lnTo>
                  <a:lnTo>
                    <a:pt x="514" y="305"/>
                  </a:lnTo>
                  <a:lnTo>
                    <a:pt x="567" y="265"/>
                  </a:lnTo>
                  <a:lnTo>
                    <a:pt x="623" y="227"/>
                  </a:lnTo>
                  <a:lnTo>
                    <a:pt x="680" y="193"/>
                  </a:lnTo>
                  <a:lnTo>
                    <a:pt x="740" y="160"/>
                  </a:lnTo>
                  <a:lnTo>
                    <a:pt x="800" y="131"/>
                  </a:lnTo>
                  <a:lnTo>
                    <a:pt x="862" y="105"/>
                  </a:lnTo>
                  <a:lnTo>
                    <a:pt x="926" y="81"/>
                  </a:lnTo>
                  <a:lnTo>
                    <a:pt x="992" y="58"/>
                  </a:lnTo>
                  <a:lnTo>
                    <a:pt x="1059" y="41"/>
                  </a:lnTo>
                  <a:lnTo>
                    <a:pt x="1128" y="26"/>
                  </a:lnTo>
                  <a:lnTo>
                    <a:pt x="1197" y="13"/>
                  </a:lnTo>
                  <a:lnTo>
                    <a:pt x="1268" y="7"/>
                  </a:lnTo>
                  <a:lnTo>
                    <a:pt x="1340" y="1"/>
                  </a:lnTo>
                  <a:lnTo>
                    <a:pt x="1413"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 name="Freeform 7"/>
            <p:cNvSpPr>
              <a:spLocks/>
            </p:cNvSpPr>
            <p:nvPr/>
          </p:nvSpPr>
          <p:spPr bwMode="auto">
            <a:xfrm>
              <a:off x="4552245" y="2139828"/>
              <a:ext cx="4284663" cy="4032250"/>
            </a:xfrm>
            <a:custGeom>
              <a:avLst/>
              <a:gdLst>
                <a:gd name="T0" fmla="*/ 1487 w 2699"/>
                <a:gd name="T1" fmla="*/ 5 h 2540"/>
                <a:gd name="T2" fmla="*/ 1686 w 2699"/>
                <a:gd name="T3" fmla="*/ 39 h 2540"/>
                <a:gd name="T4" fmla="*/ 1874 w 2699"/>
                <a:gd name="T5" fmla="*/ 100 h 2540"/>
                <a:gd name="T6" fmla="*/ 2048 w 2699"/>
                <a:gd name="T7" fmla="*/ 183 h 2540"/>
                <a:gd name="T8" fmla="*/ 2207 w 2699"/>
                <a:gd name="T9" fmla="*/ 290 h 2540"/>
                <a:gd name="T10" fmla="*/ 2348 w 2699"/>
                <a:gd name="T11" fmla="*/ 415 h 2540"/>
                <a:gd name="T12" fmla="*/ 2467 w 2699"/>
                <a:gd name="T13" fmla="*/ 560 h 2540"/>
                <a:gd name="T14" fmla="*/ 2566 w 2699"/>
                <a:gd name="T15" fmla="*/ 719 h 2540"/>
                <a:gd name="T16" fmla="*/ 2638 w 2699"/>
                <a:gd name="T17" fmla="*/ 892 h 2540"/>
                <a:gd name="T18" fmla="*/ 2683 w 2699"/>
                <a:gd name="T19" fmla="*/ 1076 h 2540"/>
                <a:gd name="T20" fmla="*/ 2699 w 2699"/>
                <a:gd name="T21" fmla="*/ 1270 h 2540"/>
                <a:gd name="T22" fmla="*/ 2683 w 2699"/>
                <a:gd name="T23" fmla="*/ 1463 h 2540"/>
                <a:gd name="T24" fmla="*/ 2638 w 2699"/>
                <a:gd name="T25" fmla="*/ 1646 h 2540"/>
                <a:gd name="T26" fmla="*/ 2566 w 2699"/>
                <a:gd name="T27" fmla="*/ 1820 h 2540"/>
                <a:gd name="T28" fmla="*/ 2467 w 2699"/>
                <a:gd name="T29" fmla="*/ 1979 h 2540"/>
                <a:gd name="T30" fmla="*/ 2348 w 2699"/>
                <a:gd name="T31" fmla="*/ 2124 h 2540"/>
                <a:gd name="T32" fmla="*/ 2207 w 2699"/>
                <a:gd name="T33" fmla="*/ 2250 h 2540"/>
                <a:gd name="T34" fmla="*/ 2048 w 2699"/>
                <a:gd name="T35" fmla="*/ 2355 h 2540"/>
                <a:gd name="T36" fmla="*/ 1874 w 2699"/>
                <a:gd name="T37" fmla="*/ 2440 h 2540"/>
                <a:gd name="T38" fmla="*/ 1686 w 2699"/>
                <a:gd name="T39" fmla="*/ 2500 h 2540"/>
                <a:gd name="T40" fmla="*/ 1487 w 2699"/>
                <a:gd name="T41" fmla="*/ 2533 h 2540"/>
                <a:gd name="T42" fmla="*/ 1280 w 2699"/>
                <a:gd name="T43" fmla="*/ 2538 h 2540"/>
                <a:gd name="T44" fmla="*/ 1078 w 2699"/>
                <a:gd name="T45" fmla="*/ 2514 h 2540"/>
                <a:gd name="T46" fmla="*/ 885 w 2699"/>
                <a:gd name="T47" fmla="*/ 2462 h 2540"/>
                <a:gd name="T48" fmla="*/ 707 w 2699"/>
                <a:gd name="T49" fmla="*/ 2386 h 2540"/>
                <a:gd name="T50" fmla="*/ 542 w 2699"/>
                <a:gd name="T51" fmla="*/ 2288 h 2540"/>
                <a:gd name="T52" fmla="*/ 395 w 2699"/>
                <a:gd name="T53" fmla="*/ 2167 h 2540"/>
                <a:gd name="T54" fmla="*/ 267 w 2699"/>
                <a:gd name="T55" fmla="*/ 2029 h 2540"/>
                <a:gd name="T56" fmla="*/ 162 w 2699"/>
                <a:gd name="T57" fmla="*/ 1874 h 2540"/>
                <a:gd name="T58" fmla="*/ 81 w 2699"/>
                <a:gd name="T59" fmla="*/ 1706 h 2540"/>
                <a:gd name="T60" fmla="*/ 27 w 2699"/>
                <a:gd name="T61" fmla="*/ 1525 h 2540"/>
                <a:gd name="T62" fmla="*/ 1 w 2699"/>
                <a:gd name="T63" fmla="*/ 1335 h 2540"/>
                <a:gd name="T64" fmla="*/ 7 w 2699"/>
                <a:gd name="T65" fmla="*/ 1140 h 2540"/>
                <a:gd name="T66" fmla="*/ 41 w 2699"/>
                <a:gd name="T67" fmla="*/ 952 h 2540"/>
                <a:gd name="T68" fmla="*/ 105 w 2699"/>
                <a:gd name="T69" fmla="*/ 776 h 2540"/>
                <a:gd name="T70" fmla="*/ 195 w 2699"/>
                <a:gd name="T71" fmla="*/ 612 h 2540"/>
                <a:gd name="T72" fmla="*/ 309 w 2699"/>
                <a:gd name="T73" fmla="*/ 462 h 2540"/>
                <a:gd name="T74" fmla="*/ 441 w 2699"/>
                <a:gd name="T75" fmla="*/ 329 h 2540"/>
                <a:gd name="T76" fmla="*/ 595 w 2699"/>
                <a:gd name="T77" fmla="*/ 217 h 2540"/>
                <a:gd name="T78" fmla="*/ 764 w 2699"/>
                <a:gd name="T79" fmla="*/ 124 h 2540"/>
                <a:gd name="T80" fmla="*/ 949 w 2699"/>
                <a:gd name="T81" fmla="*/ 57 h 2540"/>
                <a:gd name="T82" fmla="*/ 1144 w 2699"/>
                <a:gd name="T83" fmla="*/ 13 h 2540"/>
                <a:gd name="T84" fmla="*/ 1349 w 2699"/>
                <a:gd name="T85" fmla="*/ 0 h 2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699" h="2540">
                  <a:moveTo>
                    <a:pt x="1349" y="0"/>
                  </a:moveTo>
                  <a:lnTo>
                    <a:pt x="1418" y="1"/>
                  </a:lnTo>
                  <a:lnTo>
                    <a:pt x="1487" y="5"/>
                  </a:lnTo>
                  <a:lnTo>
                    <a:pt x="1554" y="13"/>
                  </a:lnTo>
                  <a:lnTo>
                    <a:pt x="1620" y="26"/>
                  </a:lnTo>
                  <a:lnTo>
                    <a:pt x="1686" y="39"/>
                  </a:lnTo>
                  <a:lnTo>
                    <a:pt x="1749" y="57"/>
                  </a:lnTo>
                  <a:lnTo>
                    <a:pt x="1812" y="76"/>
                  </a:lnTo>
                  <a:lnTo>
                    <a:pt x="1874" y="100"/>
                  </a:lnTo>
                  <a:lnTo>
                    <a:pt x="1934" y="124"/>
                  </a:lnTo>
                  <a:lnTo>
                    <a:pt x="1991" y="153"/>
                  </a:lnTo>
                  <a:lnTo>
                    <a:pt x="2048" y="183"/>
                  </a:lnTo>
                  <a:lnTo>
                    <a:pt x="2103" y="217"/>
                  </a:lnTo>
                  <a:lnTo>
                    <a:pt x="2155" y="252"/>
                  </a:lnTo>
                  <a:lnTo>
                    <a:pt x="2207" y="290"/>
                  </a:lnTo>
                  <a:lnTo>
                    <a:pt x="2255" y="329"/>
                  </a:lnTo>
                  <a:lnTo>
                    <a:pt x="2303" y="372"/>
                  </a:lnTo>
                  <a:lnTo>
                    <a:pt x="2348" y="415"/>
                  </a:lnTo>
                  <a:lnTo>
                    <a:pt x="2390" y="462"/>
                  </a:lnTo>
                  <a:lnTo>
                    <a:pt x="2429" y="510"/>
                  </a:lnTo>
                  <a:lnTo>
                    <a:pt x="2467" y="560"/>
                  </a:lnTo>
                  <a:lnTo>
                    <a:pt x="2504" y="612"/>
                  </a:lnTo>
                  <a:lnTo>
                    <a:pt x="2535" y="664"/>
                  </a:lnTo>
                  <a:lnTo>
                    <a:pt x="2566" y="719"/>
                  </a:lnTo>
                  <a:lnTo>
                    <a:pt x="2592" y="776"/>
                  </a:lnTo>
                  <a:lnTo>
                    <a:pt x="2617" y="833"/>
                  </a:lnTo>
                  <a:lnTo>
                    <a:pt x="2638" y="892"/>
                  </a:lnTo>
                  <a:lnTo>
                    <a:pt x="2655" y="952"/>
                  </a:lnTo>
                  <a:lnTo>
                    <a:pt x="2671" y="1014"/>
                  </a:lnTo>
                  <a:lnTo>
                    <a:pt x="2683" y="1076"/>
                  </a:lnTo>
                  <a:lnTo>
                    <a:pt x="2692" y="1140"/>
                  </a:lnTo>
                  <a:lnTo>
                    <a:pt x="2697" y="1204"/>
                  </a:lnTo>
                  <a:lnTo>
                    <a:pt x="2699" y="1270"/>
                  </a:lnTo>
                  <a:lnTo>
                    <a:pt x="2697" y="1335"/>
                  </a:lnTo>
                  <a:lnTo>
                    <a:pt x="2692" y="1399"/>
                  </a:lnTo>
                  <a:lnTo>
                    <a:pt x="2683" y="1463"/>
                  </a:lnTo>
                  <a:lnTo>
                    <a:pt x="2671" y="1525"/>
                  </a:lnTo>
                  <a:lnTo>
                    <a:pt x="2655" y="1587"/>
                  </a:lnTo>
                  <a:lnTo>
                    <a:pt x="2638" y="1646"/>
                  </a:lnTo>
                  <a:lnTo>
                    <a:pt x="2617" y="1706"/>
                  </a:lnTo>
                  <a:lnTo>
                    <a:pt x="2592" y="1763"/>
                  </a:lnTo>
                  <a:lnTo>
                    <a:pt x="2566" y="1820"/>
                  </a:lnTo>
                  <a:lnTo>
                    <a:pt x="2535" y="1874"/>
                  </a:lnTo>
                  <a:lnTo>
                    <a:pt x="2504" y="1927"/>
                  </a:lnTo>
                  <a:lnTo>
                    <a:pt x="2467" y="1979"/>
                  </a:lnTo>
                  <a:lnTo>
                    <a:pt x="2429" y="2029"/>
                  </a:lnTo>
                  <a:lnTo>
                    <a:pt x="2390" y="2077"/>
                  </a:lnTo>
                  <a:lnTo>
                    <a:pt x="2348" y="2124"/>
                  </a:lnTo>
                  <a:lnTo>
                    <a:pt x="2303" y="2167"/>
                  </a:lnTo>
                  <a:lnTo>
                    <a:pt x="2255" y="2210"/>
                  </a:lnTo>
                  <a:lnTo>
                    <a:pt x="2207" y="2250"/>
                  </a:lnTo>
                  <a:lnTo>
                    <a:pt x="2155" y="2288"/>
                  </a:lnTo>
                  <a:lnTo>
                    <a:pt x="2103" y="2322"/>
                  </a:lnTo>
                  <a:lnTo>
                    <a:pt x="2048" y="2355"/>
                  </a:lnTo>
                  <a:lnTo>
                    <a:pt x="1991" y="2386"/>
                  </a:lnTo>
                  <a:lnTo>
                    <a:pt x="1934" y="2414"/>
                  </a:lnTo>
                  <a:lnTo>
                    <a:pt x="1874" y="2440"/>
                  </a:lnTo>
                  <a:lnTo>
                    <a:pt x="1812" y="2462"/>
                  </a:lnTo>
                  <a:lnTo>
                    <a:pt x="1749" y="2483"/>
                  </a:lnTo>
                  <a:lnTo>
                    <a:pt x="1686" y="2500"/>
                  </a:lnTo>
                  <a:lnTo>
                    <a:pt x="1620" y="2514"/>
                  </a:lnTo>
                  <a:lnTo>
                    <a:pt x="1554" y="2526"/>
                  </a:lnTo>
                  <a:lnTo>
                    <a:pt x="1487" y="2533"/>
                  </a:lnTo>
                  <a:lnTo>
                    <a:pt x="1418" y="2538"/>
                  </a:lnTo>
                  <a:lnTo>
                    <a:pt x="1349" y="2540"/>
                  </a:lnTo>
                  <a:lnTo>
                    <a:pt x="1280" y="2538"/>
                  </a:lnTo>
                  <a:lnTo>
                    <a:pt x="1211" y="2533"/>
                  </a:lnTo>
                  <a:lnTo>
                    <a:pt x="1144" y="2526"/>
                  </a:lnTo>
                  <a:lnTo>
                    <a:pt x="1078" y="2514"/>
                  </a:lnTo>
                  <a:lnTo>
                    <a:pt x="1013" y="2500"/>
                  </a:lnTo>
                  <a:lnTo>
                    <a:pt x="949" y="2483"/>
                  </a:lnTo>
                  <a:lnTo>
                    <a:pt x="885" y="2462"/>
                  </a:lnTo>
                  <a:lnTo>
                    <a:pt x="825" y="2440"/>
                  </a:lnTo>
                  <a:lnTo>
                    <a:pt x="764" y="2414"/>
                  </a:lnTo>
                  <a:lnTo>
                    <a:pt x="707" y="2386"/>
                  </a:lnTo>
                  <a:lnTo>
                    <a:pt x="650" y="2355"/>
                  </a:lnTo>
                  <a:lnTo>
                    <a:pt x="595" y="2322"/>
                  </a:lnTo>
                  <a:lnTo>
                    <a:pt x="542" y="2288"/>
                  </a:lnTo>
                  <a:lnTo>
                    <a:pt x="491" y="2250"/>
                  </a:lnTo>
                  <a:lnTo>
                    <a:pt x="441" y="2210"/>
                  </a:lnTo>
                  <a:lnTo>
                    <a:pt x="395" y="2167"/>
                  </a:lnTo>
                  <a:lnTo>
                    <a:pt x="350" y="2124"/>
                  </a:lnTo>
                  <a:lnTo>
                    <a:pt x="309" y="2077"/>
                  </a:lnTo>
                  <a:lnTo>
                    <a:pt x="267" y="2029"/>
                  </a:lnTo>
                  <a:lnTo>
                    <a:pt x="231" y="1979"/>
                  </a:lnTo>
                  <a:lnTo>
                    <a:pt x="195" y="1927"/>
                  </a:lnTo>
                  <a:lnTo>
                    <a:pt x="162" y="1874"/>
                  </a:lnTo>
                  <a:lnTo>
                    <a:pt x="133" y="1820"/>
                  </a:lnTo>
                  <a:lnTo>
                    <a:pt x="105" y="1763"/>
                  </a:lnTo>
                  <a:lnTo>
                    <a:pt x="81" y="1706"/>
                  </a:lnTo>
                  <a:lnTo>
                    <a:pt x="60" y="1646"/>
                  </a:lnTo>
                  <a:lnTo>
                    <a:pt x="41" y="1587"/>
                  </a:lnTo>
                  <a:lnTo>
                    <a:pt x="27" y="1525"/>
                  </a:lnTo>
                  <a:lnTo>
                    <a:pt x="15" y="1463"/>
                  </a:lnTo>
                  <a:lnTo>
                    <a:pt x="7" y="1399"/>
                  </a:lnTo>
                  <a:lnTo>
                    <a:pt x="1" y="1335"/>
                  </a:lnTo>
                  <a:lnTo>
                    <a:pt x="0" y="1270"/>
                  </a:lnTo>
                  <a:lnTo>
                    <a:pt x="1" y="1204"/>
                  </a:lnTo>
                  <a:lnTo>
                    <a:pt x="7" y="1140"/>
                  </a:lnTo>
                  <a:lnTo>
                    <a:pt x="15" y="1076"/>
                  </a:lnTo>
                  <a:lnTo>
                    <a:pt x="27" y="1014"/>
                  </a:lnTo>
                  <a:lnTo>
                    <a:pt x="41" y="952"/>
                  </a:lnTo>
                  <a:lnTo>
                    <a:pt x="60" y="892"/>
                  </a:lnTo>
                  <a:lnTo>
                    <a:pt x="81" y="833"/>
                  </a:lnTo>
                  <a:lnTo>
                    <a:pt x="105" y="776"/>
                  </a:lnTo>
                  <a:lnTo>
                    <a:pt x="133" y="719"/>
                  </a:lnTo>
                  <a:lnTo>
                    <a:pt x="162" y="664"/>
                  </a:lnTo>
                  <a:lnTo>
                    <a:pt x="195" y="612"/>
                  </a:lnTo>
                  <a:lnTo>
                    <a:pt x="231" y="560"/>
                  </a:lnTo>
                  <a:lnTo>
                    <a:pt x="267" y="510"/>
                  </a:lnTo>
                  <a:lnTo>
                    <a:pt x="309" y="462"/>
                  </a:lnTo>
                  <a:lnTo>
                    <a:pt x="350" y="415"/>
                  </a:lnTo>
                  <a:lnTo>
                    <a:pt x="395" y="372"/>
                  </a:lnTo>
                  <a:lnTo>
                    <a:pt x="441" y="329"/>
                  </a:lnTo>
                  <a:lnTo>
                    <a:pt x="491" y="290"/>
                  </a:lnTo>
                  <a:lnTo>
                    <a:pt x="542" y="252"/>
                  </a:lnTo>
                  <a:lnTo>
                    <a:pt x="595" y="217"/>
                  </a:lnTo>
                  <a:lnTo>
                    <a:pt x="650" y="183"/>
                  </a:lnTo>
                  <a:lnTo>
                    <a:pt x="707" y="153"/>
                  </a:lnTo>
                  <a:lnTo>
                    <a:pt x="764" y="124"/>
                  </a:lnTo>
                  <a:lnTo>
                    <a:pt x="825" y="100"/>
                  </a:lnTo>
                  <a:lnTo>
                    <a:pt x="885" y="76"/>
                  </a:lnTo>
                  <a:lnTo>
                    <a:pt x="949" y="57"/>
                  </a:lnTo>
                  <a:lnTo>
                    <a:pt x="1013" y="39"/>
                  </a:lnTo>
                  <a:lnTo>
                    <a:pt x="1078" y="26"/>
                  </a:lnTo>
                  <a:lnTo>
                    <a:pt x="1144" y="13"/>
                  </a:lnTo>
                  <a:lnTo>
                    <a:pt x="1211" y="5"/>
                  </a:lnTo>
                  <a:lnTo>
                    <a:pt x="1280" y="1"/>
                  </a:lnTo>
                  <a:lnTo>
                    <a:pt x="1349" y="0"/>
                  </a:lnTo>
                  <a:close/>
                </a:path>
              </a:pathLst>
            </a:custGeom>
            <a:solidFill>
              <a:srgbClr val="99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 name="Freeform 8"/>
            <p:cNvSpPr>
              <a:spLocks/>
            </p:cNvSpPr>
            <p:nvPr/>
          </p:nvSpPr>
          <p:spPr bwMode="auto">
            <a:xfrm>
              <a:off x="4552245" y="2139828"/>
              <a:ext cx="4284663" cy="4032250"/>
            </a:xfrm>
            <a:custGeom>
              <a:avLst/>
              <a:gdLst>
                <a:gd name="T0" fmla="*/ 1487 w 2699"/>
                <a:gd name="T1" fmla="*/ 5 h 2540"/>
                <a:gd name="T2" fmla="*/ 1686 w 2699"/>
                <a:gd name="T3" fmla="*/ 39 h 2540"/>
                <a:gd name="T4" fmla="*/ 1874 w 2699"/>
                <a:gd name="T5" fmla="*/ 100 h 2540"/>
                <a:gd name="T6" fmla="*/ 2048 w 2699"/>
                <a:gd name="T7" fmla="*/ 183 h 2540"/>
                <a:gd name="T8" fmla="*/ 2207 w 2699"/>
                <a:gd name="T9" fmla="*/ 290 h 2540"/>
                <a:gd name="T10" fmla="*/ 2348 w 2699"/>
                <a:gd name="T11" fmla="*/ 415 h 2540"/>
                <a:gd name="T12" fmla="*/ 2467 w 2699"/>
                <a:gd name="T13" fmla="*/ 560 h 2540"/>
                <a:gd name="T14" fmla="*/ 2566 w 2699"/>
                <a:gd name="T15" fmla="*/ 719 h 2540"/>
                <a:gd name="T16" fmla="*/ 2638 w 2699"/>
                <a:gd name="T17" fmla="*/ 892 h 2540"/>
                <a:gd name="T18" fmla="*/ 2683 w 2699"/>
                <a:gd name="T19" fmla="*/ 1076 h 2540"/>
                <a:gd name="T20" fmla="*/ 2699 w 2699"/>
                <a:gd name="T21" fmla="*/ 1270 h 2540"/>
                <a:gd name="T22" fmla="*/ 2683 w 2699"/>
                <a:gd name="T23" fmla="*/ 1463 h 2540"/>
                <a:gd name="T24" fmla="*/ 2638 w 2699"/>
                <a:gd name="T25" fmla="*/ 1646 h 2540"/>
                <a:gd name="T26" fmla="*/ 2566 w 2699"/>
                <a:gd name="T27" fmla="*/ 1820 h 2540"/>
                <a:gd name="T28" fmla="*/ 2467 w 2699"/>
                <a:gd name="T29" fmla="*/ 1979 h 2540"/>
                <a:gd name="T30" fmla="*/ 2348 w 2699"/>
                <a:gd name="T31" fmla="*/ 2124 h 2540"/>
                <a:gd name="T32" fmla="*/ 2207 w 2699"/>
                <a:gd name="T33" fmla="*/ 2250 h 2540"/>
                <a:gd name="T34" fmla="*/ 2048 w 2699"/>
                <a:gd name="T35" fmla="*/ 2355 h 2540"/>
                <a:gd name="T36" fmla="*/ 1874 w 2699"/>
                <a:gd name="T37" fmla="*/ 2440 h 2540"/>
                <a:gd name="T38" fmla="*/ 1686 w 2699"/>
                <a:gd name="T39" fmla="*/ 2500 h 2540"/>
                <a:gd name="T40" fmla="*/ 1487 w 2699"/>
                <a:gd name="T41" fmla="*/ 2533 h 2540"/>
                <a:gd name="T42" fmla="*/ 1280 w 2699"/>
                <a:gd name="T43" fmla="*/ 2538 h 2540"/>
                <a:gd name="T44" fmla="*/ 1078 w 2699"/>
                <a:gd name="T45" fmla="*/ 2514 h 2540"/>
                <a:gd name="T46" fmla="*/ 885 w 2699"/>
                <a:gd name="T47" fmla="*/ 2462 h 2540"/>
                <a:gd name="T48" fmla="*/ 707 w 2699"/>
                <a:gd name="T49" fmla="*/ 2386 h 2540"/>
                <a:gd name="T50" fmla="*/ 542 w 2699"/>
                <a:gd name="T51" fmla="*/ 2288 h 2540"/>
                <a:gd name="T52" fmla="*/ 395 w 2699"/>
                <a:gd name="T53" fmla="*/ 2167 h 2540"/>
                <a:gd name="T54" fmla="*/ 267 w 2699"/>
                <a:gd name="T55" fmla="*/ 2029 h 2540"/>
                <a:gd name="T56" fmla="*/ 162 w 2699"/>
                <a:gd name="T57" fmla="*/ 1874 h 2540"/>
                <a:gd name="T58" fmla="*/ 81 w 2699"/>
                <a:gd name="T59" fmla="*/ 1706 h 2540"/>
                <a:gd name="T60" fmla="*/ 27 w 2699"/>
                <a:gd name="T61" fmla="*/ 1525 h 2540"/>
                <a:gd name="T62" fmla="*/ 1 w 2699"/>
                <a:gd name="T63" fmla="*/ 1335 h 2540"/>
                <a:gd name="T64" fmla="*/ 7 w 2699"/>
                <a:gd name="T65" fmla="*/ 1140 h 2540"/>
                <a:gd name="T66" fmla="*/ 41 w 2699"/>
                <a:gd name="T67" fmla="*/ 952 h 2540"/>
                <a:gd name="T68" fmla="*/ 105 w 2699"/>
                <a:gd name="T69" fmla="*/ 776 h 2540"/>
                <a:gd name="T70" fmla="*/ 195 w 2699"/>
                <a:gd name="T71" fmla="*/ 612 h 2540"/>
                <a:gd name="T72" fmla="*/ 309 w 2699"/>
                <a:gd name="T73" fmla="*/ 462 h 2540"/>
                <a:gd name="T74" fmla="*/ 441 w 2699"/>
                <a:gd name="T75" fmla="*/ 329 h 2540"/>
                <a:gd name="T76" fmla="*/ 595 w 2699"/>
                <a:gd name="T77" fmla="*/ 217 h 2540"/>
                <a:gd name="T78" fmla="*/ 764 w 2699"/>
                <a:gd name="T79" fmla="*/ 124 h 2540"/>
                <a:gd name="T80" fmla="*/ 949 w 2699"/>
                <a:gd name="T81" fmla="*/ 57 h 2540"/>
                <a:gd name="T82" fmla="*/ 1144 w 2699"/>
                <a:gd name="T83" fmla="*/ 13 h 2540"/>
                <a:gd name="T84" fmla="*/ 1349 w 2699"/>
                <a:gd name="T85" fmla="*/ 0 h 2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699" h="2540">
                  <a:moveTo>
                    <a:pt x="1349" y="0"/>
                  </a:moveTo>
                  <a:lnTo>
                    <a:pt x="1418" y="1"/>
                  </a:lnTo>
                  <a:lnTo>
                    <a:pt x="1487" y="5"/>
                  </a:lnTo>
                  <a:lnTo>
                    <a:pt x="1554" y="13"/>
                  </a:lnTo>
                  <a:lnTo>
                    <a:pt x="1620" y="26"/>
                  </a:lnTo>
                  <a:lnTo>
                    <a:pt x="1686" y="39"/>
                  </a:lnTo>
                  <a:lnTo>
                    <a:pt x="1749" y="57"/>
                  </a:lnTo>
                  <a:lnTo>
                    <a:pt x="1812" y="76"/>
                  </a:lnTo>
                  <a:lnTo>
                    <a:pt x="1874" y="100"/>
                  </a:lnTo>
                  <a:lnTo>
                    <a:pt x="1934" y="124"/>
                  </a:lnTo>
                  <a:lnTo>
                    <a:pt x="1991" y="153"/>
                  </a:lnTo>
                  <a:lnTo>
                    <a:pt x="2048" y="183"/>
                  </a:lnTo>
                  <a:lnTo>
                    <a:pt x="2103" y="217"/>
                  </a:lnTo>
                  <a:lnTo>
                    <a:pt x="2155" y="252"/>
                  </a:lnTo>
                  <a:lnTo>
                    <a:pt x="2207" y="290"/>
                  </a:lnTo>
                  <a:lnTo>
                    <a:pt x="2255" y="329"/>
                  </a:lnTo>
                  <a:lnTo>
                    <a:pt x="2303" y="372"/>
                  </a:lnTo>
                  <a:lnTo>
                    <a:pt x="2348" y="415"/>
                  </a:lnTo>
                  <a:lnTo>
                    <a:pt x="2390" y="462"/>
                  </a:lnTo>
                  <a:lnTo>
                    <a:pt x="2429" y="510"/>
                  </a:lnTo>
                  <a:lnTo>
                    <a:pt x="2467" y="560"/>
                  </a:lnTo>
                  <a:lnTo>
                    <a:pt x="2504" y="612"/>
                  </a:lnTo>
                  <a:lnTo>
                    <a:pt x="2535" y="664"/>
                  </a:lnTo>
                  <a:lnTo>
                    <a:pt x="2566" y="719"/>
                  </a:lnTo>
                  <a:lnTo>
                    <a:pt x="2592" y="776"/>
                  </a:lnTo>
                  <a:lnTo>
                    <a:pt x="2617" y="833"/>
                  </a:lnTo>
                  <a:lnTo>
                    <a:pt x="2638" y="892"/>
                  </a:lnTo>
                  <a:lnTo>
                    <a:pt x="2655" y="952"/>
                  </a:lnTo>
                  <a:lnTo>
                    <a:pt x="2671" y="1014"/>
                  </a:lnTo>
                  <a:lnTo>
                    <a:pt x="2683" y="1076"/>
                  </a:lnTo>
                  <a:lnTo>
                    <a:pt x="2692" y="1140"/>
                  </a:lnTo>
                  <a:lnTo>
                    <a:pt x="2697" y="1204"/>
                  </a:lnTo>
                  <a:lnTo>
                    <a:pt x="2699" y="1270"/>
                  </a:lnTo>
                  <a:lnTo>
                    <a:pt x="2697" y="1335"/>
                  </a:lnTo>
                  <a:lnTo>
                    <a:pt x="2692" y="1399"/>
                  </a:lnTo>
                  <a:lnTo>
                    <a:pt x="2683" y="1463"/>
                  </a:lnTo>
                  <a:lnTo>
                    <a:pt x="2671" y="1525"/>
                  </a:lnTo>
                  <a:lnTo>
                    <a:pt x="2655" y="1587"/>
                  </a:lnTo>
                  <a:lnTo>
                    <a:pt x="2638" y="1646"/>
                  </a:lnTo>
                  <a:lnTo>
                    <a:pt x="2617" y="1706"/>
                  </a:lnTo>
                  <a:lnTo>
                    <a:pt x="2592" y="1763"/>
                  </a:lnTo>
                  <a:lnTo>
                    <a:pt x="2566" y="1820"/>
                  </a:lnTo>
                  <a:lnTo>
                    <a:pt x="2535" y="1874"/>
                  </a:lnTo>
                  <a:lnTo>
                    <a:pt x="2504" y="1927"/>
                  </a:lnTo>
                  <a:lnTo>
                    <a:pt x="2467" y="1979"/>
                  </a:lnTo>
                  <a:lnTo>
                    <a:pt x="2429" y="2029"/>
                  </a:lnTo>
                  <a:lnTo>
                    <a:pt x="2390" y="2077"/>
                  </a:lnTo>
                  <a:lnTo>
                    <a:pt x="2348" y="2124"/>
                  </a:lnTo>
                  <a:lnTo>
                    <a:pt x="2303" y="2167"/>
                  </a:lnTo>
                  <a:lnTo>
                    <a:pt x="2255" y="2210"/>
                  </a:lnTo>
                  <a:lnTo>
                    <a:pt x="2207" y="2250"/>
                  </a:lnTo>
                  <a:lnTo>
                    <a:pt x="2155" y="2288"/>
                  </a:lnTo>
                  <a:lnTo>
                    <a:pt x="2103" y="2322"/>
                  </a:lnTo>
                  <a:lnTo>
                    <a:pt x="2048" y="2355"/>
                  </a:lnTo>
                  <a:lnTo>
                    <a:pt x="1991" y="2386"/>
                  </a:lnTo>
                  <a:lnTo>
                    <a:pt x="1934" y="2414"/>
                  </a:lnTo>
                  <a:lnTo>
                    <a:pt x="1874" y="2440"/>
                  </a:lnTo>
                  <a:lnTo>
                    <a:pt x="1812" y="2462"/>
                  </a:lnTo>
                  <a:lnTo>
                    <a:pt x="1749" y="2483"/>
                  </a:lnTo>
                  <a:lnTo>
                    <a:pt x="1686" y="2500"/>
                  </a:lnTo>
                  <a:lnTo>
                    <a:pt x="1620" y="2514"/>
                  </a:lnTo>
                  <a:lnTo>
                    <a:pt x="1554" y="2526"/>
                  </a:lnTo>
                  <a:lnTo>
                    <a:pt x="1487" y="2533"/>
                  </a:lnTo>
                  <a:lnTo>
                    <a:pt x="1418" y="2538"/>
                  </a:lnTo>
                  <a:lnTo>
                    <a:pt x="1349" y="2540"/>
                  </a:lnTo>
                  <a:lnTo>
                    <a:pt x="1280" y="2538"/>
                  </a:lnTo>
                  <a:lnTo>
                    <a:pt x="1211" y="2533"/>
                  </a:lnTo>
                  <a:lnTo>
                    <a:pt x="1144" y="2526"/>
                  </a:lnTo>
                  <a:lnTo>
                    <a:pt x="1078" y="2514"/>
                  </a:lnTo>
                  <a:lnTo>
                    <a:pt x="1013" y="2500"/>
                  </a:lnTo>
                  <a:lnTo>
                    <a:pt x="949" y="2483"/>
                  </a:lnTo>
                  <a:lnTo>
                    <a:pt x="885" y="2462"/>
                  </a:lnTo>
                  <a:lnTo>
                    <a:pt x="825" y="2440"/>
                  </a:lnTo>
                  <a:lnTo>
                    <a:pt x="764" y="2414"/>
                  </a:lnTo>
                  <a:lnTo>
                    <a:pt x="707" y="2386"/>
                  </a:lnTo>
                  <a:lnTo>
                    <a:pt x="650" y="2355"/>
                  </a:lnTo>
                  <a:lnTo>
                    <a:pt x="595" y="2322"/>
                  </a:lnTo>
                  <a:lnTo>
                    <a:pt x="542" y="2288"/>
                  </a:lnTo>
                  <a:lnTo>
                    <a:pt x="491" y="2250"/>
                  </a:lnTo>
                  <a:lnTo>
                    <a:pt x="441" y="2210"/>
                  </a:lnTo>
                  <a:lnTo>
                    <a:pt x="395" y="2167"/>
                  </a:lnTo>
                  <a:lnTo>
                    <a:pt x="350" y="2124"/>
                  </a:lnTo>
                  <a:lnTo>
                    <a:pt x="309" y="2077"/>
                  </a:lnTo>
                  <a:lnTo>
                    <a:pt x="267" y="2029"/>
                  </a:lnTo>
                  <a:lnTo>
                    <a:pt x="231" y="1979"/>
                  </a:lnTo>
                  <a:lnTo>
                    <a:pt x="195" y="1927"/>
                  </a:lnTo>
                  <a:lnTo>
                    <a:pt x="162" y="1874"/>
                  </a:lnTo>
                  <a:lnTo>
                    <a:pt x="133" y="1820"/>
                  </a:lnTo>
                  <a:lnTo>
                    <a:pt x="105" y="1763"/>
                  </a:lnTo>
                  <a:lnTo>
                    <a:pt x="81" y="1706"/>
                  </a:lnTo>
                  <a:lnTo>
                    <a:pt x="60" y="1646"/>
                  </a:lnTo>
                  <a:lnTo>
                    <a:pt x="41" y="1587"/>
                  </a:lnTo>
                  <a:lnTo>
                    <a:pt x="27" y="1525"/>
                  </a:lnTo>
                  <a:lnTo>
                    <a:pt x="15" y="1463"/>
                  </a:lnTo>
                  <a:lnTo>
                    <a:pt x="7" y="1399"/>
                  </a:lnTo>
                  <a:lnTo>
                    <a:pt x="1" y="1335"/>
                  </a:lnTo>
                  <a:lnTo>
                    <a:pt x="0" y="1270"/>
                  </a:lnTo>
                  <a:lnTo>
                    <a:pt x="1" y="1204"/>
                  </a:lnTo>
                  <a:lnTo>
                    <a:pt x="7" y="1140"/>
                  </a:lnTo>
                  <a:lnTo>
                    <a:pt x="15" y="1076"/>
                  </a:lnTo>
                  <a:lnTo>
                    <a:pt x="27" y="1014"/>
                  </a:lnTo>
                  <a:lnTo>
                    <a:pt x="41" y="952"/>
                  </a:lnTo>
                  <a:lnTo>
                    <a:pt x="60" y="892"/>
                  </a:lnTo>
                  <a:lnTo>
                    <a:pt x="81" y="833"/>
                  </a:lnTo>
                  <a:lnTo>
                    <a:pt x="105" y="776"/>
                  </a:lnTo>
                  <a:lnTo>
                    <a:pt x="133" y="719"/>
                  </a:lnTo>
                  <a:lnTo>
                    <a:pt x="162" y="664"/>
                  </a:lnTo>
                  <a:lnTo>
                    <a:pt x="195" y="612"/>
                  </a:lnTo>
                  <a:lnTo>
                    <a:pt x="231" y="560"/>
                  </a:lnTo>
                  <a:lnTo>
                    <a:pt x="267" y="510"/>
                  </a:lnTo>
                  <a:lnTo>
                    <a:pt x="309" y="462"/>
                  </a:lnTo>
                  <a:lnTo>
                    <a:pt x="350" y="415"/>
                  </a:lnTo>
                  <a:lnTo>
                    <a:pt x="395" y="372"/>
                  </a:lnTo>
                  <a:lnTo>
                    <a:pt x="441" y="329"/>
                  </a:lnTo>
                  <a:lnTo>
                    <a:pt x="491" y="290"/>
                  </a:lnTo>
                  <a:lnTo>
                    <a:pt x="542" y="252"/>
                  </a:lnTo>
                  <a:lnTo>
                    <a:pt x="595" y="217"/>
                  </a:lnTo>
                  <a:lnTo>
                    <a:pt x="650" y="183"/>
                  </a:lnTo>
                  <a:lnTo>
                    <a:pt x="707" y="153"/>
                  </a:lnTo>
                  <a:lnTo>
                    <a:pt x="764" y="124"/>
                  </a:lnTo>
                  <a:lnTo>
                    <a:pt x="825" y="100"/>
                  </a:lnTo>
                  <a:lnTo>
                    <a:pt x="885" y="76"/>
                  </a:lnTo>
                  <a:lnTo>
                    <a:pt x="949" y="57"/>
                  </a:lnTo>
                  <a:lnTo>
                    <a:pt x="1013" y="39"/>
                  </a:lnTo>
                  <a:lnTo>
                    <a:pt x="1078" y="26"/>
                  </a:lnTo>
                  <a:lnTo>
                    <a:pt x="1144" y="13"/>
                  </a:lnTo>
                  <a:lnTo>
                    <a:pt x="1211" y="5"/>
                  </a:lnTo>
                  <a:lnTo>
                    <a:pt x="1280" y="1"/>
                  </a:lnTo>
                  <a:lnTo>
                    <a:pt x="1349"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5" name="Freeform 9"/>
            <p:cNvSpPr>
              <a:spLocks/>
            </p:cNvSpPr>
            <p:nvPr/>
          </p:nvSpPr>
          <p:spPr bwMode="auto">
            <a:xfrm>
              <a:off x="4688770" y="2260478"/>
              <a:ext cx="4008438" cy="3771900"/>
            </a:xfrm>
            <a:custGeom>
              <a:avLst/>
              <a:gdLst>
                <a:gd name="T0" fmla="*/ 1391 w 2525"/>
                <a:gd name="T1" fmla="*/ 6 h 2376"/>
                <a:gd name="T2" fmla="*/ 1577 w 2525"/>
                <a:gd name="T3" fmla="*/ 38 h 2376"/>
                <a:gd name="T4" fmla="*/ 1753 w 2525"/>
                <a:gd name="T5" fmla="*/ 94 h 2376"/>
                <a:gd name="T6" fmla="*/ 1917 w 2525"/>
                <a:gd name="T7" fmla="*/ 172 h 2376"/>
                <a:gd name="T8" fmla="*/ 2066 w 2525"/>
                <a:gd name="T9" fmla="*/ 272 h 2376"/>
                <a:gd name="T10" fmla="*/ 2197 w 2525"/>
                <a:gd name="T11" fmla="*/ 390 h 2376"/>
                <a:gd name="T12" fmla="*/ 2309 w 2525"/>
                <a:gd name="T13" fmla="*/ 524 h 2376"/>
                <a:gd name="T14" fmla="*/ 2400 w 2525"/>
                <a:gd name="T15" fmla="*/ 674 h 2376"/>
                <a:gd name="T16" fmla="*/ 2468 w 2525"/>
                <a:gd name="T17" fmla="*/ 835 h 2376"/>
                <a:gd name="T18" fmla="*/ 2511 w 2525"/>
                <a:gd name="T19" fmla="*/ 1007 h 2376"/>
                <a:gd name="T20" fmla="*/ 2525 w 2525"/>
                <a:gd name="T21" fmla="*/ 1188 h 2376"/>
                <a:gd name="T22" fmla="*/ 2511 w 2525"/>
                <a:gd name="T23" fmla="*/ 1368 h 2376"/>
                <a:gd name="T24" fmla="*/ 2468 w 2525"/>
                <a:gd name="T25" fmla="*/ 1540 h 2376"/>
                <a:gd name="T26" fmla="*/ 2400 w 2525"/>
                <a:gd name="T27" fmla="*/ 1703 h 2376"/>
                <a:gd name="T28" fmla="*/ 2309 w 2525"/>
                <a:gd name="T29" fmla="*/ 1851 h 2376"/>
                <a:gd name="T30" fmla="*/ 2197 w 2525"/>
                <a:gd name="T31" fmla="*/ 1986 h 2376"/>
                <a:gd name="T32" fmla="*/ 2066 w 2525"/>
                <a:gd name="T33" fmla="*/ 2103 h 2376"/>
                <a:gd name="T34" fmla="*/ 1917 w 2525"/>
                <a:gd name="T35" fmla="*/ 2203 h 2376"/>
                <a:gd name="T36" fmla="*/ 1753 w 2525"/>
                <a:gd name="T37" fmla="*/ 2282 h 2376"/>
                <a:gd name="T38" fmla="*/ 1577 w 2525"/>
                <a:gd name="T39" fmla="*/ 2338 h 2376"/>
                <a:gd name="T40" fmla="*/ 1391 w 2525"/>
                <a:gd name="T41" fmla="*/ 2369 h 2376"/>
                <a:gd name="T42" fmla="*/ 1198 w 2525"/>
                <a:gd name="T43" fmla="*/ 2374 h 2376"/>
                <a:gd name="T44" fmla="*/ 1009 w 2525"/>
                <a:gd name="T45" fmla="*/ 2351 h 2376"/>
                <a:gd name="T46" fmla="*/ 830 w 2525"/>
                <a:gd name="T47" fmla="*/ 2303 h 2376"/>
                <a:gd name="T48" fmla="*/ 663 w 2525"/>
                <a:gd name="T49" fmla="*/ 2232 h 2376"/>
                <a:gd name="T50" fmla="*/ 509 w 2525"/>
                <a:gd name="T51" fmla="*/ 2139 h 2376"/>
                <a:gd name="T52" fmla="*/ 371 w 2525"/>
                <a:gd name="T53" fmla="*/ 2027 h 2376"/>
                <a:gd name="T54" fmla="*/ 252 w 2525"/>
                <a:gd name="T55" fmla="*/ 1898 h 2376"/>
                <a:gd name="T56" fmla="*/ 154 w 2525"/>
                <a:gd name="T57" fmla="*/ 1753 h 2376"/>
                <a:gd name="T58" fmla="*/ 78 w 2525"/>
                <a:gd name="T59" fmla="*/ 1596 h 2376"/>
                <a:gd name="T60" fmla="*/ 26 w 2525"/>
                <a:gd name="T61" fmla="*/ 1427 h 2376"/>
                <a:gd name="T62" fmla="*/ 2 w 2525"/>
                <a:gd name="T63" fmla="*/ 1249 h 2376"/>
                <a:gd name="T64" fmla="*/ 7 w 2525"/>
                <a:gd name="T65" fmla="*/ 1066 h 2376"/>
                <a:gd name="T66" fmla="*/ 40 w 2525"/>
                <a:gd name="T67" fmla="*/ 892 h 2376"/>
                <a:gd name="T68" fmla="*/ 100 w 2525"/>
                <a:gd name="T69" fmla="*/ 726 h 2376"/>
                <a:gd name="T70" fmla="*/ 183 w 2525"/>
                <a:gd name="T71" fmla="*/ 572 h 2376"/>
                <a:gd name="T72" fmla="*/ 290 w 2525"/>
                <a:gd name="T73" fmla="*/ 433 h 2376"/>
                <a:gd name="T74" fmla="*/ 414 w 2525"/>
                <a:gd name="T75" fmla="*/ 310 h 2376"/>
                <a:gd name="T76" fmla="*/ 557 w 2525"/>
                <a:gd name="T77" fmla="*/ 203 h 2376"/>
                <a:gd name="T78" fmla="*/ 716 w 2525"/>
                <a:gd name="T79" fmla="*/ 119 h 2376"/>
                <a:gd name="T80" fmla="*/ 889 w 2525"/>
                <a:gd name="T81" fmla="*/ 53 h 2376"/>
                <a:gd name="T82" fmla="*/ 1072 w 2525"/>
                <a:gd name="T83" fmla="*/ 13 h 2376"/>
                <a:gd name="T84" fmla="*/ 1263 w 2525"/>
                <a:gd name="T85" fmla="*/ 0 h 2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525" h="2376">
                  <a:moveTo>
                    <a:pt x="1263" y="0"/>
                  </a:moveTo>
                  <a:lnTo>
                    <a:pt x="1327" y="1"/>
                  </a:lnTo>
                  <a:lnTo>
                    <a:pt x="1391" y="6"/>
                  </a:lnTo>
                  <a:lnTo>
                    <a:pt x="1455" y="13"/>
                  </a:lnTo>
                  <a:lnTo>
                    <a:pt x="1517" y="24"/>
                  </a:lnTo>
                  <a:lnTo>
                    <a:pt x="1577" y="38"/>
                  </a:lnTo>
                  <a:lnTo>
                    <a:pt x="1638" y="53"/>
                  </a:lnTo>
                  <a:lnTo>
                    <a:pt x="1696" y="72"/>
                  </a:lnTo>
                  <a:lnTo>
                    <a:pt x="1753" y="94"/>
                  </a:lnTo>
                  <a:lnTo>
                    <a:pt x="1808" y="119"/>
                  </a:lnTo>
                  <a:lnTo>
                    <a:pt x="1864" y="145"/>
                  </a:lnTo>
                  <a:lnTo>
                    <a:pt x="1917" y="172"/>
                  </a:lnTo>
                  <a:lnTo>
                    <a:pt x="1967" y="203"/>
                  </a:lnTo>
                  <a:lnTo>
                    <a:pt x="2017" y="236"/>
                  </a:lnTo>
                  <a:lnTo>
                    <a:pt x="2066" y="272"/>
                  </a:lnTo>
                  <a:lnTo>
                    <a:pt x="2110" y="310"/>
                  </a:lnTo>
                  <a:lnTo>
                    <a:pt x="2155" y="348"/>
                  </a:lnTo>
                  <a:lnTo>
                    <a:pt x="2197" y="390"/>
                  </a:lnTo>
                  <a:lnTo>
                    <a:pt x="2236" y="433"/>
                  </a:lnTo>
                  <a:lnTo>
                    <a:pt x="2274" y="478"/>
                  </a:lnTo>
                  <a:lnTo>
                    <a:pt x="2309" y="524"/>
                  </a:lnTo>
                  <a:lnTo>
                    <a:pt x="2342" y="572"/>
                  </a:lnTo>
                  <a:lnTo>
                    <a:pt x="2373" y="622"/>
                  </a:lnTo>
                  <a:lnTo>
                    <a:pt x="2400" y="674"/>
                  </a:lnTo>
                  <a:lnTo>
                    <a:pt x="2426" y="726"/>
                  </a:lnTo>
                  <a:lnTo>
                    <a:pt x="2449" y="780"/>
                  </a:lnTo>
                  <a:lnTo>
                    <a:pt x="2468" y="835"/>
                  </a:lnTo>
                  <a:lnTo>
                    <a:pt x="2485" y="892"/>
                  </a:lnTo>
                  <a:lnTo>
                    <a:pt x="2499" y="949"/>
                  </a:lnTo>
                  <a:lnTo>
                    <a:pt x="2511" y="1007"/>
                  </a:lnTo>
                  <a:lnTo>
                    <a:pt x="2519" y="1066"/>
                  </a:lnTo>
                  <a:lnTo>
                    <a:pt x="2523" y="1126"/>
                  </a:lnTo>
                  <a:lnTo>
                    <a:pt x="2525" y="1188"/>
                  </a:lnTo>
                  <a:lnTo>
                    <a:pt x="2523" y="1249"/>
                  </a:lnTo>
                  <a:lnTo>
                    <a:pt x="2519" y="1309"/>
                  </a:lnTo>
                  <a:lnTo>
                    <a:pt x="2511" y="1368"/>
                  </a:lnTo>
                  <a:lnTo>
                    <a:pt x="2499" y="1427"/>
                  </a:lnTo>
                  <a:lnTo>
                    <a:pt x="2485" y="1484"/>
                  </a:lnTo>
                  <a:lnTo>
                    <a:pt x="2468" y="1540"/>
                  </a:lnTo>
                  <a:lnTo>
                    <a:pt x="2449" y="1596"/>
                  </a:lnTo>
                  <a:lnTo>
                    <a:pt x="2426" y="1649"/>
                  </a:lnTo>
                  <a:lnTo>
                    <a:pt x="2400" y="1703"/>
                  </a:lnTo>
                  <a:lnTo>
                    <a:pt x="2373" y="1753"/>
                  </a:lnTo>
                  <a:lnTo>
                    <a:pt x="2342" y="1803"/>
                  </a:lnTo>
                  <a:lnTo>
                    <a:pt x="2309" y="1851"/>
                  </a:lnTo>
                  <a:lnTo>
                    <a:pt x="2274" y="1898"/>
                  </a:lnTo>
                  <a:lnTo>
                    <a:pt x="2236" y="1943"/>
                  </a:lnTo>
                  <a:lnTo>
                    <a:pt x="2197" y="1986"/>
                  </a:lnTo>
                  <a:lnTo>
                    <a:pt x="2155" y="2027"/>
                  </a:lnTo>
                  <a:lnTo>
                    <a:pt x="2110" y="2067"/>
                  </a:lnTo>
                  <a:lnTo>
                    <a:pt x="2066" y="2103"/>
                  </a:lnTo>
                  <a:lnTo>
                    <a:pt x="2017" y="2139"/>
                  </a:lnTo>
                  <a:lnTo>
                    <a:pt x="1967" y="2172"/>
                  </a:lnTo>
                  <a:lnTo>
                    <a:pt x="1917" y="2203"/>
                  </a:lnTo>
                  <a:lnTo>
                    <a:pt x="1864" y="2232"/>
                  </a:lnTo>
                  <a:lnTo>
                    <a:pt x="1808" y="2258"/>
                  </a:lnTo>
                  <a:lnTo>
                    <a:pt x="1753" y="2282"/>
                  </a:lnTo>
                  <a:lnTo>
                    <a:pt x="1696" y="2303"/>
                  </a:lnTo>
                  <a:lnTo>
                    <a:pt x="1638" y="2322"/>
                  </a:lnTo>
                  <a:lnTo>
                    <a:pt x="1577" y="2338"/>
                  </a:lnTo>
                  <a:lnTo>
                    <a:pt x="1517" y="2351"/>
                  </a:lnTo>
                  <a:lnTo>
                    <a:pt x="1455" y="2362"/>
                  </a:lnTo>
                  <a:lnTo>
                    <a:pt x="1391" y="2369"/>
                  </a:lnTo>
                  <a:lnTo>
                    <a:pt x="1327" y="2374"/>
                  </a:lnTo>
                  <a:lnTo>
                    <a:pt x="1263" y="2376"/>
                  </a:lnTo>
                  <a:lnTo>
                    <a:pt x="1198" y="2374"/>
                  </a:lnTo>
                  <a:lnTo>
                    <a:pt x="1134" y="2369"/>
                  </a:lnTo>
                  <a:lnTo>
                    <a:pt x="1072" y="2362"/>
                  </a:lnTo>
                  <a:lnTo>
                    <a:pt x="1009" y="2351"/>
                  </a:lnTo>
                  <a:lnTo>
                    <a:pt x="947" y="2338"/>
                  </a:lnTo>
                  <a:lnTo>
                    <a:pt x="889" y="2322"/>
                  </a:lnTo>
                  <a:lnTo>
                    <a:pt x="830" y="2303"/>
                  </a:lnTo>
                  <a:lnTo>
                    <a:pt x="771" y="2282"/>
                  </a:lnTo>
                  <a:lnTo>
                    <a:pt x="716" y="2258"/>
                  </a:lnTo>
                  <a:lnTo>
                    <a:pt x="663" y="2232"/>
                  </a:lnTo>
                  <a:lnTo>
                    <a:pt x="609" y="2203"/>
                  </a:lnTo>
                  <a:lnTo>
                    <a:pt x="557" y="2172"/>
                  </a:lnTo>
                  <a:lnTo>
                    <a:pt x="509" y="2139"/>
                  </a:lnTo>
                  <a:lnTo>
                    <a:pt x="461" y="2103"/>
                  </a:lnTo>
                  <a:lnTo>
                    <a:pt x="414" y="2067"/>
                  </a:lnTo>
                  <a:lnTo>
                    <a:pt x="371" y="2027"/>
                  </a:lnTo>
                  <a:lnTo>
                    <a:pt x="330" y="1986"/>
                  </a:lnTo>
                  <a:lnTo>
                    <a:pt x="290" y="1943"/>
                  </a:lnTo>
                  <a:lnTo>
                    <a:pt x="252" y="1898"/>
                  </a:lnTo>
                  <a:lnTo>
                    <a:pt x="216" y="1851"/>
                  </a:lnTo>
                  <a:lnTo>
                    <a:pt x="183" y="1803"/>
                  </a:lnTo>
                  <a:lnTo>
                    <a:pt x="154" y="1753"/>
                  </a:lnTo>
                  <a:lnTo>
                    <a:pt x="126" y="1703"/>
                  </a:lnTo>
                  <a:lnTo>
                    <a:pt x="100" y="1649"/>
                  </a:lnTo>
                  <a:lnTo>
                    <a:pt x="78" y="1596"/>
                  </a:lnTo>
                  <a:lnTo>
                    <a:pt x="57" y="1540"/>
                  </a:lnTo>
                  <a:lnTo>
                    <a:pt x="40" y="1484"/>
                  </a:lnTo>
                  <a:lnTo>
                    <a:pt x="26" y="1427"/>
                  </a:lnTo>
                  <a:lnTo>
                    <a:pt x="15" y="1368"/>
                  </a:lnTo>
                  <a:lnTo>
                    <a:pt x="7" y="1309"/>
                  </a:lnTo>
                  <a:lnTo>
                    <a:pt x="2" y="1249"/>
                  </a:lnTo>
                  <a:lnTo>
                    <a:pt x="0" y="1188"/>
                  </a:lnTo>
                  <a:lnTo>
                    <a:pt x="2" y="1126"/>
                  </a:lnTo>
                  <a:lnTo>
                    <a:pt x="7" y="1066"/>
                  </a:lnTo>
                  <a:lnTo>
                    <a:pt x="15" y="1007"/>
                  </a:lnTo>
                  <a:lnTo>
                    <a:pt x="26" y="949"/>
                  </a:lnTo>
                  <a:lnTo>
                    <a:pt x="40" y="892"/>
                  </a:lnTo>
                  <a:lnTo>
                    <a:pt x="57" y="835"/>
                  </a:lnTo>
                  <a:lnTo>
                    <a:pt x="78" y="780"/>
                  </a:lnTo>
                  <a:lnTo>
                    <a:pt x="100" y="726"/>
                  </a:lnTo>
                  <a:lnTo>
                    <a:pt x="126" y="674"/>
                  </a:lnTo>
                  <a:lnTo>
                    <a:pt x="154" y="622"/>
                  </a:lnTo>
                  <a:lnTo>
                    <a:pt x="183" y="572"/>
                  </a:lnTo>
                  <a:lnTo>
                    <a:pt x="216" y="524"/>
                  </a:lnTo>
                  <a:lnTo>
                    <a:pt x="252" y="478"/>
                  </a:lnTo>
                  <a:lnTo>
                    <a:pt x="290" y="433"/>
                  </a:lnTo>
                  <a:lnTo>
                    <a:pt x="330" y="390"/>
                  </a:lnTo>
                  <a:lnTo>
                    <a:pt x="371" y="348"/>
                  </a:lnTo>
                  <a:lnTo>
                    <a:pt x="414" y="310"/>
                  </a:lnTo>
                  <a:lnTo>
                    <a:pt x="461" y="272"/>
                  </a:lnTo>
                  <a:lnTo>
                    <a:pt x="509" y="236"/>
                  </a:lnTo>
                  <a:lnTo>
                    <a:pt x="557" y="203"/>
                  </a:lnTo>
                  <a:lnTo>
                    <a:pt x="609" y="172"/>
                  </a:lnTo>
                  <a:lnTo>
                    <a:pt x="663" y="145"/>
                  </a:lnTo>
                  <a:lnTo>
                    <a:pt x="716" y="119"/>
                  </a:lnTo>
                  <a:lnTo>
                    <a:pt x="771" y="94"/>
                  </a:lnTo>
                  <a:lnTo>
                    <a:pt x="830" y="72"/>
                  </a:lnTo>
                  <a:lnTo>
                    <a:pt x="889" y="53"/>
                  </a:lnTo>
                  <a:lnTo>
                    <a:pt x="947" y="38"/>
                  </a:lnTo>
                  <a:lnTo>
                    <a:pt x="1009" y="24"/>
                  </a:lnTo>
                  <a:lnTo>
                    <a:pt x="1072" y="13"/>
                  </a:lnTo>
                  <a:lnTo>
                    <a:pt x="1134" y="6"/>
                  </a:lnTo>
                  <a:lnTo>
                    <a:pt x="1198" y="1"/>
                  </a:lnTo>
                  <a:lnTo>
                    <a:pt x="1263" y="0"/>
                  </a:lnTo>
                  <a:close/>
                </a:path>
              </a:pathLst>
            </a:custGeom>
            <a:solidFill>
              <a:srgbClr val="CCC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 name="Freeform 10"/>
            <p:cNvSpPr>
              <a:spLocks/>
            </p:cNvSpPr>
            <p:nvPr/>
          </p:nvSpPr>
          <p:spPr bwMode="auto">
            <a:xfrm>
              <a:off x="4688770" y="2260478"/>
              <a:ext cx="4008438" cy="3771900"/>
            </a:xfrm>
            <a:custGeom>
              <a:avLst/>
              <a:gdLst>
                <a:gd name="T0" fmla="*/ 1391 w 2525"/>
                <a:gd name="T1" fmla="*/ 6 h 2376"/>
                <a:gd name="T2" fmla="*/ 1577 w 2525"/>
                <a:gd name="T3" fmla="*/ 38 h 2376"/>
                <a:gd name="T4" fmla="*/ 1753 w 2525"/>
                <a:gd name="T5" fmla="*/ 94 h 2376"/>
                <a:gd name="T6" fmla="*/ 1917 w 2525"/>
                <a:gd name="T7" fmla="*/ 172 h 2376"/>
                <a:gd name="T8" fmla="*/ 2066 w 2525"/>
                <a:gd name="T9" fmla="*/ 272 h 2376"/>
                <a:gd name="T10" fmla="*/ 2197 w 2525"/>
                <a:gd name="T11" fmla="*/ 390 h 2376"/>
                <a:gd name="T12" fmla="*/ 2309 w 2525"/>
                <a:gd name="T13" fmla="*/ 524 h 2376"/>
                <a:gd name="T14" fmla="*/ 2400 w 2525"/>
                <a:gd name="T15" fmla="*/ 674 h 2376"/>
                <a:gd name="T16" fmla="*/ 2468 w 2525"/>
                <a:gd name="T17" fmla="*/ 835 h 2376"/>
                <a:gd name="T18" fmla="*/ 2511 w 2525"/>
                <a:gd name="T19" fmla="*/ 1007 h 2376"/>
                <a:gd name="T20" fmla="*/ 2525 w 2525"/>
                <a:gd name="T21" fmla="*/ 1188 h 2376"/>
                <a:gd name="T22" fmla="*/ 2511 w 2525"/>
                <a:gd name="T23" fmla="*/ 1368 h 2376"/>
                <a:gd name="T24" fmla="*/ 2468 w 2525"/>
                <a:gd name="T25" fmla="*/ 1540 h 2376"/>
                <a:gd name="T26" fmla="*/ 2400 w 2525"/>
                <a:gd name="T27" fmla="*/ 1703 h 2376"/>
                <a:gd name="T28" fmla="*/ 2309 w 2525"/>
                <a:gd name="T29" fmla="*/ 1851 h 2376"/>
                <a:gd name="T30" fmla="*/ 2197 w 2525"/>
                <a:gd name="T31" fmla="*/ 1986 h 2376"/>
                <a:gd name="T32" fmla="*/ 2066 w 2525"/>
                <a:gd name="T33" fmla="*/ 2103 h 2376"/>
                <a:gd name="T34" fmla="*/ 1917 w 2525"/>
                <a:gd name="T35" fmla="*/ 2203 h 2376"/>
                <a:gd name="T36" fmla="*/ 1753 w 2525"/>
                <a:gd name="T37" fmla="*/ 2282 h 2376"/>
                <a:gd name="T38" fmla="*/ 1577 w 2525"/>
                <a:gd name="T39" fmla="*/ 2338 h 2376"/>
                <a:gd name="T40" fmla="*/ 1391 w 2525"/>
                <a:gd name="T41" fmla="*/ 2369 h 2376"/>
                <a:gd name="T42" fmla="*/ 1198 w 2525"/>
                <a:gd name="T43" fmla="*/ 2374 h 2376"/>
                <a:gd name="T44" fmla="*/ 1009 w 2525"/>
                <a:gd name="T45" fmla="*/ 2351 h 2376"/>
                <a:gd name="T46" fmla="*/ 830 w 2525"/>
                <a:gd name="T47" fmla="*/ 2303 h 2376"/>
                <a:gd name="T48" fmla="*/ 663 w 2525"/>
                <a:gd name="T49" fmla="*/ 2232 h 2376"/>
                <a:gd name="T50" fmla="*/ 509 w 2525"/>
                <a:gd name="T51" fmla="*/ 2139 h 2376"/>
                <a:gd name="T52" fmla="*/ 371 w 2525"/>
                <a:gd name="T53" fmla="*/ 2027 h 2376"/>
                <a:gd name="T54" fmla="*/ 252 w 2525"/>
                <a:gd name="T55" fmla="*/ 1898 h 2376"/>
                <a:gd name="T56" fmla="*/ 154 w 2525"/>
                <a:gd name="T57" fmla="*/ 1753 h 2376"/>
                <a:gd name="T58" fmla="*/ 78 w 2525"/>
                <a:gd name="T59" fmla="*/ 1596 h 2376"/>
                <a:gd name="T60" fmla="*/ 26 w 2525"/>
                <a:gd name="T61" fmla="*/ 1427 h 2376"/>
                <a:gd name="T62" fmla="*/ 2 w 2525"/>
                <a:gd name="T63" fmla="*/ 1249 h 2376"/>
                <a:gd name="T64" fmla="*/ 7 w 2525"/>
                <a:gd name="T65" fmla="*/ 1066 h 2376"/>
                <a:gd name="T66" fmla="*/ 40 w 2525"/>
                <a:gd name="T67" fmla="*/ 892 h 2376"/>
                <a:gd name="T68" fmla="*/ 100 w 2525"/>
                <a:gd name="T69" fmla="*/ 726 h 2376"/>
                <a:gd name="T70" fmla="*/ 183 w 2525"/>
                <a:gd name="T71" fmla="*/ 572 h 2376"/>
                <a:gd name="T72" fmla="*/ 290 w 2525"/>
                <a:gd name="T73" fmla="*/ 433 h 2376"/>
                <a:gd name="T74" fmla="*/ 414 w 2525"/>
                <a:gd name="T75" fmla="*/ 310 h 2376"/>
                <a:gd name="T76" fmla="*/ 557 w 2525"/>
                <a:gd name="T77" fmla="*/ 203 h 2376"/>
                <a:gd name="T78" fmla="*/ 716 w 2525"/>
                <a:gd name="T79" fmla="*/ 119 h 2376"/>
                <a:gd name="T80" fmla="*/ 889 w 2525"/>
                <a:gd name="T81" fmla="*/ 53 h 2376"/>
                <a:gd name="T82" fmla="*/ 1072 w 2525"/>
                <a:gd name="T83" fmla="*/ 13 h 2376"/>
                <a:gd name="T84" fmla="*/ 1263 w 2525"/>
                <a:gd name="T85" fmla="*/ 0 h 2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525" h="2376">
                  <a:moveTo>
                    <a:pt x="1263" y="0"/>
                  </a:moveTo>
                  <a:lnTo>
                    <a:pt x="1327" y="1"/>
                  </a:lnTo>
                  <a:lnTo>
                    <a:pt x="1391" y="6"/>
                  </a:lnTo>
                  <a:lnTo>
                    <a:pt x="1455" y="13"/>
                  </a:lnTo>
                  <a:lnTo>
                    <a:pt x="1517" y="24"/>
                  </a:lnTo>
                  <a:lnTo>
                    <a:pt x="1577" y="38"/>
                  </a:lnTo>
                  <a:lnTo>
                    <a:pt x="1638" y="53"/>
                  </a:lnTo>
                  <a:lnTo>
                    <a:pt x="1696" y="72"/>
                  </a:lnTo>
                  <a:lnTo>
                    <a:pt x="1753" y="94"/>
                  </a:lnTo>
                  <a:lnTo>
                    <a:pt x="1808" y="119"/>
                  </a:lnTo>
                  <a:lnTo>
                    <a:pt x="1864" y="145"/>
                  </a:lnTo>
                  <a:lnTo>
                    <a:pt x="1917" y="172"/>
                  </a:lnTo>
                  <a:lnTo>
                    <a:pt x="1967" y="203"/>
                  </a:lnTo>
                  <a:lnTo>
                    <a:pt x="2017" y="236"/>
                  </a:lnTo>
                  <a:lnTo>
                    <a:pt x="2066" y="272"/>
                  </a:lnTo>
                  <a:lnTo>
                    <a:pt x="2110" y="310"/>
                  </a:lnTo>
                  <a:lnTo>
                    <a:pt x="2155" y="348"/>
                  </a:lnTo>
                  <a:lnTo>
                    <a:pt x="2197" y="390"/>
                  </a:lnTo>
                  <a:lnTo>
                    <a:pt x="2236" y="433"/>
                  </a:lnTo>
                  <a:lnTo>
                    <a:pt x="2274" y="478"/>
                  </a:lnTo>
                  <a:lnTo>
                    <a:pt x="2309" y="524"/>
                  </a:lnTo>
                  <a:lnTo>
                    <a:pt x="2342" y="572"/>
                  </a:lnTo>
                  <a:lnTo>
                    <a:pt x="2373" y="622"/>
                  </a:lnTo>
                  <a:lnTo>
                    <a:pt x="2400" y="674"/>
                  </a:lnTo>
                  <a:lnTo>
                    <a:pt x="2426" y="726"/>
                  </a:lnTo>
                  <a:lnTo>
                    <a:pt x="2449" y="780"/>
                  </a:lnTo>
                  <a:lnTo>
                    <a:pt x="2468" y="835"/>
                  </a:lnTo>
                  <a:lnTo>
                    <a:pt x="2485" y="892"/>
                  </a:lnTo>
                  <a:lnTo>
                    <a:pt x="2499" y="949"/>
                  </a:lnTo>
                  <a:lnTo>
                    <a:pt x="2511" y="1007"/>
                  </a:lnTo>
                  <a:lnTo>
                    <a:pt x="2519" y="1066"/>
                  </a:lnTo>
                  <a:lnTo>
                    <a:pt x="2523" y="1126"/>
                  </a:lnTo>
                  <a:lnTo>
                    <a:pt x="2525" y="1188"/>
                  </a:lnTo>
                  <a:lnTo>
                    <a:pt x="2523" y="1249"/>
                  </a:lnTo>
                  <a:lnTo>
                    <a:pt x="2519" y="1309"/>
                  </a:lnTo>
                  <a:lnTo>
                    <a:pt x="2511" y="1368"/>
                  </a:lnTo>
                  <a:lnTo>
                    <a:pt x="2499" y="1427"/>
                  </a:lnTo>
                  <a:lnTo>
                    <a:pt x="2485" y="1484"/>
                  </a:lnTo>
                  <a:lnTo>
                    <a:pt x="2468" y="1540"/>
                  </a:lnTo>
                  <a:lnTo>
                    <a:pt x="2449" y="1596"/>
                  </a:lnTo>
                  <a:lnTo>
                    <a:pt x="2426" y="1649"/>
                  </a:lnTo>
                  <a:lnTo>
                    <a:pt x="2400" y="1703"/>
                  </a:lnTo>
                  <a:lnTo>
                    <a:pt x="2373" y="1753"/>
                  </a:lnTo>
                  <a:lnTo>
                    <a:pt x="2342" y="1803"/>
                  </a:lnTo>
                  <a:lnTo>
                    <a:pt x="2309" y="1851"/>
                  </a:lnTo>
                  <a:lnTo>
                    <a:pt x="2274" y="1898"/>
                  </a:lnTo>
                  <a:lnTo>
                    <a:pt x="2236" y="1943"/>
                  </a:lnTo>
                  <a:lnTo>
                    <a:pt x="2197" y="1986"/>
                  </a:lnTo>
                  <a:lnTo>
                    <a:pt x="2155" y="2027"/>
                  </a:lnTo>
                  <a:lnTo>
                    <a:pt x="2110" y="2067"/>
                  </a:lnTo>
                  <a:lnTo>
                    <a:pt x="2066" y="2103"/>
                  </a:lnTo>
                  <a:lnTo>
                    <a:pt x="2017" y="2139"/>
                  </a:lnTo>
                  <a:lnTo>
                    <a:pt x="1967" y="2172"/>
                  </a:lnTo>
                  <a:lnTo>
                    <a:pt x="1917" y="2203"/>
                  </a:lnTo>
                  <a:lnTo>
                    <a:pt x="1864" y="2232"/>
                  </a:lnTo>
                  <a:lnTo>
                    <a:pt x="1808" y="2258"/>
                  </a:lnTo>
                  <a:lnTo>
                    <a:pt x="1753" y="2282"/>
                  </a:lnTo>
                  <a:lnTo>
                    <a:pt x="1696" y="2303"/>
                  </a:lnTo>
                  <a:lnTo>
                    <a:pt x="1638" y="2322"/>
                  </a:lnTo>
                  <a:lnTo>
                    <a:pt x="1577" y="2338"/>
                  </a:lnTo>
                  <a:lnTo>
                    <a:pt x="1517" y="2351"/>
                  </a:lnTo>
                  <a:lnTo>
                    <a:pt x="1455" y="2362"/>
                  </a:lnTo>
                  <a:lnTo>
                    <a:pt x="1391" y="2369"/>
                  </a:lnTo>
                  <a:lnTo>
                    <a:pt x="1327" y="2374"/>
                  </a:lnTo>
                  <a:lnTo>
                    <a:pt x="1263" y="2376"/>
                  </a:lnTo>
                  <a:lnTo>
                    <a:pt x="1198" y="2374"/>
                  </a:lnTo>
                  <a:lnTo>
                    <a:pt x="1134" y="2369"/>
                  </a:lnTo>
                  <a:lnTo>
                    <a:pt x="1072" y="2362"/>
                  </a:lnTo>
                  <a:lnTo>
                    <a:pt x="1009" y="2351"/>
                  </a:lnTo>
                  <a:lnTo>
                    <a:pt x="947" y="2338"/>
                  </a:lnTo>
                  <a:lnTo>
                    <a:pt x="889" y="2322"/>
                  </a:lnTo>
                  <a:lnTo>
                    <a:pt x="830" y="2303"/>
                  </a:lnTo>
                  <a:lnTo>
                    <a:pt x="771" y="2282"/>
                  </a:lnTo>
                  <a:lnTo>
                    <a:pt x="716" y="2258"/>
                  </a:lnTo>
                  <a:lnTo>
                    <a:pt x="663" y="2232"/>
                  </a:lnTo>
                  <a:lnTo>
                    <a:pt x="609" y="2203"/>
                  </a:lnTo>
                  <a:lnTo>
                    <a:pt x="557" y="2172"/>
                  </a:lnTo>
                  <a:lnTo>
                    <a:pt x="509" y="2139"/>
                  </a:lnTo>
                  <a:lnTo>
                    <a:pt x="461" y="2103"/>
                  </a:lnTo>
                  <a:lnTo>
                    <a:pt x="414" y="2067"/>
                  </a:lnTo>
                  <a:lnTo>
                    <a:pt x="371" y="2027"/>
                  </a:lnTo>
                  <a:lnTo>
                    <a:pt x="330" y="1986"/>
                  </a:lnTo>
                  <a:lnTo>
                    <a:pt x="290" y="1943"/>
                  </a:lnTo>
                  <a:lnTo>
                    <a:pt x="252" y="1898"/>
                  </a:lnTo>
                  <a:lnTo>
                    <a:pt x="216" y="1851"/>
                  </a:lnTo>
                  <a:lnTo>
                    <a:pt x="183" y="1803"/>
                  </a:lnTo>
                  <a:lnTo>
                    <a:pt x="154" y="1753"/>
                  </a:lnTo>
                  <a:lnTo>
                    <a:pt x="126" y="1703"/>
                  </a:lnTo>
                  <a:lnTo>
                    <a:pt x="100" y="1649"/>
                  </a:lnTo>
                  <a:lnTo>
                    <a:pt x="78" y="1596"/>
                  </a:lnTo>
                  <a:lnTo>
                    <a:pt x="57" y="1540"/>
                  </a:lnTo>
                  <a:lnTo>
                    <a:pt x="40" y="1484"/>
                  </a:lnTo>
                  <a:lnTo>
                    <a:pt x="26" y="1427"/>
                  </a:lnTo>
                  <a:lnTo>
                    <a:pt x="15" y="1368"/>
                  </a:lnTo>
                  <a:lnTo>
                    <a:pt x="7" y="1309"/>
                  </a:lnTo>
                  <a:lnTo>
                    <a:pt x="2" y="1249"/>
                  </a:lnTo>
                  <a:lnTo>
                    <a:pt x="0" y="1188"/>
                  </a:lnTo>
                  <a:lnTo>
                    <a:pt x="2" y="1126"/>
                  </a:lnTo>
                  <a:lnTo>
                    <a:pt x="7" y="1066"/>
                  </a:lnTo>
                  <a:lnTo>
                    <a:pt x="15" y="1007"/>
                  </a:lnTo>
                  <a:lnTo>
                    <a:pt x="26" y="949"/>
                  </a:lnTo>
                  <a:lnTo>
                    <a:pt x="40" y="892"/>
                  </a:lnTo>
                  <a:lnTo>
                    <a:pt x="57" y="835"/>
                  </a:lnTo>
                  <a:lnTo>
                    <a:pt x="78" y="780"/>
                  </a:lnTo>
                  <a:lnTo>
                    <a:pt x="100" y="726"/>
                  </a:lnTo>
                  <a:lnTo>
                    <a:pt x="126" y="674"/>
                  </a:lnTo>
                  <a:lnTo>
                    <a:pt x="154" y="622"/>
                  </a:lnTo>
                  <a:lnTo>
                    <a:pt x="183" y="572"/>
                  </a:lnTo>
                  <a:lnTo>
                    <a:pt x="216" y="524"/>
                  </a:lnTo>
                  <a:lnTo>
                    <a:pt x="252" y="478"/>
                  </a:lnTo>
                  <a:lnTo>
                    <a:pt x="290" y="433"/>
                  </a:lnTo>
                  <a:lnTo>
                    <a:pt x="330" y="390"/>
                  </a:lnTo>
                  <a:lnTo>
                    <a:pt x="371" y="348"/>
                  </a:lnTo>
                  <a:lnTo>
                    <a:pt x="414" y="310"/>
                  </a:lnTo>
                  <a:lnTo>
                    <a:pt x="461" y="272"/>
                  </a:lnTo>
                  <a:lnTo>
                    <a:pt x="509" y="236"/>
                  </a:lnTo>
                  <a:lnTo>
                    <a:pt x="557" y="203"/>
                  </a:lnTo>
                  <a:lnTo>
                    <a:pt x="609" y="172"/>
                  </a:lnTo>
                  <a:lnTo>
                    <a:pt x="663" y="145"/>
                  </a:lnTo>
                  <a:lnTo>
                    <a:pt x="716" y="119"/>
                  </a:lnTo>
                  <a:lnTo>
                    <a:pt x="771" y="94"/>
                  </a:lnTo>
                  <a:lnTo>
                    <a:pt x="830" y="72"/>
                  </a:lnTo>
                  <a:lnTo>
                    <a:pt x="889" y="53"/>
                  </a:lnTo>
                  <a:lnTo>
                    <a:pt x="947" y="38"/>
                  </a:lnTo>
                  <a:lnTo>
                    <a:pt x="1009" y="24"/>
                  </a:lnTo>
                  <a:lnTo>
                    <a:pt x="1072" y="13"/>
                  </a:lnTo>
                  <a:lnTo>
                    <a:pt x="1134" y="6"/>
                  </a:lnTo>
                  <a:lnTo>
                    <a:pt x="1198" y="1"/>
                  </a:lnTo>
                  <a:lnTo>
                    <a:pt x="1263"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7" name="Freeform 11"/>
            <p:cNvSpPr>
              <a:spLocks/>
            </p:cNvSpPr>
            <p:nvPr/>
          </p:nvSpPr>
          <p:spPr bwMode="auto">
            <a:xfrm>
              <a:off x="4798308" y="2352553"/>
              <a:ext cx="3790950" cy="3570287"/>
            </a:xfrm>
            <a:custGeom>
              <a:avLst/>
              <a:gdLst>
                <a:gd name="T0" fmla="*/ 1315 w 2388"/>
                <a:gd name="T1" fmla="*/ 7 h 2249"/>
                <a:gd name="T2" fmla="*/ 1491 w 2388"/>
                <a:gd name="T3" fmla="*/ 36 h 2249"/>
                <a:gd name="T4" fmla="*/ 1658 w 2388"/>
                <a:gd name="T5" fmla="*/ 90 h 2249"/>
                <a:gd name="T6" fmla="*/ 1812 w 2388"/>
                <a:gd name="T7" fmla="*/ 164 h 2249"/>
                <a:gd name="T8" fmla="*/ 1953 w 2388"/>
                <a:gd name="T9" fmla="*/ 259 h 2249"/>
                <a:gd name="T10" fmla="*/ 2078 w 2388"/>
                <a:gd name="T11" fmla="*/ 370 h 2249"/>
                <a:gd name="T12" fmla="*/ 2183 w 2388"/>
                <a:gd name="T13" fmla="*/ 497 h 2249"/>
                <a:gd name="T14" fmla="*/ 2269 w 2388"/>
                <a:gd name="T15" fmla="*/ 639 h 2249"/>
                <a:gd name="T16" fmla="*/ 2335 w 2388"/>
                <a:gd name="T17" fmla="*/ 792 h 2249"/>
                <a:gd name="T18" fmla="*/ 2374 w 2388"/>
                <a:gd name="T19" fmla="*/ 954 h 2249"/>
                <a:gd name="T20" fmla="*/ 2388 w 2388"/>
                <a:gd name="T21" fmla="*/ 1125 h 2249"/>
                <a:gd name="T22" fmla="*/ 2374 w 2388"/>
                <a:gd name="T23" fmla="*/ 1296 h 2249"/>
                <a:gd name="T24" fmla="*/ 2335 w 2388"/>
                <a:gd name="T25" fmla="*/ 1458 h 2249"/>
                <a:gd name="T26" fmla="*/ 2269 w 2388"/>
                <a:gd name="T27" fmla="*/ 1612 h 2249"/>
                <a:gd name="T28" fmla="*/ 2183 w 2388"/>
                <a:gd name="T29" fmla="*/ 1753 h 2249"/>
                <a:gd name="T30" fmla="*/ 2078 w 2388"/>
                <a:gd name="T31" fmla="*/ 1879 h 2249"/>
                <a:gd name="T32" fmla="*/ 1953 w 2388"/>
                <a:gd name="T33" fmla="*/ 1991 h 2249"/>
                <a:gd name="T34" fmla="*/ 1812 w 2388"/>
                <a:gd name="T35" fmla="*/ 2086 h 2249"/>
                <a:gd name="T36" fmla="*/ 1658 w 2388"/>
                <a:gd name="T37" fmla="*/ 2161 h 2249"/>
                <a:gd name="T38" fmla="*/ 1491 w 2388"/>
                <a:gd name="T39" fmla="*/ 2214 h 2249"/>
                <a:gd name="T40" fmla="*/ 1315 w 2388"/>
                <a:gd name="T41" fmla="*/ 2243 h 2249"/>
                <a:gd name="T42" fmla="*/ 1132 w 2388"/>
                <a:gd name="T43" fmla="*/ 2247 h 2249"/>
                <a:gd name="T44" fmla="*/ 954 w 2388"/>
                <a:gd name="T45" fmla="*/ 2226 h 2249"/>
                <a:gd name="T46" fmla="*/ 783 w 2388"/>
                <a:gd name="T47" fmla="*/ 2181 h 2249"/>
                <a:gd name="T48" fmla="*/ 625 w 2388"/>
                <a:gd name="T49" fmla="*/ 2112 h 2249"/>
                <a:gd name="T50" fmla="*/ 480 w 2388"/>
                <a:gd name="T51" fmla="*/ 2026 h 2249"/>
                <a:gd name="T52" fmla="*/ 350 w 2388"/>
                <a:gd name="T53" fmla="*/ 1919 h 2249"/>
                <a:gd name="T54" fmla="*/ 236 w 2388"/>
                <a:gd name="T55" fmla="*/ 1797 h 2249"/>
                <a:gd name="T56" fmla="*/ 143 w 2388"/>
                <a:gd name="T57" fmla="*/ 1660 h 2249"/>
                <a:gd name="T58" fmla="*/ 72 w 2388"/>
                <a:gd name="T59" fmla="*/ 1510 h 2249"/>
                <a:gd name="T60" fmla="*/ 24 w 2388"/>
                <a:gd name="T61" fmla="*/ 1351 h 2249"/>
                <a:gd name="T62" fmla="*/ 2 w 2388"/>
                <a:gd name="T63" fmla="*/ 1182 h 2249"/>
                <a:gd name="T64" fmla="*/ 5 w 2388"/>
                <a:gd name="T65" fmla="*/ 1010 h 2249"/>
                <a:gd name="T66" fmla="*/ 36 w 2388"/>
                <a:gd name="T67" fmla="*/ 844 h 2249"/>
                <a:gd name="T68" fmla="*/ 93 w 2388"/>
                <a:gd name="T69" fmla="*/ 689 h 2249"/>
                <a:gd name="T70" fmla="*/ 173 w 2388"/>
                <a:gd name="T71" fmla="*/ 544 h 2249"/>
                <a:gd name="T72" fmla="*/ 273 w 2388"/>
                <a:gd name="T73" fmla="*/ 411 h 2249"/>
                <a:gd name="T74" fmla="*/ 392 w 2388"/>
                <a:gd name="T75" fmla="*/ 294 h 2249"/>
                <a:gd name="T76" fmla="*/ 526 w 2388"/>
                <a:gd name="T77" fmla="*/ 193 h 2249"/>
                <a:gd name="T78" fmla="*/ 676 w 2388"/>
                <a:gd name="T79" fmla="*/ 112 h 2249"/>
                <a:gd name="T80" fmla="*/ 839 w 2388"/>
                <a:gd name="T81" fmla="*/ 52 h 2249"/>
                <a:gd name="T82" fmla="*/ 1013 w 2388"/>
                <a:gd name="T83" fmla="*/ 14 h 2249"/>
                <a:gd name="T84" fmla="*/ 1194 w 2388"/>
                <a:gd name="T85" fmla="*/ 0 h 2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388" h="2249">
                  <a:moveTo>
                    <a:pt x="1194" y="0"/>
                  </a:moveTo>
                  <a:lnTo>
                    <a:pt x="1254" y="2"/>
                  </a:lnTo>
                  <a:lnTo>
                    <a:pt x="1315" y="7"/>
                  </a:lnTo>
                  <a:lnTo>
                    <a:pt x="1375" y="14"/>
                  </a:lnTo>
                  <a:lnTo>
                    <a:pt x="1434" y="24"/>
                  </a:lnTo>
                  <a:lnTo>
                    <a:pt x="1491" y="36"/>
                  </a:lnTo>
                  <a:lnTo>
                    <a:pt x="1548" y="52"/>
                  </a:lnTo>
                  <a:lnTo>
                    <a:pt x="1603" y="69"/>
                  </a:lnTo>
                  <a:lnTo>
                    <a:pt x="1658" y="90"/>
                  </a:lnTo>
                  <a:lnTo>
                    <a:pt x="1710" y="112"/>
                  </a:lnTo>
                  <a:lnTo>
                    <a:pt x="1762" y="137"/>
                  </a:lnTo>
                  <a:lnTo>
                    <a:pt x="1812" y="164"/>
                  </a:lnTo>
                  <a:lnTo>
                    <a:pt x="1860" y="193"/>
                  </a:lnTo>
                  <a:lnTo>
                    <a:pt x="1907" y="225"/>
                  </a:lnTo>
                  <a:lnTo>
                    <a:pt x="1953" y="259"/>
                  </a:lnTo>
                  <a:lnTo>
                    <a:pt x="1997" y="294"/>
                  </a:lnTo>
                  <a:lnTo>
                    <a:pt x="2038" y="332"/>
                  </a:lnTo>
                  <a:lnTo>
                    <a:pt x="2078" y="370"/>
                  </a:lnTo>
                  <a:lnTo>
                    <a:pt x="2116" y="411"/>
                  </a:lnTo>
                  <a:lnTo>
                    <a:pt x="2150" y="454"/>
                  </a:lnTo>
                  <a:lnTo>
                    <a:pt x="2183" y="497"/>
                  </a:lnTo>
                  <a:lnTo>
                    <a:pt x="2214" y="544"/>
                  </a:lnTo>
                  <a:lnTo>
                    <a:pt x="2243" y="590"/>
                  </a:lnTo>
                  <a:lnTo>
                    <a:pt x="2269" y="639"/>
                  </a:lnTo>
                  <a:lnTo>
                    <a:pt x="2293" y="689"/>
                  </a:lnTo>
                  <a:lnTo>
                    <a:pt x="2316" y="739"/>
                  </a:lnTo>
                  <a:lnTo>
                    <a:pt x="2335" y="792"/>
                  </a:lnTo>
                  <a:lnTo>
                    <a:pt x="2350" y="844"/>
                  </a:lnTo>
                  <a:lnTo>
                    <a:pt x="2364" y="899"/>
                  </a:lnTo>
                  <a:lnTo>
                    <a:pt x="2374" y="954"/>
                  </a:lnTo>
                  <a:lnTo>
                    <a:pt x="2381" y="1010"/>
                  </a:lnTo>
                  <a:lnTo>
                    <a:pt x="2387" y="1067"/>
                  </a:lnTo>
                  <a:lnTo>
                    <a:pt x="2388" y="1125"/>
                  </a:lnTo>
                  <a:lnTo>
                    <a:pt x="2387" y="1182"/>
                  </a:lnTo>
                  <a:lnTo>
                    <a:pt x="2381" y="1239"/>
                  </a:lnTo>
                  <a:lnTo>
                    <a:pt x="2374" y="1296"/>
                  </a:lnTo>
                  <a:lnTo>
                    <a:pt x="2364" y="1351"/>
                  </a:lnTo>
                  <a:lnTo>
                    <a:pt x="2350" y="1405"/>
                  </a:lnTo>
                  <a:lnTo>
                    <a:pt x="2335" y="1458"/>
                  </a:lnTo>
                  <a:lnTo>
                    <a:pt x="2316" y="1510"/>
                  </a:lnTo>
                  <a:lnTo>
                    <a:pt x="2293" y="1562"/>
                  </a:lnTo>
                  <a:lnTo>
                    <a:pt x="2269" y="1612"/>
                  </a:lnTo>
                  <a:lnTo>
                    <a:pt x="2243" y="1660"/>
                  </a:lnTo>
                  <a:lnTo>
                    <a:pt x="2214" y="1707"/>
                  </a:lnTo>
                  <a:lnTo>
                    <a:pt x="2183" y="1753"/>
                  </a:lnTo>
                  <a:lnTo>
                    <a:pt x="2150" y="1797"/>
                  </a:lnTo>
                  <a:lnTo>
                    <a:pt x="2116" y="1840"/>
                  </a:lnTo>
                  <a:lnTo>
                    <a:pt x="2078" y="1879"/>
                  </a:lnTo>
                  <a:lnTo>
                    <a:pt x="2038" y="1919"/>
                  </a:lnTo>
                  <a:lnTo>
                    <a:pt x="1997" y="1957"/>
                  </a:lnTo>
                  <a:lnTo>
                    <a:pt x="1953" y="1991"/>
                  </a:lnTo>
                  <a:lnTo>
                    <a:pt x="1907" y="2026"/>
                  </a:lnTo>
                  <a:lnTo>
                    <a:pt x="1860" y="2057"/>
                  </a:lnTo>
                  <a:lnTo>
                    <a:pt x="1812" y="2086"/>
                  </a:lnTo>
                  <a:lnTo>
                    <a:pt x="1762" y="2112"/>
                  </a:lnTo>
                  <a:lnTo>
                    <a:pt x="1710" y="2138"/>
                  </a:lnTo>
                  <a:lnTo>
                    <a:pt x="1658" y="2161"/>
                  </a:lnTo>
                  <a:lnTo>
                    <a:pt x="1603" y="2181"/>
                  </a:lnTo>
                  <a:lnTo>
                    <a:pt x="1548" y="2199"/>
                  </a:lnTo>
                  <a:lnTo>
                    <a:pt x="1491" y="2214"/>
                  </a:lnTo>
                  <a:lnTo>
                    <a:pt x="1434" y="2226"/>
                  </a:lnTo>
                  <a:lnTo>
                    <a:pt x="1375" y="2237"/>
                  </a:lnTo>
                  <a:lnTo>
                    <a:pt x="1315" y="2243"/>
                  </a:lnTo>
                  <a:lnTo>
                    <a:pt x="1254" y="2247"/>
                  </a:lnTo>
                  <a:lnTo>
                    <a:pt x="1194" y="2249"/>
                  </a:lnTo>
                  <a:lnTo>
                    <a:pt x="1132" y="2247"/>
                  </a:lnTo>
                  <a:lnTo>
                    <a:pt x="1072" y="2243"/>
                  </a:lnTo>
                  <a:lnTo>
                    <a:pt x="1013" y="2237"/>
                  </a:lnTo>
                  <a:lnTo>
                    <a:pt x="954" y="2226"/>
                  </a:lnTo>
                  <a:lnTo>
                    <a:pt x="896" y="2214"/>
                  </a:lnTo>
                  <a:lnTo>
                    <a:pt x="839" y="2199"/>
                  </a:lnTo>
                  <a:lnTo>
                    <a:pt x="783" y="2181"/>
                  </a:lnTo>
                  <a:lnTo>
                    <a:pt x="730" y="2161"/>
                  </a:lnTo>
                  <a:lnTo>
                    <a:pt x="676" y="2138"/>
                  </a:lnTo>
                  <a:lnTo>
                    <a:pt x="625" y="2112"/>
                  </a:lnTo>
                  <a:lnTo>
                    <a:pt x="575" y="2086"/>
                  </a:lnTo>
                  <a:lnTo>
                    <a:pt x="526" y="2057"/>
                  </a:lnTo>
                  <a:lnTo>
                    <a:pt x="480" y="2026"/>
                  </a:lnTo>
                  <a:lnTo>
                    <a:pt x="435" y="1991"/>
                  </a:lnTo>
                  <a:lnTo>
                    <a:pt x="392" y="1957"/>
                  </a:lnTo>
                  <a:lnTo>
                    <a:pt x="350" y="1919"/>
                  </a:lnTo>
                  <a:lnTo>
                    <a:pt x="311" y="1879"/>
                  </a:lnTo>
                  <a:lnTo>
                    <a:pt x="273" y="1840"/>
                  </a:lnTo>
                  <a:lnTo>
                    <a:pt x="236" y="1797"/>
                  </a:lnTo>
                  <a:lnTo>
                    <a:pt x="204" y="1753"/>
                  </a:lnTo>
                  <a:lnTo>
                    <a:pt x="173" y="1707"/>
                  </a:lnTo>
                  <a:lnTo>
                    <a:pt x="143" y="1660"/>
                  </a:lnTo>
                  <a:lnTo>
                    <a:pt x="117" y="1612"/>
                  </a:lnTo>
                  <a:lnTo>
                    <a:pt x="93" y="1562"/>
                  </a:lnTo>
                  <a:lnTo>
                    <a:pt x="72" y="1510"/>
                  </a:lnTo>
                  <a:lnTo>
                    <a:pt x="53" y="1458"/>
                  </a:lnTo>
                  <a:lnTo>
                    <a:pt x="36" y="1405"/>
                  </a:lnTo>
                  <a:lnTo>
                    <a:pt x="24" y="1351"/>
                  </a:lnTo>
                  <a:lnTo>
                    <a:pt x="14" y="1296"/>
                  </a:lnTo>
                  <a:lnTo>
                    <a:pt x="5" y="1239"/>
                  </a:lnTo>
                  <a:lnTo>
                    <a:pt x="2" y="1182"/>
                  </a:lnTo>
                  <a:lnTo>
                    <a:pt x="0" y="1125"/>
                  </a:lnTo>
                  <a:lnTo>
                    <a:pt x="2" y="1067"/>
                  </a:lnTo>
                  <a:lnTo>
                    <a:pt x="5" y="1010"/>
                  </a:lnTo>
                  <a:lnTo>
                    <a:pt x="14" y="954"/>
                  </a:lnTo>
                  <a:lnTo>
                    <a:pt x="24" y="899"/>
                  </a:lnTo>
                  <a:lnTo>
                    <a:pt x="36" y="844"/>
                  </a:lnTo>
                  <a:lnTo>
                    <a:pt x="53" y="792"/>
                  </a:lnTo>
                  <a:lnTo>
                    <a:pt x="72" y="739"/>
                  </a:lnTo>
                  <a:lnTo>
                    <a:pt x="93" y="689"/>
                  </a:lnTo>
                  <a:lnTo>
                    <a:pt x="117" y="639"/>
                  </a:lnTo>
                  <a:lnTo>
                    <a:pt x="143" y="590"/>
                  </a:lnTo>
                  <a:lnTo>
                    <a:pt x="173" y="544"/>
                  </a:lnTo>
                  <a:lnTo>
                    <a:pt x="204" y="497"/>
                  </a:lnTo>
                  <a:lnTo>
                    <a:pt x="236" y="454"/>
                  </a:lnTo>
                  <a:lnTo>
                    <a:pt x="273" y="411"/>
                  </a:lnTo>
                  <a:lnTo>
                    <a:pt x="311" y="370"/>
                  </a:lnTo>
                  <a:lnTo>
                    <a:pt x="350" y="332"/>
                  </a:lnTo>
                  <a:lnTo>
                    <a:pt x="392" y="294"/>
                  </a:lnTo>
                  <a:lnTo>
                    <a:pt x="435" y="259"/>
                  </a:lnTo>
                  <a:lnTo>
                    <a:pt x="480" y="225"/>
                  </a:lnTo>
                  <a:lnTo>
                    <a:pt x="526" y="193"/>
                  </a:lnTo>
                  <a:lnTo>
                    <a:pt x="575" y="164"/>
                  </a:lnTo>
                  <a:lnTo>
                    <a:pt x="625" y="137"/>
                  </a:lnTo>
                  <a:lnTo>
                    <a:pt x="676" y="112"/>
                  </a:lnTo>
                  <a:lnTo>
                    <a:pt x="730" y="90"/>
                  </a:lnTo>
                  <a:lnTo>
                    <a:pt x="783" y="69"/>
                  </a:lnTo>
                  <a:lnTo>
                    <a:pt x="839" y="52"/>
                  </a:lnTo>
                  <a:lnTo>
                    <a:pt x="896" y="36"/>
                  </a:lnTo>
                  <a:lnTo>
                    <a:pt x="954" y="24"/>
                  </a:lnTo>
                  <a:lnTo>
                    <a:pt x="1013" y="14"/>
                  </a:lnTo>
                  <a:lnTo>
                    <a:pt x="1072" y="7"/>
                  </a:lnTo>
                  <a:lnTo>
                    <a:pt x="1132" y="2"/>
                  </a:lnTo>
                  <a:lnTo>
                    <a:pt x="1194" y="0"/>
                  </a:lnTo>
                  <a:close/>
                </a:path>
              </a:pathLst>
            </a:custGeom>
            <a:solidFill>
              <a:srgbClr val="FF99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 name="Freeform 12"/>
            <p:cNvSpPr>
              <a:spLocks/>
            </p:cNvSpPr>
            <p:nvPr/>
          </p:nvSpPr>
          <p:spPr bwMode="auto">
            <a:xfrm>
              <a:off x="4798308" y="2352553"/>
              <a:ext cx="3790950" cy="3570287"/>
            </a:xfrm>
            <a:custGeom>
              <a:avLst/>
              <a:gdLst>
                <a:gd name="T0" fmla="*/ 1315 w 2388"/>
                <a:gd name="T1" fmla="*/ 7 h 2249"/>
                <a:gd name="T2" fmla="*/ 1491 w 2388"/>
                <a:gd name="T3" fmla="*/ 36 h 2249"/>
                <a:gd name="T4" fmla="*/ 1658 w 2388"/>
                <a:gd name="T5" fmla="*/ 90 h 2249"/>
                <a:gd name="T6" fmla="*/ 1812 w 2388"/>
                <a:gd name="T7" fmla="*/ 164 h 2249"/>
                <a:gd name="T8" fmla="*/ 1953 w 2388"/>
                <a:gd name="T9" fmla="*/ 259 h 2249"/>
                <a:gd name="T10" fmla="*/ 2078 w 2388"/>
                <a:gd name="T11" fmla="*/ 370 h 2249"/>
                <a:gd name="T12" fmla="*/ 2183 w 2388"/>
                <a:gd name="T13" fmla="*/ 497 h 2249"/>
                <a:gd name="T14" fmla="*/ 2269 w 2388"/>
                <a:gd name="T15" fmla="*/ 639 h 2249"/>
                <a:gd name="T16" fmla="*/ 2335 w 2388"/>
                <a:gd name="T17" fmla="*/ 792 h 2249"/>
                <a:gd name="T18" fmla="*/ 2374 w 2388"/>
                <a:gd name="T19" fmla="*/ 954 h 2249"/>
                <a:gd name="T20" fmla="*/ 2388 w 2388"/>
                <a:gd name="T21" fmla="*/ 1125 h 2249"/>
                <a:gd name="T22" fmla="*/ 2374 w 2388"/>
                <a:gd name="T23" fmla="*/ 1296 h 2249"/>
                <a:gd name="T24" fmla="*/ 2335 w 2388"/>
                <a:gd name="T25" fmla="*/ 1458 h 2249"/>
                <a:gd name="T26" fmla="*/ 2269 w 2388"/>
                <a:gd name="T27" fmla="*/ 1612 h 2249"/>
                <a:gd name="T28" fmla="*/ 2183 w 2388"/>
                <a:gd name="T29" fmla="*/ 1753 h 2249"/>
                <a:gd name="T30" fmla="*/ 2078 w 2388"/>
                <a:gd name="T31" fmla="*/ 1879 h 2249"/>
                <a:gd name="T32" fmla="*/ 1953 w 2388"/>
                <a:gd name="T33" fmla="*/ 1991 h 2249"/>
                <a:gd name="T34" fmla="*/ 1812 w 2388"/>
                <a:gd name="T35" fmla="*/ 2086 h 2249"/>
                <a:gd name="T36" fmla="*/ 1658 w 2388"/>
                <a:gd name="T37" fmla="*/ 2161 h 2249"/>
                <a:gd name="T38" fmla="*/ 1491 w 2388"/>
                <a:gd name="T39" fmla="*/ 2214 h 2249"/>
                <a:gd name="T40" fmla="*/ 1315 w 2388"/>
                <a:gd name="T41" fmla="*/ 2243 h 2249"/>
                <a:gd name="T42" fmla="*/ 1132 w 2388"/>
                <a:gd name="T43" fmla="*/ 2247 h 2249"/>
                <a:gd name="T44" fmla="*/ 954 w 2388"/>
                <a:gd name="T45" fmla="*/ 2226 h 2249"/>
                <a:gd name="T46" fmla="*/ 783 w 2388"/>
                <a:gd name="T47" fmla="*/ 2181 h 2249"/>
                <a:gd name="T48" fmla="*/ 625 w 2388"/>
                <a:gd name="T49" fmla="*/ 2112 h 2249"/>
                <a:gd name="T50" fmla="*/ 480 w 2388"/>
                <a:gd name="T51" fmla="*/ 2026 h 2249"/>
                <a:gd name="T52" fmla="*/ 350 w 2388"/>
                <a:gd name="T53" fmla="*/ 1919 h 2249"/>
                <a:gd name="T54" fmla="*/ 236 w 2388"/>
                <a:gd name="T55" fmla="*/ 1797 h 2249"/>
                <a:gd name="T56" fmla="*/ 143 w 2388"/>
                <a:gd name="T57" fmla="*/ 1660 h 2249"/>
                <a:gd name="T58" fmla="*/ 72 w 2388"/>
                <a:gd name="T59" fmla="*/ 1510 h 2249"/>
                <a:gd name="T60" fmla="*/ 24 w 2388"/>
                <a:gd name="T61" fmla="*/ 1351 h 2249"/>
                <a:gd name="T62" fmla="*/ 2 w 2388"/>
                <a:gd name="T63" fmla="*/ 1182 h 2249"/>
                <a:gd name="T64" fmla="*/ 5 w 2388"/>
                <a:gd name="T65" fmla="*/ 1010 h 2249"/>
                <a:gd name="T66" fmla="*/ 36 w 2388"/>
                <a:gd name="T67" fmla="*/ 844 h 2249"/>
                <a:gd name="T68" fmla="*/ 93 w 2388"/>
                <a:gd name="T69" fmla="*/ 689 h 2249"/>
                <a:gd name="T70" fmla="*/ 173 w 2388"/>
                <a:gd name="T71" fmla="*/ 544 h 2249"/>
                <a:gd name="T72" fmla="*/ 273 w 2388"/>
                <a:gd name="T73" fmla="*/ 411 h 2249"/>
                <a:gd name="T74" fmla="*/ 392 w 2388"/>
                <a:gd name="T75" fmla="*/ 294 h 2249"/>
                <a:gd name="T76" fmla="*/ 526 w 2388"/>
                <a:gd name="T77" fmla="*/ 193 h 2249"/>
                <a:gd name="T78" fmla="*/ 676 w 2388"/>
                <a:gd name="T79" fmla="*/ 112 h 2249"/>
                <a:gd name="T80" fmla="*/ 839 w 2388"/>
                <a:gd name="T81" fmla="*/ 52 h 2249"/>
                <a:gd name="T82" fmla="*/ 1013 w 2388"/>
                <a:gd name="T83" fmla="*/ 14 h 2249"/>
                <a:gd name="T84" fmla="*/ 1194 w 2388"/>
                <a:gd name="T85" fmla="*/ 0 h 2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388" h="2249">
                  <a:moveTo>
                    <a:pt x="1194" y="0"/>
                  </a:moveTo>
                  <a:lnTo>
                    <a:pt x="1254" y="2"/>
                  </a:lnTo>
                  <a:lnTo>
                    <a:pt x="1315" y="7"/>
                  </a:lnTo>
                  <a:lnTo>
                    <a:pt x="1375" y="14"/>
                  </a:lnTo>
                  <a:lnTo>
                    <a:pt x="1434" y="24"/>
                  </a:lnTo>
                  <a:lnTo>
                    <a:pt x="1491" y="36"/>
                  </a:lnTo>
                  <a:lnTo>
                    <a:pt x="1548" y="52"/>
                  </a:lnTo>
                  <a:lnTo>
                    <a:pt x="1603" y="69"/>
                  </a:lnTo>
                  <a:lnTo>
                    <a:pt x="1658" y="90"/>
                  </a:lnTo>
                  <a:lnTo>
                    <a:pt x="1710" y="112"/>
                  </a:lnTo>
                  <a:lnTo>
                    <a:pt x="1762" y="137"/>
                  </a:lnTo>
                  <a:lnTo>
                    <a:pt x="1812" y="164"/>
                  </a:lnTo>
                  <a:lnTo>
                    <a:pt x="1860" y="193"/>
                  </a:lnTo>
                  <a:lnTo>
                    <a:pt x="1907" y="225"/>
                  </a:lnTo>
                  <a:lnTo>
                    <a:pt x="1953" y="259"/>
                  </a:lnTo>
                  <a:lnTo>
                    <a:pt x="1997" y="294"/>
                  </a:lnTo>
                  <a:lnTo>
                    <a:pt x="2038" y="332"/>
                  </a:lnTo>
                  <a:lnTo>
                    <a:pt x="2078" y="370"/>
                  </a:lnTo>
                  <a:lnTo>
                    <a:pt x="2116" y="411"/>
                  </a:lnTo>
                  <a:lnTo>
                    <a:pt x="2150" y="454"/>
                  </a:lnTo>
                  <a:lnTo>
                    <a:pt x="2183" y="497"/>
                  </a:lnTo>
                  <a:lnTo>
                    <a:pt x="2214" y="544"/>
                  </a:lnTo>
                  <a:lnTo>
                    <a:pt x="2243" y="590"/>
                  </a:lnTo>
                  <a:lnTo>
                    <a:pt x="2269" y="639"/>
                  </a:lnTo>
                  <a:lnTo>
                    <a:pt x="2293" y="689"/>
                  </a:lnTo>
                  <a:lnTo>
                    <a:pt x="2316" y="739"/>
                  </a:lnTo>
                  <a:lnTo>
                    <a:pt x="2335" y="792"/>
                  </a:lnTo>
                  <a:lnTo>
                    <a:pt x="2350" y="844"/>
                  </a:lnTo>
                  <a:lnTo>
                    <a:pt x="2364" y="899"/>
                  </a:lnTo>
                  <a:lnTo>
                    <a:pt x="2374" y="954"/>
                  </a:lnTo>
                  <a:lnTo>
                    <a:pt x="2381" y="1010"/>
                  </a:lnTo>
                  <a:lnTo>
                    <a:pt x="2387" y="1067"/>
                  </a:lnTo>
                  <a:lnTo>
                    <a:pt x="2388" y="1125"/>
                  </a:lnTo>
                  <a:lnTo>
                    <a:pt x="2387" y="1182"/>
                  </a:lnTo>
                  <a:lnTo>
                    <a:pt x="2381" y="1239"/>
                  </a:lnTo>
                  <a:lnTo>
                    <a:pt x="2374" y="1296"/>
                  </a:lnTo>
                  <a:lnTo>
                    <a:pt x="2364" y="1351"/>
                  </a:lnTo>
                  <a:lnTo>
                    <a:pt x="2350" y="1405"/>
                  </a:lnTo>
                  <a:lnTo>
                    <a:pt x="2335" y="1458"/>
                  </a:lnTo>
                  <a:lnTo>
                    <a:pt x="2316" y="1510"/>
                  </a:lnTo>
                  <a:lnTo>
                    <a:pt x="2293" y="1562"/>
                  </a:lnTo>
                  <a:lnTo>
                    <a:pt x="2269" y="1612"/>
                  </a:lnTo>
                  <a:lnTo>
                    <a:pt x="2243" y="1660"/>
                  </a:lnTo>
                  <a:lnTo>
                    <a:pt x="2214" y="1707"/>
                  </a:lnTo>
                  <a:lnTo>
                    <a:pt x="2183" y="1753"/>
                  </a:lnTo>
                  <a:lnTo>
                    <a:pt x="2150" y="1797"/>
                  </a:lnTo>
                  <a:lnTo>
                    <a:pt x="2116" y="1840"/>
                  </a:lnTo>
                  <a:lnTo>
                    <a:pt x="2078" y="1879"/>
                  </a:lnTo>
                  <a:lnTo>
                    <a:pt x="2038" y="1919"/>
                  </a:lnTo>
                  <a:lnTo>
                    <a:pt x="1997" y="1957"/>
                  </a:lnTo>
                  <a:lnTo>
                    <a:pt x="1953" y="1991"/>
                  </a:lnTo>
                  <a:lnTo>
                    <a:pt x="1907" y="2026"/>
                  </a:lnTo>
                  <a:lnTo>
                    <a:pt x="1860" y="2057"/>
                  </a:lnTo>
                  <a:lnTo>
                    <a:pt x="1812" y="2086"/>
                  </a:lnTo>
                  <a:lnTo>
                    <a:pt x="1762" y="2112"/>
                  </a:lnTo>
                  <a:lnTo>
                    <a:pt x="1710" y="2138"/>
                  </a:lnTo>
                  <a:lnTo>
                    <a:pt x="1658" y="2161"/>
                  </a:lnTo>
                  <a:lnTo>
                    <a:pt x="1603" y="2181"/>
                  </a:lnTo>
                  <a:lnTo>
                    <a:pt x="1548" y="2199"/>
                  </a:lnTo>
                  <a:lnTo>
                    <a:pt x="1491" y="2214"/>
                  </a:lnTo>
                  <a:lnTo>
                    <a:pt x="1434" y="2226"/>
                  </a:lnTo>
                  <a:lnTo>
                    <a:pt x="1375" y="2237"/>
                  </a:lnTo>
                  <a:lnTo>
                    <a:pt x="1315" y="2243"/>
                  </a:lnTo>
                  <a:lnTo>
                    <a:pt x="1254" y="2247"/>
                  </a:lnTo>
                  <a:lnTo>
                    <a:pt x="1194" y="2249"/>
                  </a:lnTo>
                  <a:lnTo>
                    <a:pt x="1132" y="2247"/>
                  </a:lnTo>
                  <a:lnTo>
                    <a:pt x="1072" y="2243"/>
                  </a:lnTo>
                  <a:lnTo>
                    <a:pt x="1013" y="2237"/>
                  </a:lnTo>
                  <a:lnTo>
                    <a:pt x="954" y="2226"/>
                  </a:lnTo>
                  <a:lnTo>
                    <a:pt x="896" y="2214"/>
                  </a:lnTo>
                  <a:lnTo>
                    <a:pt x="839" y="2199"/>
                  </a:lnTo>
                  <a:lnTo>
                    <a:pt x="783" y="2181"/>
                  </a:lnTo>
                  <a:lnTo>
                    <a:pt x="730" y="2161"/>
                  </a:lnTo>
                  <a:lnTo>
                    <a:pt x="676" y="2138"/>
                  </a:lnTo>
                  <a:lnTo>
                    <a:pt x="625" y="2112"/>
                  </a:lnTo>
                  <a:lnTo>
                    <a:pt x="575" y="2086"/>
                  </a:lnTo>
                  <a:lnTo>
                    <a:pt x="526" y="2057"/>
                  </a:lnTo>
                  <a:lnTo>
                    <a:pt x="480" y="2026"/>
                  </a:lnTo>
                  <a:lnTo>
                    <a:pt x="435" y="1991"/>
                  </a:lnTo>
                  <a:lnTo>
                    <a:pt x="392" y="1957"/>
                  </a:lnTo>
                  <a:lnTo>
                    <a:pt x="350" y="1919"/>
                  </a:lnTo>
                  <a:lnTo>
                    <a:pt x="311" y="1879"/>
                  </a:lnTo>
                  <a:lnTo>
                    <a:pt x="273" y="1840"/>
                  </a:lnTo>
                  <a:lnTo>
                    <a:pt x="236" y="1797"/>
                  </a:lnTo>
                  <a:lnTo>
                    <a:pt x="204" y="1753"/>
                  </a:lnTo>
                  <a:lnTo>
                    <a:pt x="173" y="1707"/>
                  </a:lnTo>
                  <a:lnTo>
                    <a:pt x="143" y="1660"/>
                  </a:lnTo>
                  <a:lnTo>
                    <a:pt x="117" y="1612"/>
                  </a:lnTo>
                  <a:lnTo>
                    <a:pt x="93" y="1562"/>
                  </a:lnTo>
                  <a:lnTo>
                    <a:pt x="72" y="1510"/>
                  </a:lnTo>
                  <a:lnTo>
                    <a:pt x="53" y="1458"/>
                  </a:lnTo>
                  <a:lnTo>
                    <a:pt x="36" y="1405"/>
                  </a:lnTo>
                  <a:lnTo>
                    <a:pt x="24" y="1351"/>
                  </a:lnTo>
                  <a:lnTo>
                    <a:pt x="14" y="1296"/>
                  </a:lnTo>
                  <a:lnTo>
                    <a:pt x="5" y="1239"/>
                  </a:lnTo>
                  <a:lnTo>
                    <a:pt x="2" y="1182"/>
                  </a:lnTo>
                  <a:lnTo>
                    <a:pt x="0" y="1125"/>
                  </a:lnTo>
                  <a:lnTo>
                    <a:pt x="2" y="1067"/>
                  </a:lnTo>
                  <a:lnTo>
                    <a:pt x="5" y="1010"/>
                  </a:lnTo>
                  <a:lnTo>
                    <a:pt x="14" y="954"/>
                  </a:lnTo>
                  <a:lnTo>
                    <a:pt x="24" y="899"/>
                  </a:lnTo>
                  <a:lnTo>
                    <a:pt x="36" y="844"/>
                  </a:lnTo>
                  <a:lnTo>
                    <a:pt x="53" y="792"/>
                  </a:lnTo>
                  <a:lnTo>
                    <a:pt x="72" y="739"/>
                  </a:lnTo>
                  <a:lnTo>
                    <a:pt x="93" y="689"/>
                  </a:lnTo>
                  <a:lnTo>
                    <a:pt x="117" y="639"/>
                  </a:lnTo>
                  <a:lnTo>
                    <a:pt x="143" y="590"/>
                  </a:lnTo>
                  <a:lnTo>
                    <a:pt x="173" y="544"/>
                  </a:lnTo>
                  <a:lnTo>
                    <a:pt x="204" y="497"/>
                  </a:lnTo>
                  <a:lnTo>
                    <a:pt x="236" y="454"/>
                  </a:lnTo>
                  <a:lnTo>
                    <a:pt x="273" y="411"/>
                  </a:lnTo>
                  <a:lnTo>
                    <a:pt x="311" y="370"/>
                  </a:lnTo>
                  <a:lnTo>
                    <a:pt x="350" y="332"/>
                  </a:lnTo>
                  <a:lnTo>
                    <a:pt x="392" y="294"/>
                  </a:lnTo>
                  <a:lnTo>
                    <a:pt x="435" y="259"/>
                  </a:lnTo>
                  <a:lnTo>
                    <a:pt x="480" y="225"/>
                  </a:lnTo>
                  <a:lnTo>
                    <a:pt x="526" y="193"/>
                  </a:lnTo>
                  <a:lnTo>
                    <a:pt x="575" y="164"/>
                  </a:lnTo>
                  <a:lnTo>
                    <a:pt x="625" y="137"/>
                  </a:lnTo>
                  <a:lnTo>
                    <a:pt x="676" y="112"/>
                  </a:lnTo>
                  <a:lnTo>
                    <a:pt x="730" y="90"/>
                  </a:lnTo>
                  <a:lnTo>
                    <a:pt x="783" y="69"/>
                  </a:lnTo>
                  <a:lnTo>
                    <a:pt x="839" y="52"/>
                  </a:lnTo>
                  <a:lnTo>
                    <a:pt x="896" y="36"/>
                  </a:lnTo>
                  <a:lnTo>
                    <a:pt x="954" y="24"/>
                  </a:lnTo>
                  <a:lnTo>
                    <a:pt x="1013" y="14"/>
                  </a:lnTo>
                  <a:lnTo>
                    <a:pt x="1072" y="7"/>
                  </a:lnTo>
                  <a:lnTo>
                    <a:pt x="1132" y="2"/>
                  </a:lnTo>
                  <a:lnTo>
                    <a:pt x="1194"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9" name="Freeform 13"/>
            <p:cNvSpPr>
              <a:spLocks/>
            </p:cNvSpPr>
            <p:nvPr/>
          </p:nvSpPr>
          <p:spPr bwMode="auto">
            <a:xfrm>
              <a:off x="4904670" y="2462090"/>
              <a:ext cx="3592513" cy="3352800"/>
            </a:xfrm>
            <a:custGeom>
              <a:avLst/>
              <a:gdLst>
                <a:gd name="T0" fmla="*/ 1246 w 2263"/>
                <a:gd name="T1" fmla="*/ 5 h 2112"/>
                <a:gd name="T2" fmla="*/ 1414 w 2263"/>
                <a:gd name="T3" fmla="*/ 33 h 2112"/>
                <a:gd name="T4" fmla="*/ 1571 w 2263"/>
                <a:gd name="T5" fmla="*/ 83 h 2112"/>
                <a:gd name="T6" fmla="*/ 1717 w 2263"/>
                <a:gd name="T7" fmla="*/ 154 h 2112"/>
                <a:gd name="T8" fmla="*/ 1850 w 2263"/>
                <a:gd name="T9" fmla="*/ 242 h 2112"/>
                <a:gd name="T10" fmla="*/ 1969 w 2263"/>
                <a:gd name="T11" fmla="*/ 347 h 2112"/>
                <a:gd name="T12" fmla="*/ 2069 w 2263"/>
                <a:gd name="T13" fmla="*/ 466 h 2112"/>
                <a:gd name="T14" fmla="*/ 2150 w 2263"/>
                <a:gd name="T15" fmla="*/ 599 h 2112"/>
                <a:gd name="T16" fmla="*/ 2213 w 2263"/>
                <a:gd name="T17" fmla="*/ 742 h 2112"/>
                <a:gd name="T18" fmla="*/ 2250 w 2263"/>
                <a:gd name="T19" fmla="*/ 896 h 2112"/>
                <a:gd name="T20" fmla="*/ 2263 w 2263"/>
                <a:gd name="T21" fmla="*/ 1056 h 2112"/>
                <a:gd name="T22" fmla="*/ 2250 w 2263"/>
                <a:gd name="T23" fmla="*/ 1217 h 2112"/>
                <a:gd name="T24" fmla="*/ 2213 w 2263"/>
                <a:gd name="T25" fmla="*/ 1369 h 2112"/>
                <a:gd name="T26" fmla="*/ 2150 w 2263"/>
                <a:gd name="T27" fmla="*/ 1514 h 2112"/>
                <a:gd name="T28" fmla="*/ 2069 w 2263"/>
                <a:gd name="T29" fmla="*/ 1645 h 2112"/>
                <a:gd name="T30" fmla="*/ 1969 w 2263"/>
                <a:gd name="T31" fmla="*/ 1765 h 2112"/>
                <a:gd name="T32" fmla="*/ 1850 w 2263"/>
                <a:gd name="T33" fmla="*/ 1871 h 2112"/>
                <a:gd name="T34" fmla="*/ 1717 w 2263"/>
                <a:gd name="T35" fmla="*/ 1959 h 2112"/>
                <a:gd name="T36" fmla="*/ 1571 w 2263"/>
                <a:gd name="T37" fmla="*/ 2028 h 2112"/>
                <a:gd name="T38" fmla="*/ 1414 w 2263"/>
                <a:gd name="T39" fmla="*/ 2078 h 2112"/>
                <a:gd name="T40" fmla="*/ 1246 w 2263"/>
                <a:gd name="T41" fmla="*/ 2105 h 2112"/>
                <a:gd name="T42" fmla="*/ 1074 w 2263"/>
                <a:gd name="T43" fmla="*/ 2111 h 2112"/>
                <a:gd name="T44" fmla="*/ 904 w 2263"/>
                <a:gd name="T45" fmla="*/ 2090 h 2112"/>
                <a:gd name="T46" fmla="*/ 744 w 2263"/>
                <a:gd name="T47" fmla="*/ 2047 h 2112"/>
                <a:gd name="T48" fmla="*/ 594 w 2263"/>
                <a:gd name="T49" fmla="*/ 1985 h 2112"/>
                <a:gd name="T50" fmla="*/ 456 w 2263"/>
                <a:gd name="T51" fmla="*/ 1902 h 2112"/>
                <a:gd name="T52" fmla="*/ 332 w 2263"/>
                <a:gd name="T53" fmla="*/ 1802 h 2112"/>
                <a:gd name="T54" fmla="*/ 226 w 2263"/>
                <a:gd name="T55" fmla="*/ 1686 h 2112"/>
                <a:gd name="T56" fmla="*/ 137 w 2263"/>
                <a:gd name="T57" fmla="*/ 1558 h 2112"/>
                <a:gd name="T58" fmla="*/ 69 w 2263"/>
                <a:gd name="T59" fmla="*/ 1419 h 2112"/>
                <a:gd name="T60" fmla="*/ 23 w 2263"/>
                <a:gd name="T61" fmla="*/ 1269 h 2112"/>
                <a:gd name="T62" fmla="*/ 2 w 2263"/>
                <a:gd name="T63" fmla="*/ 1110 h 2112"/>
                <a:gd name="T64" fmla="*/ 5 w 2263"/>
                <a:gd name="T65" fmla="*/ 948 h 2112"/>
                <a:gd name="T66" fmla="*/ 36 w 2263"/>
                <a:gd name="T67" fmla="*/ 792 h 2112"/>
                <a:gd name="T68" fmla="*/ 90 w 2263"/>
                <a:gd name="T69" fmla="*/ 646 h 2112"/>
                <a:gd name="T70" fmla="*/ 164 w 2263"/>
                <a:gd name="T71" fmla="*/ 509 h 2112"/>
                <a:gd name="T72" fmla="*/ 259 w 2263"/>
                <a:gd name="T73" fmla="*/ 385 h 2112"/>
                <a:gd name="T74" fmla="*/ 371 w 2263"/>
                <a:gd name="T75" fmla="*/ 275 h 2112"/>
                <a:gd name="T76" fmla="*/ 499 w 2263"/>
                <a:gd name="T77" fmla="*/ 181 h 2112"/>
                <a:gd name="T78" fmla="*/ 642 w 2263"/>
                <a:gd name="T79" fmla="*/ 106 h 2112"/>
                <a:gd name="T80" fmla="*/ 796 w 2263"/>
                <a:gd name="T81" fmla="*/ 49 h 2112"/>
                <a:gd name="T82" fmla="*/ 960 w 2263"/>
                <a:gd name="T83" fmla="*/ 12 h 2112"/>
                <a:gd name="T84" fmla="*/ 1132 w 2263"/>
                <a:gd name="T85" fmla="*/ 0 h 2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63" h="2112">
                  <a:moveTo>
                    <a:pt x="1132" y="0"/>
                  </a:moveTo>
                  <a:lnTo>
                    <a:pt x="1189" y="2"/>
                  </a:lnTo>
                  <a:lnTo>
                    <a:pt x="1246" y="5"/>
                  </a:lnTo>
                  <a:lnTo>
                    <a:pt x="1303" y="12"/>
                  </a:lnTo>
                  <a:lnTo>
                    <a:pt x="1358" y="23"/>
                  </a:lnTo>
                  <a:lnTo>
                    <a:pt x="1414" y="33"/>
                  </a:lnTo>
                  <a:lnTo>
                    <a:pt x="1467" y="49"/>
                  </a:lnTo>
                  <a:lnTo>
                    <a:pt x="1521" y="64"/>
                  </a:lnTo>
                  <a:lnTo>
                    <a:pt x="1571" y="83"/>
                  </a:lnTo>
                  <a:lnTo>
                    <a:pt x="1621" y="106"/>
                  </a:lnTo>
                  <a:lnTo>
                    <a:pt x="1671" y="128"/>
                  </a:lnTo>
                  <a:lnTo>
                    <a:pt x="1717" y="154"/>
                  </a:lnTo>
                  <a:lnTo>
                    <a:pt x="1764" y="181"/>
                  </a:lnTo>
                  <a:lnTo>
                    <a:pt x="1807" y="211"/>
                  </a:lnTo>
                  <a:lnTo>
                    <a:pt x="1850" y="242"/>
                  </a:lnTo>
                  <a:lnTo>
                    <a:pt x="1892" y="275"/>
                  </a:lnTo>
                  <a:lnTo>
                    <a:pt x="1931" y="311"/>
                  </a:lnTo>
                  <a:lnTo>
                    <a:pt x="1969" y="347"/>
                  </a:lnTo>
                  <a:lnTo>
                    <a:pt x="2004" y="385"/>
                  </a:lnTo>
                  <a:lnTo>
                    <a:pt x="2038" y="425"/>
                  </a:lnTo>
                  <a:lnTo>
                    <a:pt x="2069" y="466"/>
                  </a:lnTo>
                  <a:lnTo>
                    <a:pt x="2099" y="509"/>
                  </a:lnTo>
                  <a:lnTo>
                    <a:pt x="2126" y="554"/>
                  </a:lnTo>
                  <a:lnTo>
                    <a:pt x="2150" y="599"/>
                  </a:lnTo>
                  <a:lnTo>
                    <a:pt x="2175" y="646"/>
                  </a:lnTo>
                  <a:lnTo>
                    <a:pt x="2194" y="694"/>
                  </a:lnTo>
                  <a:lnTo>
                    <a:pt x="2213" y="742"/>
                  </a:lnTo>
                  <a:lnTo>
                    <a:pt x="2226" y="792"/>
                  </a:lnTo>
                  <a:lnTo>
                    <a:pt x="2240" y="844"/>
                  </a:lnTo>
                  <a:lnTo>
                    <a:pt x="2250" y="896"/>
                  </a:lnTo>
                  <a:lnTo>
                    <a:pt x="2257" y="948"/>
                  </a:lnTo>
                  <a:lnTo>
                    <a:pt x="2261" y="1001"/>
                  </a:lnTo>
                  <a:lnTo>
                    <a:pt x="2263" y="1056"/>
                  </a:lnTo>
                  <a:lnTo>
                    <a:pt x="2261" y="1110"/>
                  </a:lnTo>
                  <a:lnTo>
                    <a:pt x="2257" y="1163"/>
                  </a:lnTo>
                  <a:lnTo>
                    <a:pt x="2250" y="1217"/>
                  </a:lnTo>
                  <a:lnTo>
                    <a:pt x="2240" y="1269"/>
                  </a:lnTo>
                  <a:lnTo>
                    <a:pt x="2226" y="1319"/>
                  </a:lnTo>
                  <a:lnTo>
                    <a:pt x="2213" y="1369"/>
                  </a:lnTo>
                  <a:lnTo>
                    <a:pt x="2194" y="1419"/>
                  </a:lnTo>
                  <a:lnTo>
                    <a:pt x="2175" y="1467"/>
                  </a:lnTo>
                  <a:lnTo>
                    <a:pt x="2150" y="1514"/>
                  </a:lnTo>
                  <a:lnTo>
                    <a:pt x="2126" y="1558"/>
                  </a:lnTo>
                  <a:lnTo>
                    <a:pt x="2099" y="1603"/>
                  </a:lnTo>
                  <a:lnTo>
                    <a:pt x="2069" y="1645"/>
                  </a:lnTo>
                  <a:lnTo>
                    <a:pt x="2038" y="1686"/>
                  </a:lnTo>
                  <a:lnTo>
                    <a:pt x="2004" y="1728"/>
                  </a:lnTo>
                  <a:lnTo>
                    <a:pt x="1969" y="1765"/>
                  </a:lnTo>
                  <a:lnTo>
                    <a:pt x="1931" y="1802"/>
                  </a:lnTo>
                  <a:lnTo>
                    <a:pt x="1892" y="1836"/>
                  </a:lnTo>
                  <a:lnTo>
                    <a:pt x="1850" y="1871"/>
                  </a:lnTo>
                  <a:lnTo>
                    <a:pt x="1807" y="1902"/>
                  </a:lnTo>
                  <a:lnTo>
                    <a:pt x="1764" y="1931"/>
                  </a:lnTo>
                  <a:lnTo>
                    <a:pt x="1717" y="1959"/>
                  </a:lnTo>
                  <a:lnTo>
                    <a:pt x="1671" y="1985"/>
                  </a:lnTo>
                  <a:lnTo>
                    <a:pt x="1621" y="2007"/>
                  </a:lnTo>
                  <a:lnTo>
                    <a:pt x="1571" y="2028"/>
                  </a:lnTo>
                  <a:lnTo>
                    <a:pt x="1521" y="2047"/>
                  </a:lnTo>
                  <a:lnTo>
                    <a:pt x="1467" y="2064"/>
                  </a:lnTo>
                  <a:lnTo>
                    <a:pt x="1414" y="2078"/>
                  </a:lnTo>
                  <a:lnTo>
                    <a:pt x="1358" y="2090"/>
                  </a:lnTo>
                  <a:lnTo>
                    <a:pt x="1303" y="2100"/>
                  </a:lnTo>
                  <a:lnTo>
                    <a:pt x="1246" y="2105"/>
                  </a:lnTo>
                  <a:lnTo>
                    <a:pt x="1189" y="2111"/>
                  </a:lnTo>
                  <a:lnTo>
                    <a:pt x="1132" y="2112"/>
                  </a:lnTo>
                  <a:lnTo>
                    <a:pt x="1074" y="2111"/>
                  </a:lnTo>
                  <a:lnTo>
                    <a:pt x="1017" y="2105"/>
                  </a:lnTo>
                  <a:lnTo>
                    <a:pt x="960" y="2100"/>
                  </a:lnTo>
                  <a:lnTo>
                    <a:pt x="904" y="2090"/>
                  </a:lnTo>
                  <a:lnTo>
                    <a:pt x="849" y="2078"/>
                  </a:lnTo>
                  <a:lnTo>
                    <a:pt x="796" y="2064"/>
                  </a:lnTo>
                  <a:lnTo>
                    <a:pt x="744" y="2047"/>
                  </a:lnTo>
                  <a:lnTo>
                    <a:pt x="692" y="2028"/>
                  </a:lnTo>
                  <a:lnTo>
                    <a:pt x="642" y="2007"/>
                  </a:lnTo>
                  <a:lnTo>
                    <a:pt x="594" y="1985"/>
                  </a:lnTo>
                  <a:lnTo>
                    <a:pt x="546" y="1959"/>
                  </a:lnTo>
                  <a:lnTo>
                    <a:pt x="499" y="1931"/>
                  </a:lnTo>
                  <a:lnTo>
                    <a:pt x="456" y="1902"/>
                  </a:lnTo>
                  <a:lnTo>
                    <a:pt x="413" y="1871"/>
                  </a:lnTo>
                  <a:lnTo>
                    <a:pt x="371" y="1836"/>
                  </a:lnTo>
                  <a:lnTo>
                    <a:pt x="332" y="1802"/>
                  </a:lnTo>
                  <a:lnTo>
                    <a:pt x="295" y="1765"/>
                  </a:lnTo>
                  <a:lnTo>
                    <a:pt x="259" y="1728"/>
                  </a:lnTo>
                  <a:lnTo>
                    <a:pt x="226" y="1686"/>
                  </a:lnTo>
                  <a:lnTo>
                    <a:pt x="194" y="1645"/>
                  </a:lnTo>
                  <a:lnTo>
                    <a:pt x="164" y="1603"/>
                  </a:lnTo>
                  <a:lnTo>
                    <a:pt x="137" y="1558"/>
                  </a:lnTo>
                  <a:lnTo>
                    <a:pt x="112" y="1514"/>
                  </a:lnTo>
                  <a:lnTo>
                    <a:pt x="90" y="1467"/>
                  </a:lnTo>
                  <a:lnTo>
                    <a:pt x="69" y="1419"/>
                  </a:lnTo>
                  <a:lnTo>
                    <a:pt x="52" y="1369"/>
                  </a:lnTo>
                  <a:lnTo>
                    <a:pt x="36" y="1319"/>
                  </a:lnTo>
                  <a:lnTo>
                    <a:pt x="23" y="1269"/>
                  </a:lnTo>
                  <a:lnTo>
                    <a:pt x="14" y="1217"/>
                  </a:lnTo>
                  <a:lnTo>
                    <a:pt x="5" y="1163"/>
                  </a:lnTo>
                  <a:lnTo>
                    <a:pt x="2" y="1110"/>
                  </a:lnTo>
                  <a:lnTo>
                    <a:pt x="0" y="1056"/>
                  </a:lnTo>
                  <a:lnTo>
                    <a:pt x="2" y="1001"/>
                  </a:lnTo>
                  <a:lnTo>
                    <a:pt x="5" y="948"/>
                  </a:lnTo>
                  <a:lnTo>
                    <a:pt x="14" y="896"/>
                  </a:lnTo>
                  <a:lnTo>
                    <a:pt x="23" y="844"/>
                  </a:lnTo>
                  <a:lnTo>
                    <a:pt x="36" y="792"/>
                  </a:lnTo>
                  <a:lnTo>
                    <a:pt x="52" y="742"/>
                  </a:lnTo>
                  <a:lnTo>
                    <a:pt x="69" y="694"/>
                  </a:lnTo>
                  <a:lnTo>
                    <a:pt x="90" y="646"/>
                  </a:lnTo>
                  <a:lnTo>
                    <a:pt x="112" y="599"/>
                  </a:lnTo>
                  <a:lnTo>
                    <a:pt x="137" y="554"/>
                  </a:lnTo>
                  <a:lnTo>
                    <a:pt x="164" y="509"/>
                  </a:lnTo>
                  <a:lnTo>
                    <a:pt x="194" y="466"/>
                  </a:lnTo>
                  <a:lnTo>
                    <a:pt x="226" y="425"/>
                  </a:lnTo>
                  <a:lnTo>
                    <a:pt x="259" y="385"/>
                  </a:lnTo>
                  <a:lnTo>
                    <a:pt x="295" y="347"/>
                  </a:lnTo>
                  <a:lnTo>
                    <a:pt x="332" y="311"/>
                  </a:lnTo>
                  <a:lnTo>
                    <a:pt x="371" y="275"/>
                  </a:lnTo>
                  <a:lnTo>
                    <a:pt x="413" y="242"/>
                  </a:lnTo>
                  <a:lnTo>
                    <a:pt x="456" y="211"/>
                  </a:lnTo>
                  <a:lnTo>
                    <a:pt x="499" y="181"/>
                  </a:lnTo>
                  <a:lnTo>
                    <a:pt x="546" y="154"/>
                  </a:lnTo>
                  <a:lnTo>
                    <a:pt x="594" y="128"/>
                  </a:lnTo>
                  <a:lnTo>
                    <a:pt x="642" y="106"/>
                  </a:lnTo>
                  <a:lnTo>
                    <a:pt x="692" y="83"/>
                  </a:lnTo>
                  <a:lnTo>
                    <a:pt x="744" y="64"/>
                  </a:lnTo>
                  <a:lnTo>
                    <a:pt x="796" y="49"/>
                  </a:lnTo>
                  <a:lnTo>
                    <a:pt x="849" y="33"/>
                  </a:lnTo>
                  <a:lnTo>
                    <a:pt x="904" y="23"/>
                  </a:lnTo>
                  <a:lnTo>
                    <a:pt x="960" y="12"/>
                  </a:lnTo>
                  <a:lnTo>
                    <a:pt x="1017" y="5"/>
                  </a:lnTo>
                  <a:lnTo>
                    <a:pt x="1074" y="2"/>
                  </a:lnTo>
                  <a:lnTo>
                    <a:pt x="1132"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 name="Freeform 14"/>
            <p:cNvSpPr>
              <a:spLocks/>
            </p:cNvSpPr>
            <p:nvPr/>
          </p:nvSpPr>
          <p:spPr bwMode="auto">
            <a:xfrm>
              <a:off x="4904670" y="2462090"/>
              <a:ext cx="3592513" cy="3352800"/>
            </a:xfrm>
            <a:custGeom>
              <a:avLst/>
              <a:gdLst>
                <a:gd name="T0" fmla="*/ 1246 w 2263"/>
                <a:gd name="T1" fmla="*/ 5 h 2112"/>
                <a:gd name="T2" fmla="*/ 1414 w 2263"/>
                <a:gd name="T3" fmla="*/ 33 h 2112"/>
                <a:gd name="T4" fmla="*/ 1571 w 2263"/>
                <a:gd name="T5" fmla="*/ 83 h 2112"/>
                <a:gd name="T6" fmla="*/ 1717 w 2263"/>
                <a:gd name="T7" fmla="*/ 154 h 2112"/>
                <a:gd name="T8" fmla="*/ 1850 w 2263"/>
                <a:gd name="T9" fmla="*/ 242 h 2112"/>
                <a:gd name="T10" fmla="*/ 1969 w 2263"/>
                <a:gd name="T11" fmla="*/ 347 h 2112"/>
                <a:gd name="T12" fmla="*/ 2069 w 2263"/>
                <a:gd name="T13" fmla="*/ 466 h 2112"/>
                <a:gd name="T14" fmla="*/ 2150 w 2263"/>
                <a:gd name="T15" fmla="*/ 599 h 2112"/>
                <a:gd name="T16" fmla="*/ 2213 w 2263"/>
                <a:gd name="T17" fmla="*/ 742 h 2112"/>
                <a:gd name="T18" fmla="*/ 2250 w 2263"/>
                <a:gd name="T19" fmla="*/ 896 h 2112"/>
                <a:gd name="T20" fmla="*/ 2263 w 2263"/>
                <a:gd name="T21" fmla="*/ 1056 h 2112"/>
                <a:gd name="T22" fmla="*/ 2250 w 2263"/>
                <a:gd name="T23" fmla="*/ 1217 h 2112"/>
                <a:gd name="T24" fmla="*/ 2213 w 2263"/>
                <a:gd name="T25" fmla="*/ 1369 h 2112"/>
                <a:gd name="T26" fmla="*/ 2150 w 2263"/>
                <a:gd name="T27" fmla="*/ 1514 h 2112"/>
                <a:gd name="T28" fmla="*/ 2069 w 2263"/>
                <a:gd name="T29" fmla="*/ 1645 h 2112"/>
                <a:gd name="T30" fmla="*/ 1969 w 2263"/>
                <a:gd name="T31" fmla="*/ 1765 h 2112"/>
                <a:gd name="T32" fmla="*/ 1850 w 2263"/>
                <a:gd name="T33" fmla="*/ 1871 h 2112"/>
                <a:gd name="T34" fmla="*/ 1717 w 2263"/>
                <a:gd name="T35" fmla="*/ 1959 h 2112"/>
                <a:gd name="T36" fmla="*/ 1571 w 2263"/>
                <a:gd name="T37" fmla="*/ 2028 h 2112"/>
                <a:gd name="T38" fmla="*/ 1414 w 2263"/>
                <a:gd name="T39" fmla="*/ 2078 h 2112"/>
                <a:gd name="T40" fmla="*/ 1246 w 2263"/>
                <a:gd name="T41" fmla="*/ 2105 h 2112"/>
                <a:gd name="T42" fmla="*/ 1074 w 2263"/>
                <a:gd name="T43" fmla="*/ 2111 h 2112"/>
                <a:gd name="T44" fmla="*/ 904 w 2263"/>
                <a:gd name="T45" fmla="*/ 2090 h 2112"/>
                <a:gd name="T46" fmla="*/ 744 w 2263"/>
                <a:gd name="T47" fmla="*/ 2047 h 2112"/>
                <a:gd name="T48" fmla="*/ 594 w 2263"/>
                <a:gd name="T49" fmla="*/ 1985 h 2112"/>
                <a:gd name="T50" fmla="*/ 456 w 2263"/>
                <a:gd name="T51" fmla="*/ 1902 h 2112"/>
                <a:gd name="T52" fmla="*/ 332 w 2263"/>
                <a:gd name="T53" fmla="*/ 1802 h 2112"/>
                <a:gd name="T54" fmla="*/ 226 w 2263"/>
                <a:gd name="T55" fmla="*/ 1686 h 2112"/>
                <a:gd name="T56" fmla="*/ 137 w 2263"/>
                <a:gd name="T57" fmla="*/ 1558 h 2112"/>
                <a:gd name="T58" fmla="*/ 69 w 2263"/>
                <a:gd name="T59" fmla="*/ 1419 h 2112"/>
                <a:gd name="T60" fmla="*/ 23 w 2263"/>
                <a:gd name="T61" fmla="*/ 1269 h 2112"/>
                <a:gd name="T62" fmla="*/ 2 w 2263"/>
                <a:gd name="T63" fmla="*/ 1110 h 2112"/>
                <a:gd name="T64" fmla="*/ 5 w 2263"/>
                <a:gd name="T65" fmla="*/ 948 h 2112"/>
                <a:gd name="T66" fmla="*/ 36 w 2263"/>
                <a:gd name="T67" fmla="*/ 792 h 2112"/>
                <a:gd name="T68" fmla="*/ 90 w 2263"/>
                <a:gd name="T69" fmla="*/ 646 h 2112"/>
                <a:gd name="T70" fmla="*/ 164 w 2263"/>
                <a:gd name="T71" fmla="*/ 509 h 2112"/>
                <a:gd name="T72" fmla="*/ 259 w 2263"/>
                <a:gd name="T73" fmla="*/ 385 h 2112"/>
                <a:gd name="T74" fmla="*/ 371 w 2263"/>
                <a:gd name="T75" fmla="*/ 275 h 2112"/>
                <a:gd name="T76" fmla="*/ 499 w 2263"/>
                <a:gd name="T77" fmla="*/ 181 h 2112"/>
                <a:gd name="T78" fmla="*/ 642 w 2263"/>
                <a:gd name="T79" fmla="*/ 106 h 2112"/>
                <a:gd name="T80" fmla="*/ 796 w 2263"/>
                <a:gd name="T81" fmla="*/ 49 h 2112"/>
                <a:gd name="T82" fmla="*/ 960 w 2263"/>
                <a:gd name="T83" fmla="*/ 12 h 2112"/>
                <a:gd name="T84" fmla="*/ 1132 w 2263"/>
                <a:gd name="T85" fmla="*/ 0 h 2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63" h="2112">
                  <a:moveTo>
                    <a:pt x="1132" y="0"/>
                  </a:moveTo>
                  <a:lnTo>
                    <a:pt x="1189" y="2"/>
                  </a:lnTo>
                  <a:lnTo>
                    <a:pt x="1246" y="5"/>
                  </a:lnTo>
                  <a:lnTo>
                    <a:pt x="1303" y="12"/>
                  </a:lnTo>
                  <a:lnTo>
                    <a:pt x="1358" y="23"/>
                  </a:lnTo>
                  <a:lnTo>
                    <a:pt x="1414" y="33"/>
                  </a:lnTo>
                  <a:lnTo>
                    <a:pt x="1467" y="49"/>
                  </a:lnTo>
                  <a:lnTo>
                    <a:pt x="1521" y="64"/>
                  </a:lnTo>
                  <a:lnTo>
                    <a:pt x="1571" y="83"/>
                  </a:lnTo>
                  <a:lnTo>
                    <a:pt x="1621" y="106"/>
                  </a:lnTo>
                  <a:lnTo>
                    <a:pt x="1671" y="128"/>
                  </a:lnTo>
                  <a:lnTo>
                    <a:pt x="1717" y="154"/>
                  </a:lnTo>
                  <a:lnTo>
                    <a:pt x="1764" y="181"/>
                  </a:lnTo>
                  <a:lnTo>
                    <a:pt x="1807" y="211"/>
                  </a:lnTo>
                  <a:lnTo>
                    <a:pt x="1850" y="242"/>
                  </a:lnTo>
                  <a:lnTo>
                    <a:pt x="1892" y="275"/>
                  </a:lnTo>
                  <a:lnTo>
                    <a:pt x="1931" y="311"/>
                  </a:lnTo>
                  <a:lnTo>
                    <a:pt x="1969" y="347"/>
                  </a:lnTo>
                  <a:lnTo>
                    <a:pt x="2004" y="385"/>
                  </a:lnTo>
                  <a:lnTo>
                    <a:pt x="2038" y="425"/>
                  </a:lnTo>
                  <a:lnTo>
                    <a:pt x="2069" y="466"/>
                  </a:lnTo>
                  <a:lnTo>
                    <a:pt x="2099" y="509"/>
                  </a:lnTo>
                  <a:lnTo>
                    <a:pt x="2126" y="554"/>
                  </a:lnTo>
                  <a:lnTo>
                    <a:pt x="2150" y="599"/>
                  </a:lnTo>
                  <a:lnTo>
                    <a:pt x="2175" y="646"/>
                  </a:lnTo>
                  <a:lnTo>
                    <a:pt x="2194" y="694"/>
                  </a:lnTo>
                  <a:lnTo>
                    <a:pt x="2213" y="742"/>
                  </a:lnTo>
                  <a:lnTo>
                    <a:pt x="2226" y="792"/>
                  </a:lnTo>
                  <a:lnTo>
                    <a:pt x="2240" y="844"/>
                  </a:lnTo>
                  <a:lnTo>
                    <a:pt x="2250" y="896"/>
                  </a:lnTo>
                  <a:lnTo>
                    <a:pt x="2257" y="948"/>
                  </a:lnTo>
                  <a:lnTo>
                    <a:pt x="2261" y="1001"/>
                  </a:lnTo>
                  <a:lnTo>
                    <a:pt x="2263" y="1056"/>
                  </a:lnTo>
                  <a:lnTo>
                    <a:pt x="2261" y="1110"/>
                  </a:lnTo>
                  <a:lnTo>
                    <a:pt x="2257" y="1163"/>
                  </a:lnTo>
                  <a:lnTo>
                    <a:pt x="2250" y="1217"/>
                  </a:lnTo>
                  <a:lnTo>
                    <a:pt x="2240" y="1269"/>
                  </a:lnTo>
                  <a:lnTo>
                    <a:pt x="2226" y="1319"/>
                  </a:lnTo>
                  <a:lnTo>
                    <a:pt x="2213" y="1369"/>
                  </a:lnTo>
                  <a:lnTo>
                    <a:pt x="2194" y="1419"/>
                  </a:lnTo>
                  <a:lnTo>
                    <a:pt x="2175" y="1467"/>
                  </a:lnTo>
                  <a:lnTo>
                    <a:pt x="2150" y="1514"/>
                  </a:lnTo>
                  <a:lnTo>
                    <a:pt x="2126" y="1558"/>
                  </a:lnTo>
                  <a:lnTo>
                    <a:pt x="2099" y="1603"/>
                  </a:lnTo>
                  <a:lnTo>
                    <a:pt x="2069" y="1645"/>
                  </a:lnTo>
                  <a:lnTo>
                    <a:pt x="2038" y="1686"/>
                  </a:lnTo>
                  <a:lnTo>
                    <a:pt x="2004" y="1728"/>
                  </a:lnTo>
                  <a:lnTo>
                    <a:pt x="1969" y="1765"/>
                  </a:lnTo>
                  <a:lnTo>
                    <a:pt x="1931" y="1802"/>
                  </a:lnTo>
                  <a:lnTo>
                    <a:pt x="1892" y="1836"/>
                  </a:lnTo>
                  <a:lnTo>
                    <a:pt x="1850" y="1871"/>
                  </a:lnTo>
                  <a:lnTo>
                    <a:pt x="1807" y="1902"/>
                  </a:lnTo>
                  <a:lnTo>
                    <a:pt x="1764" y="1931"/>
                  </a:lnTo>
                  <a:lnTo>
                    <a:pt x="1717" y="1959"/>
                  </a:lnTo>
                  <a:lnTo>
                    <a:pt x="1671" y="1985"/>
                  </a:lnTo>
                  <a:lnTo>
                    <a:pt x="1621" y="2007"/>
                  </a:lnTo>
                  <a:lnTo>
                    <a:pt x="1571" y="2028"/>
                  </a:lnTo>
                  <a:lnTo>
                    <a:pt x="1521" y="2047"/>
                  </a:lnTo>
                  <a:lnTo>
                    <a:pt x="1467" y="2064"/>
                  </a:lnTo>
                  <a:lnTo>
                    <a:pt x="1414" y="2078"/>
                  </a:lnTo>
                  <a:lnTo>
                    <a:pt x="1358" y="2090"/>
                  </a:lnTo>
                  <a:lnTo>
                    <a:pt x="1303" y="2100"/>
                  </a:lnTo>
                  <a:lnTo>
                    <a:pt x="1246" y="2105"/>
                  </a:lnTo>
                  <a:lnTo>
                    <a:pt x="1189" y="2111"/>
                  </a:lnTo>
                  <a:lnTo>
                    <a:pt x="1132" y="2112"/>
                  </a:lnTo>
                  <a:lnTo>
                    <a:pt x="1074" y="2111"/>
                  </a:lnTo>
                  <a:lnTo>
                    <a:pt x="1017" y="2105"/>
                  </a:lnTo>
                  <a:lnTo>
                    <a:pt x="960" y="2100"/>
                  </a:lnTo>
                  <a:lnTo>
                    <a:pt x="904" y="2090"/>
                  </a:lnTo>
                  <a:lnTo>
                    <a:pt x="849" y="2078"/>
                  </a:lnTo>
                  <a:lnTo>
                    <a:pt x="796" y="2064"/>
                  </a:lnTo>
                  <a:lnTo>
                    <a:pt x="744" y="2047"/>
                  </a:lnTo>
                  <a:lnTo>
                    <a:pt x="692" y="2028"/>
                  </a:lnTo>
                  <a:lnTo>
                    <a:pt x="642" y="2007"/>
                  </a:lnTo>
                  <a:lnTo>
                    <a:pt x="594" y="1985"/>
                  </a:lnTo>
                  <a:lnTo>
                    <a:pt x="546" y="1959"/>
                  </a:lnTo>
                  <a:lnTo>
                    <a:pt x="499" y="1931"/>
                  </a:lnTo>
                  <a:lnTo>
                    <a:pt x="456" y="1902"/>
                  </a:lnTo>
                  <a:lnTo>
                    <a:pt x="413" y="1871"/>
                  </a:lnTo>
                  <a:lnTo>
                    <a:pt x="371" y="1836"/>
                  </a:lnTo>
                  <a:lnTo>
                    <a:pt x="332" y="1802"/>
                  </a:lnTo>
                  <a:lnTo>
                    <a:pt x="295" y="1765"/>
                  </a:lnTo>
                  <a:lnTo>
                    <a:pt x="259" y="1728"/>
                  </a:lnTo>
                  <a:lnTo>
                    <a:pt x="226" y="1686"/>
                  </a:lnTo>
                  <a:lnTo>
                    <a:pt x="194" y="1645"/>
                  </a:lnTo>
                  <a:lnTo>
                    <a:pt x="164" y="1603"/>
                  </a:lnTo>
                  <a:lnTo>
                    <a:pt x="137" y="1558"/>
                  </a:lnTo>
                  <a:lnTo>
                    <a:pt x="112" y="1514"/>
                  </a:lnTo>
                  <a:lnTo>
                    <a:pt x="90" y="1467"/>
                  </a:lnTo>
                  <a:lnTo>
                    <a:pt x="69" y="1419"/>
                  </a:lnTo>
                  <a:lnTo>
                    <a:pt x="52" y="1369"/>
                  </a:lnTo>
                  <a:lnTo>
                    <a:pt x="36" y="1319"/>
                  </a:lnTo>
                  <a:lnTo>
                    <a:pt x="23" y="1269"/>
                  </a:lnTo>
                  <a:lnTo>
                    <a:pt x="14" y="1217"/>
                  </a:lnTo>
                  <a:lnTo>
                    <a:pt x="5" y="1163"/>
                  </a:lnTo>
                  <a:lnTo>
                    <a:pt x="2" y="1110"/>
                  </a:lnTo>
                  <a:lnTo>
                    <a:pt x="0" y="1056"/>
                  </a:lnTo>
                  <a:lnTo>
                    <a:pt x="2" y="1001"/>
                  </a:lnTo>
                  <a:lnTo>
                    <a:pt x="5" y="948"/>
                  </a:lnTo>
                  <a:lnTo>
                    <a:pt x="14" y="896"/>
                  </a:lnTo>
                  <a:lnTo>
                    <a:pt x="23" y="844"/>
                  </a:lnTo>
                  <a:lnTo>
                    <a:pt x="36" y="792"/>
                  </a:lnTo>
                  <a:lnTo>
                    <a:pt x="52" y="742"/>
                  </a:lnTo>
                  <a:lnTo>
                    <a:pt x="69" y="694"/>
                  </a:lnTo>
                  <a:lnTo>
                    <a:pt x="90" y="646"/>
                  </a:lnTo>
                  <a:lnTo>
                    <a:pt x="112" y="599"/>
                  </a:lnTo>
                  <a:lnTo>
                    <a:pt x="137" y="554"/>
                  </a:lnTo>
                  <a:lnTo>
                    <a:pt x="164" y="509"/>
                  </a:lnTo>
                  <a:lnTo>
                    <a:pt x="194" y="466"/>
                  </a:lnTo>
                  <a:lnTo>
                    <a:pt x="226" y="425"/>
                  </a:lnTo>
                  <a:lnTo>
                    <a:pt x="259" y="385"/>
                  </a:lnTo>
                  <a:lnTo>
                    <a:pt x="295" y="347"/>
                  </a:lnTo>
                  <a:lnTo>
                    <a:pt x="332" y="311"/>
                  </a:lnTo>
                  <a:lnTo>
                    <a:pt x="371" y="275"/>
                  </a:lnTo>
                  <a:lnTo>
                    <a:pt x="413" y="242"/>
                  </a:lnTo>
                  <a:lnTo>
                    <a:pt x="456" y="211"/>
                  </a:lnTo>
                  <a:lnTo>
                    <a:pt x="499" y="181"/>
                  </a:lnTo>
                  <a:lnTo>
                    <a:pt x="546" y="154"/>
                  </a:lnTo>
                  <a:lnTo>
                    <a:pt x="594" y="128"/>
                  </a:lnTo>
                  <a:lnTo>
                    <a:pt x="642" y="106"/>
                  </a:lnTo>
                  <a:lnTo>
                    <a:pt x="692" y="83"/>
                  </a:lnTo>
                  <a:lnTo>
                    <a:pt x="744" y="64"/>
                  </a:lnTo>
                  <a:lnTo>
                    <a:pt x="796" y="49"/>
                  </a:lnTo>
                  <a:lnTo>
                    <a:pt x="849" y="33"/>
                  </a:lnTo>
                  <a:lnTo>
                    <a:pt x="904" y="23"/>
                  </a:lnTo>
                  <a:lnTo>
                    <a:pt x="960" y="12"/>
                  </a:lnTo>
                  <a:lnTo>
                    <a:pt x="1017" y="5"/>
                  </a:lnTo>
                  <a:lnTo>
                    <a:pt x="1074" y="2"/>
                  </a:lnTo>
                  <a:lnTo>
                    <a:pt x="1132"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21" name="Group 20"/>
            <p:cNvGrpSpPr>
              <a:grpSpLocks/>
            </p:cNvGrpSpPr>
            <p:nvPr/>
          </p:nvGrpSpPr>
          <p:grpSpPr bwMode="auto">
            <a:xfrm>
              <a:off x="5486643" y="3913065"/>
              <a:ext cx="298450" cy="592137"/>
              <a:chOff x="1827" y="2579"/>
              <a:chExt cx="188" cy="373"/>
            </a:xfrm>
          </p:grpSpPr>
          <p:sp>
            <p:nvSpPr>
              <p:cNvPr id="76" name="Freeform 75"/>
              <p:cNvSpPr>
                <a:spLocks/>
              </p:cNvSpPr>
              <p:nvPr/>
            </p:nvSpPr>
            <p:spPr bwMode="auto">
              <a:xfrm>
                <a:off x="1833" y="2582"/>
                <a:ext cx="175" cy="282"/>
              </a:xfrm>
              <a:custGeom>
                <a:avLst/>
                <a:gdLst>
                  <a:gd name="T0" fmla="*/ 26 w 175"/>
                  <a:gd name="T1" fmla="*/ 130 h 282"/>
                  <a:gd name="T2" fmla="*/ 26 w 175"/>
                  <a:gd name="T3" fmla="*/ 152 h 282"/>
                  <a:gd name="T4" fmla="*/ 18 w 175"/>
                  <a:gd name="T5" fmla="*/ 171 h 282"/>
                  <a:gd name="T6" fmla="*/ 7 w 175"/>
                  <a:gd name="T7" fmla="*/ 188 h 282"/>
                  <a:gd name="T8" fmla="*/ 2 w 175"/>
                  <a:gd name="T9" fmla="*/ 213 h 282"/>
                  <a:gd name="T10" fmla="*/ 7 w 175"/>
                  <a:gd name="T11" fmla="*/ 237 h 282"/>
                  <a:gd name="T12" fmla="*/ 25 w 175"/>
                  <a:gd name="T13" fmla="*/ 257 h 282"/>
                  <a:gd name="T14" fmla="*/ 49 w 175"/>
                  <a:gd name="T15" fmla="*/ 275 h 282"/>
                  <a:gd name="T16" fmla="*/ 80 w 175"/>
                  <a:gd name="T17" fmla="*/ 282 h 282"/>
                  <a:gd name="T18" fmla="*/ 113 w 175"/>
                  <a:gd name="T19" fmla="*/ 280 h 282"/>
                  <a:gd name="T20" fmla="*/ 138 w 175"/>
                  <a:gd name="T21" fmla="*/ 271 h 282"/>
                  <a:gd name="T22" fmla="*/ 156 w 175"/>
                  <a:gd name="T23" fmla="*/ 257 h 282"/>
                  <a:gd name="T24" fmla="*/ 168 w 175"/>
                  <a:gd name="T25" fmla="*/ 240 h 282"/>
                  <a:gd name="T26" fmla="*/ 175 w 175"/>
                  <a:gd name="T27" fmla="*/ 221 h 282"/>
                  <a:gd name="T28" fmla="*/ 175 w 175"/>
                  <a:gd name="T29" fmla="*/ 209 h 282"/>
                  <a:gd name="T30" fmla="*/ 171 w 175"/>
                  <a:gd name="T31" fmla="*/ 197 h 282"/>
                  <a:gd name="T32" fmla="*/ 164 w 175"/>
                  <a:gd name="T33" fmla="*/ 185 h 282"/>
                  <a:gd name="T34" fmla="*/ 159 w 175"/>
                  <a:gd name="T35" fmla="*/ 173 h 282"/>
                  <a:gd name="T36" fmla="*/ 157 w 175"/>
                  <a:gd name="T37" fmla="*/ 157 h 282"/>
                  <a:gd name="T38" fmla="*/ 159 w 175"/>
                  <a:gd name="T39" fmla="*/ 144 h 282"/>
                  <a:gd name="T40" fmla="*/ 164 w 175"/>
                  <a:gd name="T41" fmla="*/ 126 h 282"/>
                  <a:gd name="T42" fmla="*/ 166 w 175"/>
                  <a:gd name="T43" fmla="*/ 107 h 282"/>
                  <a:gd name="T44" fmla="*/ 161 w 175"/>
                  <a:gd name="T45" fmla="*/ 85 h 282"/>
                  <a:gd name="T46" fmla="*/ 156 w 175"/>
                  <a:gd name="T47" fmla="*/ 95 h 282"/>
                  <a:gd name="T48" fmla="*/ 149 w 175"/>
                  <a:gd name="T49" fmla="*/ 114 h 282"/>
                  <a:gd name="T50" fmla="*/ 138 w 175"/>
                  <a:gd name="T51" fmla="*/ 133 h 282"/>
                  <a:gd name="T52" fmla="*/ 128 w 175"/>
                  <a:gd name="T53" fmla="*/ 145 h 282"/>
                  <a:gd name="T54" fmla="*/ 130 w 175"/>
                  <a:gd name="T55" fmla="*/ 138 h 282"/>
                  <a:gd name="T56" fmla="*/ 135 w 175"/>
                  <a:gd name="T57" fmla="*/ 125 h 282"/>
                  <a:gd name="T58" fmla="*/ 133 w 175"/>
                  <a:gd name="T59" fmla="*/ 106 h 282"/>
                  <a:gd name="T60" fmla="*/ 125 w 175"/>
                  <a:gd name="T61" fmla="*/ 81 h 282"/>
                  <a:gd name="T62" fmla="*/ 111 w 175"/>
                  <a:gd name="T63" fmla="*/ 57 h 282"/>
                  <a:gd name="T64" fmla="*/ 102 w 175"/>
                  <a:gd name="T65" fmla="*/ 38 h 282"/>
                  <a:gd name="T66" fmla="*/ 99 w 175"/>
                  <a:gd name="T67" fmla="*/ 23 h 282"/>
                  <a:gd name="T68" fmla="*/ 101 w 175"/>
                  <a:gd name="T69" fmla="*/ 9 h 282"/>
                  <a:gd name="T70" fmla="*/ 99 w 175"/>
                  <a:gd name="T71" fmla="*/ 5 h 282"/>
                  <a:gd name="T72" fmla="*/ 92 w 175"/>
                  <a:gd name="T73" fmla="*/ 21 h 282"/>
                  <a:gd name="T74" fmla="*/ 85 w 175"/>
                  <a:gd name="T75" fmla="*/ 42 h 282"/>
                  <a:gd name="T76" fmla="*/ 83 w 175"/>
                  <a:gd name="T77" fmla="*/ 68 h 282"/>
                  <a:gd name="T78" fmla="*/ 88 w 175"/>
                  <a:gd name="T79" fmla="*/ 94 h 282"/>
                  <a:gd name="T80" fmla="*/ 88 w 175"/>
                  <a:gd name="T81" fmla="*/ 112 h 282"/>
                  <a:gd name="T82" fmla="*/ 87 w 175"/>
                  <a:gd name="T83" fmla="*/ 128 h 282"/>
                  <a:gd name="T84" fmla="*/ 80 w 175"/>
                  <a:gd name="T85" fmla="*/ 138 h 282"/>
                  <a:gd name="T86" fmla="*/ 82 w 175"/>
                  <a:gd name="T87" fmla="*/ 130 h 282"/>
                  <a:gd name="T88" fmla="*/ 82 w 175"/>
                  <a:gd name="T89" fmla="*/ 114 h 282"/>
                  <a:gd name="T90" fmla="*/ 78 w 175"/>
                  <a:gd name="T91" fmla="*/ 94 h 282"/>
                  <a:gd name="T92" fmla="*/ 69 w 175"/>
                  <a:gd name="T93" fmla="*/ 73 h 282"/>
                  <a:gd name="T94" fmla="*/ 57 w 175"/>
                  <a:gd name="T95" fmla="*/ 59 h 282"/>
                  <a:gd name="T96" fmla="*/ 50 w 175"/>
                  <a:gd name="T97" fmla="*/ 49 h 282"/>
                  <a:gd name="T98" fmla="*/ 47 w 175"/>
                  <a:gd name="T99" fmla="*/ 38 h 282"/>
                  <a:gd name="T100" fmla="*/ 47 w 175"/>
                  <a:gd name="T101" fmla="*/ 42 h 282"/>
                  <a:gd name="T102" fmla="*/ 50 w 175"/>
                  <a:gd name="T103" fmla="*/ 66 h 282"/>
                  <a:gd name="T104" fmla="*/ 50 w 175"/>
                  <a:gd name="T105" fmla="*/ 99 h 282"/>
                  <a:gd name="T106" fmla="*/ 47 w 175"/>
                  <a:gd name="T107" fmla="*/ 128 h 282"/>
                  <a:gd name="T108" fmla="*/ 38 w 175"/>
                  <a:gd name="T109" fmla="*/ 138 h 282"/>
                  <a:gd name="T110" fmla="*/ 35 w 175"/>
                  <a:gd name="T111" fmla="*/ 126 h 282"/>
                  <a:gd name="T112" fmla="*/ 28 w 175"/>
                  <a:gd name="T113" fmla="*/ 114 h 282"/>
                  <a:gd name="T114" fmla="*/ 18 w 175"/>
                  <a:gd name="T115" fmla="*/ 102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75" h="282">
                    <a:moveTo>
                      <a:pt x="16" y="102"/>
                    </a:moveTo>
                    <a:lnTo>
                      <a:pt x="18" y="107"/>
                    </a:lnTo>
                    <a:lnTo>
                      <a:pt x="19" y="111"/>
                    </a:lnTo>
                    <a:lnTo>
                      <a:pt x="23" y="116"/>
                    </a:lnTo>
                    <a:lnTo>
                      <a:pt x="23" y="121"/>
                    </a:lnTo>
                    <a:lnTo>
                      <a:pt x="25" y="125"/>
                    </a:lnTo>
                    <a:lnTo>
                      <a:pt x="26" y="130"/>
                    </a:lnTo>
                    <a:lnTo>
                      <a:pt x="26" y="133"/>
                    </a:lnTo>
                    <a:lnTo>
                      <a:pt x="26" y="137"/>
                    </a:lnTo>
                    <a:lnTo>
                      <a:pt x="26" y="140"/>
                    </a:lnTo>
                    <a:lnTo>
                      <a:pt x="26" y="144"/>
                    </a:lnTo>
                    <a:lnTo>
                      <a:pt x="26" y="147"/>
                    </a:lnTo>
                    <a:lnTo>
                      <a:pt x="26" y="149"/>
                    </a:lnTo>
                    <a:lnTo>
                      <a:pt x="26" y="152"/>
                    </a:lnTo>
                    <a:lnTo>
                      <a:pt x="25" y="156"/>
                    </a:lnTo>
                    <a:lnTo>
                      <a:pt x="25" y="157"/>
                    </a:lnTo>
                    <a:lnTo>
                      <a:pt x="23" y="161"/>
                    </a:lnTo>
                    <a:lnTo>
                      <a:pt x="23" y="163"/>
                    </a:lnTo>
                    <a:lnTo>
                      <a:pt x="21" y="166"/>
                    </a:lnTo>
                    <a:lnTo>
                      <a:pt x="19" y="168"/>
                    </a:lnTo>
                    <a:lnTo>
                      <a:pt x="18" y="171"/>
                    </a:lnTo>
                    <a:lnTo>
                      <a:pt x="16" y="173"/>
                    </a:lnTo>
                    <a:lnTo>
                      <a:pt x="16" y="176"/>
                    </a:lnTo>
                    <a:lnTo>
                      <a:pt x="14" y="178"/>
                    </a:lnTo>
                    <a:lnTo>
                      <a:pt x="13" y="182"/>
                    </a:lnTo>
                    <a:lnTo>
                      <a:pt x="11" y="183"/>
                    </a:lnTo>
                    <a:lnTo>
                      <a:pt x="9" y="187"/>
                    </a:lnTo>
                    <a:lnTo>
                      <a:pt x="7" y="188"/>
                    </a:lnTo>
                    <a:lnTo>
                      <a:pt x="7" y="192"/>
                    </a:lnTo>
                    <a:lnTo>
                      <a:pt x="6" y="195"/>
                    </a:lnTo>
                    <a:lnTo>
                      <a:pt x="4" y="199"/>
                    </a:lnTo>
                    <a:lnTo>
                      <a:pt x="4" y="202"/>
                    </a:lnTo>
                    <a:lnTo>
                      <a:pt x="2" y="206"/>
                    </a:lnTo>
                    <a:lnTo>
                      <a:pt x="2" y="209"/>
                    </a:lnTo>
                    <a:lnTo>
                      <a:pt x="2" y="213"/>
                    </a:lnTo>
                    <a:lnTo>
                      <a:pt x="0" y="216"/>
                    </a:lnTo>
                    <a:lnTo>
                      <a:pt x="2" y="219"/>
                    </a:lnTo>
                    <a:lnTo>
                      <a:pt x="2" y="223"/>
                    </a:lnTo>
                    <a:lnTo>
                      <a:pt x="2" y="226"/>
                    </a:lnTo>
                    <a:lnTo>
                      <a:pt x="4" y="230"/>
                    </a:lnTo>
                    <a:lnTo>
                      <a:pt x="6" y="233"/>
                    </a:lnTo>
                    <a:lnTo>
                      <a:pt x="7" y="237"/>
                    </a:lnTo>
                    <a:lnTo>
                      <a:pt x="9" y="240"/>
                    </a:lnTo>
                    <a:lnTo>
                      <a:pt x="11" y="244"/>
                    </a:lnTo>
                    <a:lnTo>
                      <a:pt x="13" y="245"/>
                    </a:lnTo>
                    <a:lnTo>
                      <a:pt x="16" y="249"/>
                    </a:lnTo>
                    <a:lnTo>
                      <a:pt x="18" y="252"/>
                    </a:lnTo>
                    <a:lnTo>
                      <a:pt x="21" y="256"/>
                    </a:lnTo>
                    <a:lnTo>
                      <a:pt x="25" y="257"/>
                    </a:lnTo>
                    <a:lnTo>
                      <a:pt x="28" y="261"/>
                    </a:lnTo>
                    <a:lnTo>
                      <a:pt x="31" y="263"/>
                    </a:lnTo>
                    <a:lnTo>
                      <a:pt x="35" y="266"/>
                    </a:lnTo>
                    <a:lnTo>
                      <a:pt x="38" y="268"/>
                    </a:lnTo>
                    <a:lnTo>
                      <a:pt x="42" y="270"/>
                    </a:lnTo>
                    <a:lnTo>
                      <a:pt x="45" y="271"/>
                    </a:lnTo>
                    <a:lnTo>
                      <a:pt x="49" y="275"/>
                    </a:lnTo>
                    <a:lnTo>
                      <a:pt x="54" y="276"/>
                    </a:lnTo>
                    <a:lnTo>
                      <a:pt x="57" y="276"/>
                    </a:lnTo>
                    <a:lnTo>
                      <a:pt x="63" y="278"/>
                    </a:lnTo>
                    <a:lnTo>
                      <a:pt x="66" y="280"/>
                    </a:lnTo>
                    <a:lnTo>
                      <a:pt x="71" y="280"/>
                    </a:lnTo>
                    <a:lnTo>
                      <a:pt x="75" y="282"/>
                    </a:lnTo>
                    <a:lnTo>
                      <a:pt x="80" y="282"/>
                    </a:lnTo>
                    <a:lnTo>
                      <a:pt x="83" y="282"/>
                    </a:lnTo>
                    <a:lnTo>
                      <a:pt x="88" y="282"/>
                    </a:lnTo>
                    <a:lnTo>
                      <a:pt x="94" y="282"/>
                    </a:lnTo>
                    <a:lnTo>
                      <a:pt x="99" y="282"/>
                    </a:lnTo>
                    <a:lnTo>
                      <a:pt x="102" y="282"/>
                    </a:lnTo>
                    <a:lnTo>
                      <a:pt x="107" y="282"/>
                    </a:lnTo>
                    <a:lnTo>
                      <a:pt x="113" y="280"/>
                    </a:lnTo>
                    <a:lnTo>
                      <a:pt x="116" y="280"/>
                    </a:lnTo>
                    <a:lnTo>
                      <a:pt x="119" y="278"/>
                    </a:lnTo>
                    <a:lnTo>
                      <a:pt x="125" y="278"/>
                    </a:lnTo>
                    <a:lnTo>
                      <a:pt x="128" y="276"/>
                    </a:lnTo>
                    <a:lnTo>
                      <a:pt x="132" y="275"/>
                    </a:lnTo>
                    <a:lnTo>
                      <a:pt x="135" y="273"/>
                    </a:lnTo>
                    <a:lnTo>
                      <a:pt x="138" y="271"/>
                    </a:lnTo>
                    <a:lnTo>
                      <a:pt x="142" y="270"/>
                    </a:lnTo>
                    <a:lnTo>
                      <a:pt x="144" y="268"/>
                    </a:lnTo>
                    <a:lnTo>
                      <a:pt x="147" y="266"/>
                    </a:lnTo>
                    <a:lnTo>
                      <a:pt x="149" y="264"/>
                    </a:lnTo>
                    <a:lnTo>
                      <a:pt x="152" y="263"/>
                    </a:lnTo>
                    <a:lnTo>
                      <a:pt x="154" y="261"/>
                    </a:lnTo>
                    <a:lnTo>
                      <a:pt x="156" y="257"/>
                    </a:lnTo>
                    <a:lnTo>
                      <a:pt x="159" y="256"/>
                    </a:lnTo>
                    <a:lnTo>
                      <a:pt x="161" y="254"/>
                    </a:lnTo>
                    <a:lnTo>
                      <a:pt x="163" y="251"/>
                    </a:lnTo>
                    <a:lnTo>
                      <a:pt x="164" y="249"/>
                    </a:lnTo>
                    <a:lnTo>
                      <a:pt x="166" y="245"/>
                    </a:lnTo>
                    <a:lnTo>
                      <a:pt x="166" y="244"/>
                    </a:lnTo>
                    <a:lnTo>
                      <a:pt x="168" y="240"/>
                    </a:lnTo>
                    <a:lnTo>
                      <a:pt x="170" y="238"/>
                    </a:lnTo>
                    <a:lnTo>
                      <a:pt x="171" y="235"/>
                    </a:lnTo>
                    <a:lnTo>
                      <a:pt x="171" y="232"/>
                    </a:lnTo>
                    <a:lnTo>
                      <a:pt x="173" y="230"/>
                    </a:lnTo>
                    <a:lnTo>
                      <a:pt x="173" y="226"/>
                    </a:lnTo>
                    <a:lnTo>
                      <a:pt x="173" y="223"/>
                    </a:lnTo>
                    <a:lnTo>
                      <a:pt x="175" y="221"/>
                    </a:lnTo>
                    <a:lnTo>
                      <a:pt x="175" y="219"/>
                    </a:lnTo>
                    <a:lnTo>
                      <a:pt x="175" y="218"/>
                    </a:lnTo>
                    <a:lnTo>
                      <a:pt x="175" y="216"/>
                    </a:lnTo>
                    <a:lnTo>
                      <a:pt x="175" y="214"/>
                    </a:lnTo>
                    <a:lnTo>
                      <a:pt x="175" y="213"/>
                    </a:lnTo>
                    <a:lnTo>
                      <a:pt x="175" y="211"/>
                    </a:lnTo>
                    <a:lnTo>
                      <a:pt x="175" y="209"/>
                    </a:lnTo>
                    <a:lnTo>
                      <a:pt x="173" y="207"/>
                    </a:lnTo>
                    <a:lnTo>
                      <a:pt x="173" y="206"/>
                    </a:lnTo>
                    <a:lnTo>
                      <a:pt x="173" y="204"/>
                    </a:lnTo>
                    <a:lnTo>
                      <a:pt x="173" y="202"/>
                    </a:lnTo>
                    <a:lnTo>
                      <a:pt x="171" y="200"/>
                    </a:lnTo>
                    <a:lnTo>
                      <a:pt x="171" y="199"/>
                    </a:lnTo>
                    <a:lnTo>
                      <a:pt x="171" y="197"/>
                    </a:lnTo>
                    <a:lnTo>
                      <a:pt x="170" y="195"/>
                    </a:lnTo>
                    <a:lnTo>
                      <a:pt x="170" y="194"/>
                    </a:lnTo>
                    <a:lnTo>
                      <a:pt x="168" y="192"/>
                    </a:lnTo>
                    <a:lnTo>
                      <a:pt x="168" y="190"/>
                    </a:lnTo>
                    <a:lnTo>
                      <a:pt x="166" y="188"/>
                    </a:lnTo>
                    <a:lnTo>
                      <a:pt x="166" y="187"/>
                    </a:lnTo>
                    <a:lnTo>
                      <a:pt x="164" y="185"/>
                    </a:lnTo>
                    <a:lnTo>
                      <a:pt x="164" y="183"/>
                    </a:lnTo>
                    <a:lnTo>
                      <a:pt x="164" y="182"/>
                    </a:lnTo>
                    <a:lnTo>
                      <a:pt x="163" y="180"/>
                    </a:lnTo>
                    <a:lnTo>
                      <a:pt x="163" y="178"/>
                    </a:lnTo>
                    <a:lnTo>
                      <a:pt x="161" y="176"/>
                    </a:lnTo>
                    <a:lnTo>
                      <a:pt x="161" y="175"/>
                    </a:lnTo>
                    <a:lnTo>
                      <a:pt x="159" y="173"/>
                    </a:lnTo>
                    <a:lnTo>
                      <a:pt x="159" y="171"/>
                    </a:lnTo>
                    <a:lnTo>
                      <a:pt x="159" y="168"/>
                    </a:lnTo>
                    <a:lnTo>
                      <a:pt x="157" y="166"/>
                    </a:lnTo>
                    <a:lnTo>
                      <a:pt x="157" y="164"/>
                    </a:lnTo>
                    <a:lnTo>
                      <a:pt x="157" y="163"/>
                    </a:lnTo>
                    <a:lnTo>
                      <a:pt x="157" y="161"/>
                    </a:lnTo>
                    <a:lnTo>
                      <a:pt x="157" y="157"/>
                    </a:lnTo>
                    <a:lnTo>
                      <a:pt x="157" y="156"/>
                    </a:lnTo>
                    <a:lnTo>
                      <a:pt x="157" y="154"/>
                    </a:lnTo>
                    <a:lnTo>
                      <a:pt x="157" y="152"/>
                    </a:lnTo>
                    <a:lnTo>
                      <a:pt x="159" y="149"/>
                    </a:lnTo>
                    <a:lnTo>
                      <a:pt x="159" y="147"/>
                    </a:lnTo>
                    <a:lnTo>
                      <a:pt x="159" y="145"/>
                    </a:lnTo>
                    <a:lnTo>
                      <a:pt x="159" y="144"/>
                    </a:lnTo>
                    <a:lnTo>
                      <a:pt x="161" y="140"/>
                    </a:lnTo>
                    <a:lnTo>
                      <a:pt x="161" y="138"/>
                    </a:lnTo>
                    <a:lnTo>
                      <a:pt x="163" y="137"/>
                    </a:lnTo>
                    <a:lnTo>
                      <a:pt x="163" y="133"/>
                    </a:lnTo>
                    <a:lnTo>
                      <a:pt x="163" y="131"/>
                    </a:lnTo>
                    <a:lnTo>
                      <a:pt x="164" y="130"/>
                    </a:lnTo>
                    <a:lnTo>
                      <a:pt x="164" y="126"/>
                    </a:lnTo>
                    <a:lnTo>
                      <a:pt x="164" y="125"/>
                    </a:lnTo>
                    <a:lnTo>
                      <a:pt x="166" y="121"/>
                    </a:lnTo>
                    <a:lnTo>
                      <a:pt x="166" y="119"/>
                    </a:lnTo>
                    <a:lnTo>
                      <a:pt x="166" y="116"/>
                    </a:lnTo>
                    <a:lnTo>
                      <a:pt x="166" y="114"/>
                    </a:lnTo>
                    <a:lnTo>
                      <a:pt x="166" y="111"/>
                    </a:lnTo>
                    <a:lnTo>
                      <a:pt x="166" y="107"/>
                    </a:lnTo>
                    <a:lnTo>
                      <a:pt x="166" y="104"/>
                    </a:lnTo>
                    <a:lnTo>
                      <a:pt x="166" y="102"/>
                    </a:lnTo>
                    <a:lnTo>
                      <a:pt x="164" y="99"/>
                    </a:lnTo>
                    <a:lnTo>
                      <a:pt x="164" y="95"/>
                    </a:lnTo>
                    <a:lnTo>
                      <a:pt x="163" y="92"/>
                    </a:lnTo>
                    <a:lnTo>
                      <a:pt x="163" y="88"/>
                    </a:lnTo>
                    <a:lnTo>
                      <a:pt x="161" y="85"/>
                    </a:lnTo>
                    <a:lnTo>
                      <a:pt x="161" y="87"/>
                    </a:lnTo>
                    <a:lnTo>
                      <a:pt x="159" y="87"/>
                    </a:lnTo>
                    <a:lnTo>
                      <a:pt x="159" y="88"/>
                    </a:lnTo>
                    <a:lnTo>
                      <a:pt x="159" y="90"/>
                    </a:lnTo>
                    <a:lnTo>
                      <a:pt x="157" y="92"/>
                    </a:lnTo>
                    <a:lnTo>
                      <a:pt x="157" y="94"/>
                    </a:lnTo>
                    <a:lnTo>
                      <a:pt x="156" y="95"/>
                    </a:lnTo>
                    <a:lnTo>
                      <a:pt x="156" y="99"/>
                    </a:lnTo>
                    <a:lnTo>
                      <a:pt x="154" y="100"/>
                    </a:lnTo>
                    <a:lnTo>
                      <a:pt x="152" y="104"/>
                    </a:lnTo>
                    <a:lnTo>
                      <a:pt x="152" y="106"/>
                    </a:lnTo>
                    <a:lnTo>
                      <a:pt x="151" y="109"/>
                    </a:lnTo>
                    <a:lnTo>
                      <a:pt x="149" y="112"/>
                    </a:lnTo>
                    <a:lnTo>
                      <a:pt x="149" y="114"/>
                    </a:lnTo>
                    <a:lnTo>
                      <a:pt x="147" y="118"/>
                    </a:lnTo>
                    <a:lnTo>
                      <a:pt x="145" y="121"/>
                    </a:lnTo>
                    <a:lnTo>
                      <a:pt x="144" y="123"/>
                    </a:lnTo>
                    <a:lnTo>
                      <a:pt x="142" y="126"/>
                    </a:lnTo>
                    <a:lnTo>
                      <a:pt x="140" y="128"/>
                    </a:lnTo>
                    <a:lnTo>
                      <a:pt x="138" y="131"/>
                    </a:lnTo>
                    <a:lnTo>
                      <a:pt x="138" y="133"/>
                    </a:lnTo>
                    <a:lnTo>
                      <a:pt x="137" y="137"/>
                    </a:lnTo>
                    <a:lnTo>
                      <a:pt x="135" y="138"/>
                    </a:lnTo>
                    <a:lnTo>
                      <a:pt x="133" y="140"/>
                    </a:lnTo>
                    <a:lnTo>
                      <a:pt x="132" y="142"/>
                    </a:lnTo>
                    <a:lnTo>
                      <a:pt x="130" y="144"/>
                    </a:lnTo>
                    <a:lnTo>
                      <a:pt x="130" y="145"/>
                    </a:lnTo>
                    <a:lnTo>
                      <a:pt x="128" y="145"/>
                    </a:lnTo>
                    <a:lnTo>
                      <a:pt x="126" y="147"/>
                    </a:lnTo>
                    <a:lnTo>
                      <a:pt x="125" y="147"/>
                    </a:lnTo>
                    <a:lnTo>
                      <a:pt x="126" y="145"/>
                    </a:lnTo>
                    <a:lnTo>
                      <a:pt x="128" y="144"/>
                    </a:lnTo>
                    <a:lnTo>
                      <a:pt x="128" y="142"/>
                    </a:lnTo>
                    <a:lnTo>
                      <a:pt x="130" y="140"/>
                    </a:lnTo>
                    <a:lnTo>
                      <a:pt x="130" y="138"/>
                    </a:lnTo>
                    <a:lnTo>
                      <a:pt x="132" y="137"/>
                    </a:lnTo>
                    <a:lnTo>
                      <a:pt x="132" y="135"/>
                    </a:lnTo>
                    <a:lnTo>
                      <a:pt x="132" y="133"/>
                    </a:lnTo>
                    <a:lnTo>
                      <a:pt x="133" y="131"/>
                    </a:lnTo>
                    <a:lnTo>
                      <a:pt x="133" y="130"/>
                    </a:lnTo>
                    <a:lnTo>
                      <a:pt x="133" y="128"/>
                    </a:lnTo>
                    <a:lnTo>
                      <a:pt x="135" y="125"/>
                    </a:lnTo>
                    <a:lnTo>
                      <a:pt x="135" y="123"/>
                    </a:lnTo>
                    <a:lnTo>
                      <a:pt x="135" y="119"/>
                    </a:lnTo>
                    <a:lnTo>
                      <a:pt x="135" y="118"/>
                    </a:lnTo>
                    <a:lnTo>
                      <a:pt x="135" y="114"/>
                    </a:lnTo>
                    <a:lnTo>
                      <a:pt x="135" y="112"/>
                    </a:lnTo>
                    <a:lnTo>
                      <a:pt x="135" y="109"/>
                    </a:lnTo>
                    <a:lnTo>
                      <a:pt x="133" y="106"/>
                    </a:lnTo>
                    <a:lnTo>
                      <a:pt x="133" y="102"/>
                    </a:lnTo>
                    <a:lnTo>
                      <a:pt x="132" y="99"/>
                    </a:lnTo>
                    <a:lnTo>
                      <a:pt x="132" y="97"/>
                    </a:lnTo>
                    <a:lnTo>
                      <a:pt x="130" y="94"/>
                    </a:lnTo>
                    <a:lnTo>
                      <a:pt x="128" y="88"/>
                    </a:lnTo>
                    <a:lnTo>
                      <a:pt x="126" y="85"/>
                    </a:lnTo>
                    <a:lnTo>
                      <a:pt x="125" y="81"/>
                    </a:lnTo>
                    <a:lnTo>
                      <a:pt x="121" y="78"/>
                    </a:lnTo>
                    <a:lnTo>
                      <a:pt x="119" y="75"/>
                    </a:lnTo>
                    <a:lnTo>
                      <a:pt x="118" y="71"/>
                    </a:lnTo>
                    <a:lnTo>
                      <a:pt x="116" y="68"/>
                    </a:lnTo>
                    <a:lnTo>
                      <a:pt x="114" y="64"/>
                    </a:lnTo>
                    <a:lnTo>
                      <a:pt x="113" y="61"/>
                    </a:lnTo>
                    <a:lnTo>
                      <a:pt x="111" y="57"/>
                    </a:lnTo>
                    <a:lnTo>
                      <a:pt x="109" y="56"/>
                    </a:lnTo>
                    <a:lnTo>
                      <a:pt x="107" y="52"/>
                    </a:lnTo>
                    <a:lnTo>
                      <a:pt x="107" y="49"/>
                    </a:lnTo>
                    <a:lnTo>
                      <a:pt x="106" y="47"/>
                    </a:lnTo>
                    <a:lnTo>
                      <a:pt x="104" y="43"/>
                    </a:lnTo>
                    <a:lnTo>
                      <a:pt x="104" y="42"/>
                    </a:lnTo>
                    <a:lnTo>
                      <a:pt x="102" y="38"/>
                    </a:lnTo>
                    <a:lnTo>
                      <a:pt x="102" y="37"/>
                    </a:lnTo>
                    <a:lnTo>
                      <a:pt x="102" y="33"/>
                    </a:lnTo>
                    <a:lnTo>
                      <a:pt x="101" y="31"/>
                    </a:lnTo>
                    <a:lnTo>
                      <a:pt x="101" y="30"/>
                    </a:lnTo>
                    <a:lnTo>
                      <a:pt x="101" y="26"/>
                    </a:lnTo>
                    <a:lnTo>
                      <a:pt x="101" y="24"/>
                    </a:lnTo>
                    <a:lnTo>
                      <a:pt x="99" y="23"/>
                    </a:lnTo>
                    <a:lnTo>
                      <a:pt x="99" y="21"/>
                    </a:lnTo>
                    <a:lnTo>
                      <a:pt x="99" y="18"/>
                    </a:lnTo>
                    <a:lnTo>
                      <a:pt x="99" y="16"/>
                    </a:lnTo>
                    <a:lnTo>
                      <a:pt x="99" y="14"/>
                    </a:lnTo>
                    <a:lnTo>
                      <a:pt x="99" y="12"/>
                    </a:lnTo>
                    <a:lnTo>
                      <a:pt x="101" y="11"/>
                    </a:lnTo>
                    <a:lnTo>
                      <a:pt x="101" y="9"/>
                    </a:lnTo>
                    <a:lnTo>
                      <a:pt x="101" y="5"/>
                    </a:lnTo>
                    <a:lnTo>
                      <a:pt x="101" y="4"/>
                    </a:lnTo>
                    <a:lnTo>
                      <a:pt x="101" y="2"/>
                    </a:lnTo>
                    <a:lnTo>
                      <a:pt x="102" y="0"/>
                    </a:lnTo>
                    <a:lnTo>
                      <a:pt x="101" y="2"/>
                    </a:lnTo>
                    <a:lnTo>
                      <a:pt x="101" y="4"/>
                    </a:lnTo>
                    <a:lnTo>
                      <a:pt x="99" y="5"/>
                    </a:lnTo>
                    <a:lnTo>
                      <a:pt x="97" y="7"/>
                    </a:lnTo>
                    <a:lnTo>
                      <a:pt x="97" y="9"/>
                    </a:lnTo>
                    <a:lnTo>
                      <a:pt x="95" y="12"/>
                    </a:lnTo>
                    <a:lnTo>
                      <a:pt x="95" y="14"/>
                    </a:lnTo>
                    <a:lnTo>
                      <a:pt x="94" y="16"/>
                    </a:lnTo>
                    <a:lnTo>
                      <a:pt x="92" y="19"/>
                    </a:lnTo>
                    <a:lnTo>
                      <a:pt x="92" y="21"/>
                    </a:lnTo>
                    <a:lnTo>
                      <a:pt x="90" y="24"/>
                    </a:lnTo>
                    <a:lnTo>
                      <a:pt x="90" y="26"/>
                    </a:lnTo>
                    <a:lnTo>
                      <a:pt x="88" y="30"/>
                    </a:lnTo>
                    <a:lnTo>
                      <a:pt x="87" y="33"/>
                    </a:lnTo>
                    <a:lnTo>
                      <a:pt x="87" y="37"/>
                    </a:lnTo>
                    <a:lnTo>
                      <a:pt x="85" y="40"/>
                    </a:lnTo>
                    <a:lnTo>
                      <a:pt x="85" y="42"/>
                    </a:lnTo>
                    <a:lnTo>
                      <a:pt x="85" y="45"/>
                    </a:lnTo>
                    <a:lnTo>
                      <a:pt x="83" y="49"/>
                    </a:lnTo>
                    <a:lnTo>
                      <a:pt x="83" y="54"/>
                    </a:lnTo>
                    <a:lnTo>
                      <a:pt x="83" y="57"/>
                    </a:lnTo>
                    <a:lnTo>
                      <a:pt x="83" y="61"/>
                    </a:lnTo>
                    <a:lnTo>
                      <a:pt x="83" y="64"/>
                    </a:lnTo>
                    <a:lnTo>
                      <a:pt x="83" y="68"/>
                    </a:lnTo>
                    <a:lnTo>
                      <a:pt x="83" y="71"/>
                    </a:lnTo>
                    <a:lnTo>
                      <a:pt x="83" y="75"/>
                    </a:lnTo>
                    <a:lnTo>
                      <a:pt x="85" y="78"/>
                    </a:lnTo>
                    <a:lnTo>
                      <a:pt x="85" y="83"/>
                    </a:lnTo>
                    <a:lnTo>
                      <a:pt x="87" y="87"/>
                    </a:lnTo>
                    <a:lnTo>
                      <a:pt x="87" y="90"/>
                    </a:lnTo>
                    <a:lnTo>
                      <a:pt x="88" y="94"/>
                    </a:lnTo>
                    <a:lnTo>
                      <a:pt x="88" y="97"/>
                    </a:lnTo>
                    <a:lnTo>
                      <a:pt x="88" y="99"/>
                    </a:lnTo>
                    <a:lnTo>
                      <a:pt x="88" y="102"/>
                    </a:lnTo>
                    <a:lnTo>
                      <a:pt x="88" y="106"/>
                    </a:lnTo>
                    <a:lnTo>
                      <a:pt x="88" y="107"/>
                    </a:lnTo>
                    <a:lnTo>
                      <a:pt x="88" y="111"/>
                    </a:lnTo>
                    <a:lnTo>
                      <a:pt x="88" y="112"/>
                    </a:lnTo>
                    <a:lnTo>
                      <a:pt x="88" y="116"/>
                    </a:lnTo>
                    <a:lnTo>
                      <a:pt x="88" y="118"/>
                    </a:lnTo>
                    <a:lnTo>
                      <a:pt x="88" y="119"/>
                    </a:lnTo>
                    <a:lnTo>
                      <a:pt x="88" y="123"/>
                    </a:lnTo>
                    <a:lnTo>
                      <a:pt x="87" y="125"/>
                    </a:lnTo>
                    <a:lnTo>
                      <a:pt x="87" y="126"/>
                    </a:lnTo>
                    <a:lnTo>
                      <a:pt x="87" y="128"/>
                    </a:lnTo>
                    <a:lnTo>
                      <a:pt x="85" y="130"/>
                    </a:lnTo>
                    <a:lnTo>
                      <a:pt x="85" y="131"/>
                    </a:lnTo>
                    <a:lnTo>
                      <a:pt x="83" y="133"/>
                    </a:lnTo>
                    <a:lnTo>
                      <a:pt x="83" y="135"/>
                    </a:lnTo>
                    <a:lnTo>
                      <a:pt x="82" y="137"/>
                    </a:lnTo>
                    <a:lnTo>
                      <a:pt x="82" y="138"/>
                    </a:lnTo>
                    <a:lnTo>
                      <a:pt x="80" y="138"/>
                    </a:lnTo>
                    <a:lnTo>
                      <a:pt x="80" y="140"/>
                    </a:lnTo>
                    <a:lnTo>
                      <a:pt x="80" y="138"/>
                    </a:lnTo>
                    <a:lnTo>
                      <a:pt x="80" y="137"/>
                    </a:lnTo>
                    <a:lnTo>
                      <a:pt x="80" y="135"/>
                    </a:lnTo>
                    <a:lnTo>
                      <a:pt x="82" y="133"/>
                    </a:lnTo>
                    <a:lnTo>
                      <a:pt x="82" y="131"/>
                    </a:lnTo>
                    <a:lnTo>
                      <a:pt x="82" y="130"/>
                    </a:lnTo>
                    <a:lnTo>
                      <a:pt x="82" y="128"/>
                    </a:lnTo>
                    <a:lnTo>
                      <a:pt x="82" y="126"/>
                    </a:lnTo>
                    <a:lnTo>
                      <a:pt x="82" y="125"/>
                    </a:lnTo>
                    <a:lnTo>
                      <a:pt x="82" y="121"/>
                    </a:lnTo>
                    <a:lnTo>
                      <a:pt x="82" y="119"/>
                    </a:lnTo>
                    <a:lnTo>
                      <a:pt x="82" y="116"/>
                    </a:lnTo>
                    <a:lnTo>
                      <a:pt x="82" y="114"/>
                    </a:lnTo>
                    <a:lnTo>
                      <a:pt x="82" y="111"/>
                    </a:lnTo>
                    <a:lnTo>
                      <a:pt x="82" y="107"/>
                    </a:lnTo>
                    <a:lnTo>
                      <a:pt x="82" y="106"/>
                    </a:lnTo>
                    <a:lnTo>
                      <a:pt x="80" y="102"/>
                    </a:lnTo>
                    <a:lnTo>
                      <a:pt x="80" y="99"/>
                    </a:lnTo>
                    <a:lnTo>
                      <a:pt x="80" y="97"/>
                    </a:lnTo>
                    <a:lnTo>
                      <a:pt x="78" y="94"/>
                    </a:lnTo>
                    <a:lnTo>
                      <a:pt x="78" y="90"/>
                    </a:lnTo>
                    <a:lnTo>
                      <a:pt x="76" y="87"/>
                    </a:lnTo>
                    <a:lnTo>
                      <a:pt x="75" y="85"/>
                    </a:lnTo>
                    <a:lnTo>
                      <a:pt x="75" y="81"/>
                    </a:lnTo>
                    <a:lnTo>
                      <a:pt x="73" y="78"/>
                    </a:lnTo>
                    <a:lnTo>
                      <a:pt x="71" y="76"/>
                    </a:lnTo>
                    <a:lnTo>
                      <a:pt x="69" y="73"/>
                    </a:lnTo>
                    <a:lnTo>
                      <a:pt x="66" y="71"/>
                    </a:lnTo>
                    <a:lnTo>
                      <a:pt x="64" y="68"/>
                    </a:lnTo>
                    <a:lnTo>
                      <a:pt x="63" y="66"/>
                    </a:lnTo>
                    <a:lnTo>
                      <a:pt x="61" y="64"/>
                    </a:lnTo>
                    <a:lnTo>
                      <a:pt x="59" y="62"/>
                    </a:lnTo>
                    <a:lnTo>
                      <a:pt x="57" y="61"/>
                    </a:lnTo>
                    <a:lnTo>
                      <a:pt x="57" y="59"/>
                    </a:lnTo>
                    <a:lnTo>
                      <a:pt x="56" y="57"/>
                    </a:lnTo>
                    <a:lnTo>
                      <a:pt x="56" y="56"/>
                    </a:lnTo>
                    <a:lnTo>
                      <a:pt x="54" y="54"/>
                    </a:lnTo>
                    <a:lnTo>
                      <a:pt x="54" y="52"/>
                    </a:lnTo>
                    <a:lnTo>
                      <a:pt x="52" y="52"/>
                    </a:lnTo>
                    <a:lnTo>
                      <a:pt x="52" y="50"/>
                    </a:lnTo>
                    <a:lnTo>
                      <a:pt x="50" y="49"/>
                    </a:lnTo>
                    <a:lnTo>
                      <a:pt x="50" y="47"/>
                    </a:lnTo>
                    <a:lnTo>
                      <a:pt x="50" y="45"/>
                    </a:lnTo>
                    <a:lnTo>
                      <a:pt x="49" y="45"/>
                    </a:lnTo>
                    <a:lnTo>
                      <a:pt x="49" y="43"/>
                    </a:lnTo>
                    <a:lnTo>
                      <a:pt x="49" y="42"/>
                    </a:lnTo>
                    <a:lnTo>
                      <a:pt x="49" y="40"/>
                    </a:lnTo>
                    <a:lnTo>
                      <a:pt x="47" y="38"/>
                    </a:lnTo>
                    <a:lnTo>
                      <a:pt x="47" y="37"/>
                    </a:lnTo>
                    <a:lnTo>
                      <a:pt x="47" y="35"/>
                    </a:lnTo>
                    <a:lnTo>
                      <a:pt x="47" y="33"/>
                    </a:lnTo>
                    <a:lnTo>
                      <a:pt x="47" y="35"/>
                    </a:lnTo>
                    <a:lnTo>
                      <a:pt x="47" y="37"/>
                    </a:lnTo>
                    <a:lnTo>
                      <a:pt x="47" y="38"/>
                    </a:lnTo>
                    <a:lnTo>
                      <a:pt x="47" y="42"/>
                    </a:lnTo>
                    <a:lnTo>
                      <a:pt x="49" y="43"/>
                    </a:lnTo>
                    <a:lnTo>
                      <a:pt x="49" y="47"/>
                    </a:lnTo>
                    <a:lnTo>
                      <a:pt x="49" y="50"/>
                    </a:lnTo>
                    <a:lnTo>
                      <a:pt x="49" y="54"/>
                    </a:lnTo>
                    <a:lnTo>
                      <a:pt x="50" y="57"/>
                    </a:lnTo>
                    <a:lnTo>
                      <a:pt x="50" y="62"/>
                    </a:lnTo>
                    <a:lnTo>
                      <a:pt x="50" y="66"/>
                    </a:lnTo>
                    <a:lnTo>
                      <a:pt x="50" y="71"/>
                    </a:lnTo>
                    <a:lnTo>
                      <a:pt x="50" y="75"/>
                    </a:lnTo>
                    <a:lnTo>
                      <a:pt x="50" y="80"/>
                    </a:lnTo>
                    <a:lnTo>
                      <a:pt x="50" y="85"/>
                    </a:lnTo>
                    <a:lnTo>
                      <a:pt x="52" y="88"/>
                    </a:lnTo>
                    <a:lnTo>
                      <a:pt x="52" y="94"/>
                    </a:lnTo>
                    <a:lnTo>
                      <a:pt x="50" y="99"/>
                    </a:lnTo>
                    <a:lnTo>
                      <a:pt x="50" y="104"/>
                    </a:lnTo>
                    <a:lnTo>
                      <a:pt x="50" y="107"/>
                    </a:lnTo>
                    <a:lnTo>
                      <a:pt x="50" y="112"/>
                    </a:lnTo>
                    <a:lnTo>
                      <a:pt x="50" y="116"/>
                    </a:lnTo>
                    <a:lnTo>
                      <a:pt x="49" y="121"/>
                    </a:lnTo>
                    <a:lnTo>
                      <a:pt x="49" y="125"/>
                    </a:lnTo>
                    <a:lnTo>
                      <a:pt x="47" y="128"/>
                    </a:lnTo>
                    <a:lnTo>
                      <a:pt x="45" y="131"/>
                    </a:lnTo>
                    <a:lnTo>
                      <a:pt x="45" y="135"/>
                    </a:lnTo>
                    <a:lnTo>
                      <a:pt x="44" y="138"/>
                    </a:lnTo>
                    <a:lnTo>
                      <a:pt x="42" y="140"/>
                    </a:lnTo>
                    <a:lnTo>
                      <a:pt x="38" y="142"/>
                    </a:lnTo>
                    <a:lnTo>
                      <a:pt x="38" y="140"/>
                    </a:lnTo>
                    <a:lnTo>
                      <a:pt x="38" y="138"/>
                    </a:lnTo>
                    <a:lnTo>
                      <a:pt x="38" y="137"/>
                    </a:lnTo>
                    <a:lnTo>
                      <a:pt x="38" y="135"/>
                    </a:lnTo>
                    <a:lnTo>
                      <a:pt x="37" y="133"/>
                    </a:lnTo>
                    <a:lnTo>
                      <a:pt x="37" y="131"/>
                    </a:lnTo>
                    <a:lnTo>
                      <a:pt x="37" y="130"/>
                    </a:lnTo>
                    <a:lnTo>
                      <a:pt x="35" y="128"/>
                    </a:lnTo>
                    <a:lnTo>
                      <a:pt x="35" y="126"/>
                    </a:lnTo>
                    <a:lnTo>
                      <a:pt x="35" y="125"/>
                    </a:lnTo>
                    <a:lnTo>
                      <a:pt x="33" y="123"/>
                    </a:lnTo>
                    <a:lnTo>
                      <a:pt x="33" y="121"/>
                    </a:lnTo>
                    <a:lnTo>
                      <a:pt x="31" y="119"/>
                    </a:lnTo>
                    <a:lnTo>
                      <a:pt x="31" y="118"/>
                    </a:lnTo>
                    <a:lnTo>
                      <a:pt x="30" y="116"/>
                    </a:lnTo>
                    <a:lnTo>
                      <a:pt x="28" y="114"/>
                    </a:lnTo>
                    <a:lnTo>
                      <a:pt x="28" y="112"/>
                    </a:lnTo>
                    <a:lnTo>
                      <a:pt x="26" y="111"/>
                    </a:lnTo>
                    <a:lnTo>
                      <a:pt x="25" y="109"/>
                    </a:lnTo>
                    <a:lnTo>
                      <a:pt x="23" y="107"/>
                    </a:lnTo>
                    <a:lnTo>
                      <a:pt x="21" y="106"/>
                    </a:lnTo>
                    <a:lnTo>
                      <a:pt x="19" y="104"/>
                    </a:lnTo>
                    <a:lnTo>
                      <a:pt x="18" y="102"/>
                    </a:lnTo>
                    <a:lnTo>
                      <a:pt x="16" y="102"/>
                    </a:lnTo>
                    <a:close/>
                  </a:path>
                </a:pathLst>
              </a:custGeom>
              <a:solidFill>
                <a:srgbClr val="FF4C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7" name="Freeform 76"/>
              <p:cNvSpPr>
                <a:spLocks/>
              </p:cNvSpPr>
              <p:nvPr/>
            </p:nvSpPr>
            <p:spPr bwMode="auto">
              <a:xfrm>
                <a:off x="1828" y="2681"/>
                <a:ext cx="38" cy="108"/>
              </a:xfrm>
              <a:custGeom>
                <a:avLst/>
                <a:gdLst>
                  <a:gd name="T0" fmla="*/ 14 w 38"/>
                  <a:gd name="T1" fmla="*/ 108 h 108"/>
                  <a:gd name="T2" fmla="*/ 19 w 38"/>
                  <a:gd name="T3" fmla="*/ 96 h 108"/>
                  <a:gd name="T4" fmla="*/ 24 w 38"/>
                  <a:gd name="T5" fmla="*/ 86 h 108"/>
                  <a:gd name="T6" fmla="*/ 30 w 38"/>
                  <a:gd name="T7" fmla="*/ 76 h 108"/>
                  <a:gd name="T8" fmla="*/ 35 w 38"/>
                  <a:gd name="T9" fmla="*/ 64 h 108"/>
                  <a:gd name="T10" fmla="*/ 38 w 38"/>
                  <a:gd name="T11" fmla="*/ 51 h 108"/>
                  <a:gd name="T12" fmla="*/ 38 w 38"/>
                  <a:gd name="T13" fmla="*/ 36 h 108"/>
                  <a:gd name="T14" fmla="*/ 35 w 38"/>
                  <a:gd name="T15" fmla="*/ 19 h 108"/>
                  <a:gd name="T16" fmla="*/ 26 w 38"/>
                  <a:gd name="T17" fmla="*/ 0 h 108"/>
                  <a:gd name="T18" fmla="*/ 14 w 38"/>
                  <a:gd name="T19" fmla="*/ 5 h 108"/>
                  <a:gd name="T20" fmla="*/ 21 w 38"/>
                  <a:gd name="T21" fmla="*/ 24 h 108"/>
                  <a:gd name="T22" fmla="*/ 24 w 38"/>
                  <a:gd name="T23" fmla="*/ 38 h 108"/>
                  <a:gd name="T24" fmla="*/ 24 w 38"/>
                  <a:gd name="T25" fmla="*/ 50 h 108"/>
                  <a:gd name="T26" fmla="*/ 21 w 38"/>
                  <a:gd name="T27" fmla="*/ 58 h 108"/>
                  <a:gd name="T28" fmla="*/ 18 w 38"/>
                  <a:gd name="T29" fmla="*/ 69 h 108"/>
                  <a:gd name="T30" fmla="*/ 11 w 38"/>
                  <a:gd name="T31" fmla="*/ 79 h 108"/>
                  <a:gd name="T32" fmla="*/ 5 w 38"/>
                  <a:gd name="T33" fmla="*/ 91 h 108"/>
                  <a:gd name="T34" fmla="*/ 0 w 38"/>
                  <a:gd name="T35" fmla="*/ 105 h 108"/>
                  <a:gd name="T36" fmla="*/ 14 w 38"/>
                  <a:gd name="T37" fmla="*/ 10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8" h="108">
                    <a:moveTo>
                      <a:pt x="14" y="108"/>
                    </a:moveTo>
                    <a:lnTo>
                      <a:pt x="19" y="96"/>
                    </a:lnTo>
                    <a:lnTo>
                      <a:pt x="24" y="86"/>
                    </a:lnTo>
                    <a:lnTo>
                      <a:pt x="30" y="76"/>
                    </a:lnTo>
                    <a:lnTo>
                      <a:pt x="35" y="64"/>
                    </a:lnTo>
                    <a:lnTo>
                      <a:pt x="38" y="51"/>
                    </a:lnTo>
                    <a:lnTo>
                      <a:pt x="38" y="36"/>
                    </a:lnTo>
                    <a:lnTo>
                      <a:pt x="35" y="19"/>
                    </a:lnTo>
                    <a:lnTo>
                      <a:pt x="26" y="0"/>
                    </a:lnTo>
                    <a:lnTo>
                      <a:pt x="14" y="5"/>
                    </a:lnTo>
                    <a:lnTo>
                      <a:pt x="21" y="24"/>
                    </a:lnTo>
                    <a:lnTo>
                      <a:pt x="24" y="38"/>
                    </a:lnTo>
                    <a:lnTo>
                      <a:pt x="24" y="50"/>
                    </a:lnTo>
                    <a:lnTo>
                      <a:pt x="21" y="58"/>
                    </a:lnTo>
                    <a:lnTo>
                      <a:pt x="18" y="69"/>
                    </a:lnTo>
                    <a:lnTo>
                      <a:pt x="11" y="79"/>
                    </a:lnTo>
                    <a:lnTo>
                      <a:pt x="5" y="91"/>
                    </a:lnTo>
                    <a:lnTo>
                      <a:pt x="0" y="105"/>
                    </a:lnTo>
                    <a:lnTo>
                      <a:pt x="14" y="10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8" name="Freeform 77"/>
              <p:cNvSpPr>
                <a:spLocks/>
              </p:cNvSpPr>
              <p:nvPr/>
            </p:nvSpPr>
            <p:spPr bwMode="auto">
              <a:xfrm>
                <a:off x="1827" y="2786"/>
                <a:ext cx="94" cy="86"/>
              </a:xfrm>
              <a:custGeom>
                <a:avLst/>
                <a:gdLst>
                  <a:gd name="T0" fmla="*/ 94 w 94"/>
                  <a:gd name="T1" fmla="*/ 71 h 86"/>
                  <a:gd name="T2" fmla="*/ 77 w 94"/>
                  <a:gd name="T3" fmla="*/ 69 h 86"/>
                  <a:gd name="T4" fmla="*/ 62 w 94"/>
                  <a:gd name="T5" fmla="*/ 66 h 86"/>
                  <a:gd name="T6" fmla="*/ 48 w 94"/>
                  <a:gd name="T7" fmla="*/ 57 h 86"/>
                  <a:gd name="T8" fmla="*/ 36 w 94"/>
                  <a:gd name="T9" fmla="*/ 48 h 86"/>
                  <a:gd name="T10" fmla="*/ 25 w 94"/>
                  <a:gd name="T11" fmla="*/ 38 h 86"/>
                  <a:gd name="T12" fmla="*/ 19 w 94"/>
                  <a:gd name="T13" fmla="*/ 26 h 86"/>
                  <a:gd name="T14" fmla="*/ 15 w 94"/>
                  <a:gd name="T15" fmla="*/ 14 h 86"/>
                  <a:gd name="T16" fmla="*/ 15 w 94"/>
                  <a:gd name="T17" fmla="*/ 3 h 86"/>
                  <a:gd name="T18" fmla="*/ 1 w 94"/>
                  <a:gd name="T19" fmla="*/ 0 h 86"/>
                  <a:gd name="T20" fmla="*/ 0 w 94"/>
                  <a:gd name="T21" fmla="*/ 15 h 86"/>
                  <a:gd name="T22" fmla="*/ 5 w 94"/>
                  <a:gd name="T23" fmla="*/ 33 h 86"/>
                  <a:gd name="T24" fmla="*/ 13 w 94"/>
                  <a:gd name="T25" fmla="*/ 47 h 86"/>
                  <a:gd name="T26" fmla="*/ 25 w 94"/>
                  <a:gd name="T27" fmla="*/ 59 h 86"/>
                  <a:gd name="T28" fmla="*/ 41 w 94"/>
                  <a:gd name="T29" fmla="*/ 71 h 86"/>
                  <a:gd name="T30" fmla="*/ 56 w 94"/>
                  <a:gd name="T31" fmla="*/ 78 h 86"/>
                  <a:gd name="T32" fmla="*/ 75 w 94"/>
                  <a:gd name="T33" fmla="*/ 84 h 86"/>
                  <a:gd name="T34" fmla="*/ 94 w 94"/>
                  <a:gd name="T35" fmla="*/ 86 h 86"/>
                  <a:gd name="T36" fmla="*/ 94 w 94"/>
                  <a:gd name="T37" fmla="*/ 71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4" h="86">
                    <a:moveTo>
                      <a:pt x="94" y="71"/>
                    </a:moveTo>
                    <a:lnTo>
                      <a:pt x="77" y="69"/>
                    </a:lnTo>
                    <a:lnTo>
                      <a:pt x="62" y="66"/>
                    </a:lnTo>
                    <a:lnTo>
                      <a:pt x="48" y="57"/>
                    </a:lnTo>
                    <a:lnTo>
                      <a:pt x="36" y="48"/>
                    </a:lnTo>
                    <a:lnTo>
                      <a:pt x="25" y="38"/>
                    </a:lnTo>
                    <a:lnTo>
                      <a:pt x="19" y="26"/>
                    </a:lnTo>
                    <a:lnTo>
                      <a:pt x="15" y="14"/>
                    </a:lnTo>
                    <a:lnTo>
                      <a:pt x="15" y="3"/>
                    </a:lnTo>
                    <a:lnTo>
                      <a:pt x="1" y="0"/>
                    </a:lnTo>
                    <a:lnTo>
                      <a:pt x="0" y="15"/>
                    </a:lnTo>
                    <a:lnTo>
                      <a:pt x="5" y="33"/>
                    </a:lnTo>
                    <a:lnTo>
                      <a:pt x="13" y="47"/>
                    </a:lnTo>
                    <a:lnTo>
                      <a:pt x="25" y="59"/>
                    </a:lnTo>
                    <a:lnTo>
                      <a:pt x="41" y="71"/>
                    </a:lnTo>
                    <a:lnTo>
                      <a:pt x="56" y="78"/>
                    </a:lnTo>
                    <a:lnTo>
                      <a:pt x="75" y="84"/>
                    </a:lnTo>
                    <a:lnTo>
                      <a:pt x="94" y="86"/>
                    </a:lnTo>
                    <a:lnTo>
                      <a:pt x="94" y="7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9" name="Freeform 78"/>
              <p:cNvSpPr>
                <a:spLocks/>
              </p:cNvSpPr>
              <p:nvPr/>
            </p:nvSpPr>
            <p:spPr bwMode="auto">
              <a:xfrm>
                <a:off x="1921" y="2803"/>
                <a:ext cx="94" cy="69"/>
              </a:xfrm>
              <a:custGeom>
                <a:avLst/>
                <a:gdLst>
                  <a:gd name="T0" fmla="*/ 78 w 94"/>
                  <a:gd name="T1" fmla="*/ 2 h 69"/>
                  <a:gd name="T2" fmla="*/ 78 w 94"/>
                  <a:gd name="T3" fmla="*/ 0 h 69"/>
                  <a:gd name="T4" fmla="*/ 76 w 94"/>
                  <a:gd name="T5" fmla="*/ 12 h 69"/>
                  <a:gd name="T6" fmla="*/ 71 w 94"/>
                  <a:gd name="T7" fmla="*/ 21 h 69"/>
                  <a:gd name="T8" fmla="*/ 64 w 94"/>
                  <a:gd name="T9" fmla="*/ 30 h 69"/>
                  <a:gd name="T10" fmla="*/ 57 w 94"/>
                  <a:gd name="T11" fmla="*/ 38 h 69"/>
                  <a:gd name="T12" fmla="*/ 47 w 94"/>
                  <a:gd name="T13" fmla="*/ 45 h 69"/>
                  <a:gd name="T14" fmla="*/ 35 w 94"/>
                  <a:gd name="T15" fmla="*/ 50 h 69"/>
                  <a:gd name="T16" fmla="*/ 19 w 94"/>
                  <a:gd name="T17" fmla="*/ 54 h 69"/>
                  <a:gd name="T18" fmla="*/ 0 w 94"/>
                  <a:gd name="T19" fmla="*/ 54 h 69"/>
                  <a:gd name="T20" fmla="*/ 0 w 94"/>
                  <a:gd name="T21" fmla="*/ 69 h 69"/>
                  <a:gd name="T22" fmla="*/ 21 w 94"/>
                  <a:gd name="T23" fmla="*/ 67 h 69"/>
                  <a:gd name="T24" fmla="*/ 38 w 94"/>
                  <a:gd name="T25" fmla="*/ 64 h 69"/>
                  <a:gd name="T26" fmla="*/ 54 w 94"/>
                  <a:gd name="T27" fmla="*/ 57 h 69"/>
                  <a:gd name="T28" fmla="*/ 66 w 94"/>
                  <a:gd name="T29" fmla="*/ 49 h 69"/>
                  <a:gd name="T30" fmla="*/ 76 w 94"/>
                  <a:gd name="T31" fmla="*/ 40 h 69"/>
                  <a:gd name="T32" fmla="*/ 83 w 94"/>
                  <a:gd name="T33" fmla="*/ 28 h 69"/>
                  <a:gd name="T34" fmla="*/ 88 w 94"/>
                  <a:gd name="T35" fmla="*/ 16 h 69"/>
                  <a:gd name="T36" fmla="*/ 94 w 94"/>
                  <a:gd name="T37" fmla="*/ 4 h 69"/>
                  <a:gd name="T38" fmla="*/ 78 w 94"/>
                  <a:gd name="T39" fmla="*/ 2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69">
                    <a:moveTo>
                      <a:pt x="78" y="2"/>
                    </a:moveTo>
                    <a:lnTo>
                      <a:pt x="78" y="0"/>
                    </a:lnTo>
                    <a:lnTo>
                      <a:pt x="76" y="12"/>
                    </a:lnTo>
                    <a:lnTo>
                      <a:pt x="71" y="21"/>
                    </a:lnTo>
                    <a:lnTo>
                      <a:pt x="64" y="30"/>
                    </a:lnTo>
                    <a:lnTo>
                      <a:pt x="57" y="38"/>
                    </a:lnTo>
                    <a:lnTo>
                      <a:pt x="47" y="45"/>
                    </a:lnTo>
                    <a:lnTo>
                      <a:pt x="35" y="50"/>
                    </a:lnTo>
                    <a:lnTo>
                      <a:pt x="19" y="54"/>
                    </a:lnTo>
                    <a:lnTo>
                      <a:pt x="0" y="54"/>
                    </a:lnTo>
                    <a:lnTo>
                      <a:pt x="0" y="69"/>
                    </a:lnTo>
                    <a:lnTo>
                      <a:pt x="21" y="67"/>
                    </a:lnTo>
                    <a:lnTo>
                      <a:pt x="38" y="64"/>
                    </a:lnTo>
                    <a:lnTo>
                      <a:pt x="54" y="57"/>
                    </a:lnTo>
                    <a:lnTo>
                      <a:pt x="66" y="49"/>
                    </a:lnTo>
                    <a:lnTo>
                      <a:pt x="76" y="40"/>
                    </a:lnTo>
                    <a:lnTo>
                      <a:pt x="83" y="28"/>
                    </a:lnTo>
                    <a:lnTo>
                      <a:pt x="88" y="16"/>
                    </a:lnTo>
                    <a:lnTo>
                      <a:pt x="94" y="4"/>
                    </a:lnTo>
                    <a:lnTo>
                      <a:pt x="78" y="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0" name="Freeform 79"/>
              <p:cNvSpPr>
                <a:spLocks/>
              </p:cNvSpPr>
              <p:nvPr/>
            </p:nvSpPr>
            <p:spPr bwMode="auto">
              <a:xfrm>
                <a:off x="1984" y="2746"/>
                <a:ext cx="31" cy="61"/>
              </a:xfrm>
              <a:custGeom>
                <a:avLst/>
                <a:gdLst>
                  <a:gd name="T0" fmla="*/ 0 w 31"/>
                  <a:gd name="T1" fmla="*/ 4 h 61"/>
                  <a:gd name="T2" fmla="*/ 3 w 31"/>
                  <a:gd name="T3" fmla="*/ 12 h 61"/>
                  <a:gd name="T4" fmla="*/ 6 w 31"/>
                  <a:gd name="T5" fmla="*/ 21 h 61"/>
                  <a:gd name="T6" fmla="*/ 10 w 31"/>
                  <a:gd name="T7" fmla="*/ 28 h 61"/>
                  <a:gd name="T8" fmla="*/ 12 w 31"/>
                  <a:gd name="T9" fmla="*/ 35 h 61"/>
                  <a:gd name="T10" fmla="*/ 15 w 31"/>
                  <a:gd name="T11" fmla="*/ 40 h 61"/>
                  <a:gd name="T12" fmla="*/ 15 w 31"/>
                  <a:gd name="T13" fmla="*/ 45 h 61"/>
                  <a:gd name="T14" fmla="*/ 17 w 31"/>
                  <a:gd name="T15" fmla="*/ 52 h 61"/>
                  <a:gd name="T16" fmla="*/ 15 w 31"/>
                  <a:gd name="T17" fmla="*/ 59 h 61"/>
                  <a:gd name="T18" fmla="*/ 31 w 31"/>
                  <a:gd name="T19" fmla="*/ 61 h 61"/>
                  <a:gd name="T20" fmla="*/ 31 w 31"/>
                  <a:gd name="T21" fmla="*/ 52 h 61"/>
                  <a:gd name="T22" fmla="*/ 31 w 31"/>
                  <a:gd name="T23" fmla="*/ 43 h 61"/>
                  <a:gd name="T24" fmla="*/ 29 w 31"/>
                  <a:gd name="T25" fmla="*/ 36 h 61"/>
                  <a:gd name="T26" fmla="*/ 25 w 31"/>
                  <a:gd name="T27" fmla="*/ 30 h 61"/>
                  <a:gd name="T28" fmla="*/ 22 w 31"/>
                  <a:gd name="T29" fmla="*/ 23 h 61"/>
                  <a:gd name="T30" fmla="*/ 19 w 31"/>
                  <a:gd name="T31" fmla="*/ 16 h 61"/>
                  <a:gd name="T32" fmla="*/ 17 w 31"/>
                  <a:gd name="T33" fmla="*/ 9 h 61"/>
                  <a:gd name="T34" fmla="*/ 13 w 31"/>
                  <a:gd name="T35" fmla="*/ 0 h 61"/>
                  <a:gd name="T36" fmla="*/ 0 w 31"/>
                  <a:gd name="T37" fmla="*/ 4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 h="61">
                    <a:moveTo>
                      <a:pt x="0" y="4"/>
                    </a:moveTo>
                    <a:lnTo>
                      <a:pt x="3" y="12"/>
                    </a:lnTo>
                    <a:lnTo>
                      <a:pt x="6" y="21"/>
                    </a:lnTo>
                    <a:lnTo>
                      <a:pt x="10" y="28"/>
                    </a:lnTo>
                    <a:lnTo>
                      <a:pt x="12" y="35"/>
                    </a:lnTo>
                    <a:lnTo>
                      <a:pt x="15" y="40"/>
                    </a:lnTo>
                    <a:lnTo>
                      <a:pt x="15" y="45"/>
                    </a:lnTo>
                    <a:lnTo>
                      <a:pt x="17" y="52"/>
                    </a:lnTo>
                    <a:lnTo>
                      <a:pt x="15" y="59"/>
                    </a:lnTo>
                    <a:lnTo>
                      <a:pt x="31" y="61"/>
                    </a:lnTo>
                    <a:lnTo>
                      <a:pt x="31" y="52"/>
                    </a:lnTo>
                    <a:lnTo>
                      <a:pt x="31" y="43"/>
                    </a:lnTo>
                    <a:lnTo>
                      <a:pt x="29" y="36"/>
                    </a:lnTo>
                    <a:lnTo>
                      <a:pt x="25" y="30"/>
                    </a:lnTo>
                    <a:lnTo>
                      <a:pt x="22" y="23"/>
                    </a:lnTo>
                    <a:lnTo>
                      <a:pt x="19" y="16"/>
                    </a:lnTo>
                    <a:lnTo>
                      <a:pt x="17" y="9"/>
                    </a:lnTo>
                    <a:lnTo>
                      <a:pt x="13" y="0"/>
                    </a:lnTo>
                    <a:lnTo>
                      <a:pt x="0" y="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1" name="Freeform 80"/>
              <p:cNvSpPr>
                <a:spLocks/>
              </p:cNvSpPr>
              <p:nvPr/>
            </p:nvSpPr>
            <p:spPr bwMode="auto">
              <a:xfrm>
                <a:off x="1984" y="2663"/>
                <a:ext cx="22" cy="87"/>
              </a:xfrm>
              <a:custGeom>
                <a:avLst/>
                <a:gdLst>
                  <a:gd name="T0" fmla="*/ 17 w 22"/>
                  <a:gd name="T1" fmla="*/ 6 h 87"/>
                  <a:gd name="T2" fmla="*/ 3 w 22"/>
                  <a:gd name="T3" fmla="*/ 6 h 87"/>
                  <a:gd name="T4" fmla="*/ 6 w 22"/>
                  <a:gd name="T5" fmla="*/ 19 h 87"/>
                  <a:gd name="T6" fmla="*/ 8 w 22"/>
                  <a:gd name="T7" fmla="*/ 30 h 87"/>
                  <a:gd name="T8" fmla="*/ 6 w 22"/>
                  <a:gd name="T9" fmla="*/ 40 h 87"/>
                  <a:gd name="T10" fmla="*/ 5 w 22"/>
                  <a:gd name="T11" fmla="*/ 49 h 87"/>
                  <a:gd name="T12" fmla="*/ 3 w 22"/>
                  <a:gd name="T13" fmla="*/ 57 h 87"/>
                  <a:gd name="T14" fmla="*/ 0 w 22"/>
                  <a:gd name="T15" fmla="*/ 68 h 87"/>
                  <a:gd name="T16" fmla="*/ 0 w 22"/>
                  <a:gd name="T17" fmla="*/ 76 h 87"/>
                  <a:gd name="T18" fmla="*/ 0 w 22"/>
                  <a:gd name="T19" fmla="*/ 87 h 87"/>
                  <a:gd name="T20" fmla="*/ 13 w 22"/>
                  <a:gd name="T21" fmla="*/ 83 h 87"/>
                  <a:gd name="T22" fmla="*/ 13 w 22"/>
                  <a:gd name="T23" fmla="*/ 76 h 87"/>
                  <a:gd name="T24" fmla="*/ 15 w 22"/>
                  <a:gd name="T25" fmla="*/ 69 h 87"/>
                  <a:gd name="T26" fmla="*/ 17 w 22"/>
                  <a:gd name="T27" fmla="*/ 61 h 87"/>
                  <a:gd name="T28" fmla="*/ 19 w 22"/>
                  <a:gd name="T29" fmla="*/ 52 h 87"/>
                  <a:gd name="T30" fmla="*/ 22 w 22"/>
                  <a:gd name="T31" fmla="*/ 42 h 87"/>
                  <a:gd name="T32" fmla="*/ 22 w 22"/>
                  <a:gd name="T33" fmla="*/ 30 h 87"/>
                  <a:gd name="T34" fmla="*/ 20 w 22"/>
                  <a:gd name="T35" fmla="*/ 16 h 87"/>
                  <a:gd name="T36" fmla="*/ 17 w 22"/>
                  <a:gd name="T37" fmla="*/ 0 h 87"/>
                  <a:gd name="T38" fmla="*/ 3 w 22"/>
                  <a:gd name="T39" fmla="*/ 0 h 87"/>
                  <a:gd name="T40" fmla="*/ 17 w 22"/>
                  <a:gd name="T41" fmla="*/ 6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 h="87">
                    <a:moveTo>
                      <a:pt x="17" y="6"/>
                    </a:moveTo>
                    <a:lnTo>
                      <a:pt x="3" y="6"/>
                    </a:lnTo>
                    <a:lnTo>
                      <a:pt x="6" y="19"/>
                    </a:lnTo>
                    <a:lnTo>
                      <a:pt x="8" y="30"/>
                    </a:lnTo>
                    <a:lnTo>
                      <a:pt x="6" y="40"/>
                    </a:lnTo>
                    <a:lnTo>
                      <a:pt x="5" y="49"/>
                    </a:lnTo>
                    <a:lnTo>
                      <a:pt x="3" y="57"/>
                    </a:lnTo>
                    <a:lnTo>
                      <a:pt x="0" y="68"/>
                    </a:lnTo>
                    <a:lnTo>
                      <a:pt x="0" y="76"/>
                    </a:lnTo>
                    <a:lnTo>
                      <a:pt x="0" y="87"/>
                    </a:lnTo>
                    <a:lnTo>
                      <a:pt x="13" y="83"/>
                    </a:lnTo>
                    <a:lnTo>
                      <a:pt x="13" y="76"/>
                    </a:lnTo>
                    <a:lnTo>
                      <a:pt x="15" y="69"/>
                    </a:lnTo>
                    <a:lnTo>
                      <a:pt x="17" y="61"/>
                    </a:lnTo>
                    <a:lnTo>
                      <a:pt x="19" y="52"/>
                    </a:lnTo>
                    <a:lnTo>
                      <a:pt x="22" y="42"/>
                    </a:lnTo>
                    <a:lnTo>
                      <a:pt x="22" y="30"/>
                    </a:lnTo>
                    <a:lnTo>
                      <a:pt x="20" y="16"/>
                    </a:lnTo>
                    <a:lnTo>
                      <a:pt x="17" y="0"/>
                    </a:lnTo>
                    <a:lnTo>
                      <a:pt x="3" y="0"/>
                    </a:lnTo>
                    <a:lnTo>
                      <a:pt x="17" y="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 name="Freeform 81"/>
              <p:cNvSpPr>
                <a:spLocks/>
              </p:cNvSpPr>
              <p:nvPr/>
            </p:nvSpPr>
            <p:spPr bwMode="auto">
              <a:xfrm>
                <a:off x="1952" y="2663"/>
                <a:ext cx="49" cy="73"/>
              </a:xfrm>
              <a:custGeom>
                <a:avLst/>
                <a:gdLst>
                  <a:gd name="T0" fmla="*/ 0 w 49"/>
                  <a:gd name="T1" fmla="*/ 61 h 73"/>
                  <a:gd name="T2" fmla="*/ 7 w 49"/>
                  <a:gd name="T3" fmla="*/ 73 h 73"/>
                  <a:gd name="T4" fmla="*/ 16 w 49"/>
                  <a:gd name="T5" fmla="*/ 68 h 73"/>
                  <a:gd name="T6" fmla="*/ 23 w 49"/>
                  <a:gd name="T7" fmla="*/ 59 h 73"/>
                  <a:gd name="T8" fmla="*/ 30 w 49"/>
                  <a:gd name="T9" fmla="*/ 49 h 73"/>
                  <a:gd name="T10" fmla="*/ 35 w 49"/>
                  <a:gd name="T11" fmla="*/ 37 h 73"/>
                  <a:gd name="T12" fmla="*/ 40 w 49"/>
                  <a:gd name="T13" fmla="*/ 25 h 73"/>
                  <a:gd name="T14" fmla="*/ 45 w 49"/>
                  <a:gd name="T15" fmla="*/ 16 h 73"/>
                  <a:gd name="T16" fmla="*/ 47 w 49"/>
                  <a:gd name="T17" fmla="*/ 9 h 73"/>
                  <a:gd name="T18" fmla="*/ 49 w 49"/>
                  <a:gd name="T19" fmla="*/ 6 h 73"/>
                  <a:gd name="T20" fmla="*/ 35 w 49"/>
                  <a:gd name="T21" fmla="*/ 0 h 73"/>
                  <a:gd name="T22" fmla="*/ 33 w 49"/>
                  <a:gd name="T23" fmla="*/ 4 h 73"/>
                  <a:gd name="T24" fmla="*/ 32 w 49"/>
                  <a:gd name="T25" fmla="*/ 11 h 73"/>
                  <a:gd name="T26" fmla="*/ 28 w 49"/>
                  <a:gd name="T27" fmla="*/ 19 h 73"/>
                  <a:gd name="T28" fmla="*/ 23 w 49"/>
                  <a:gd name="T29" fmla="*/ 30 h 73"/>
                  <a:gd name="T30" fmla="*/ 18 w 49"/>
                  <a:gd name="T31" fmla="*/ 42 h 73"/>
                  <a:gd name="T32" fmla="*/ 11 w 49"/>
                  <a:gd name="T33" fmla="*/ 50 h 73"/>
                  <a:gd name="T34" fmla="*/ 6 w 49"/>
                  <a:gd name="T35" fmla="*/ 57 h 73"/>
                  <a:gd name="T36" fmla="*/ 4 w 49"/>
                  <a:gd name="T37" fmla="*/ 59 h 73"/>
                  <a:gd name="T38" fmla="*/ 11 w 49"/>
                  <a:gd name="T39" fmla="*/ 71 h 73"/>
                  <a:gd name="T40" fmla="*/ 0 w 49"/>
                  <a:gd name="T41" fmla="*/ 61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9" h="73">
                    <a:moveTo>
                      <a:pt x="0" y="61"/>
                    </a:moveTo>
                    <a:lnTo>
                      <a:pt x="7" y="73"/>
                    </a:lnTo>
                    <a:lnTo>
                      <a:pt x="16" y="68"/>
                    </a:lnTo>
                    <a:lnTo>
                      <a:pt x="23" y="59"/>
                    </a:lnTo>
                    <a:lnTo>
                      <a:pt x="30" y="49"/>
                    </a:lnTo>
                    <a:lnTo>
                      <a:pt x="35" y="37"/>
                    </a:lnTo>
                    <a:lnTo>
                      <a:pt x="40" y="25"/>
                    </a:lnTo>
                    <a:lnTo>
                      <a:pt x="45" y="16"/>
                    </a:lnTo>
                    <a:lnTo>
                      <a:pt x="47" y="9"/>
                    </a:lnTo>
                    <a:lnTo>
                      <a:pt x="49" y="6"/>
                    </a:lnTo>
                    <a:lnTo>
                      <a:pt x="35" y="0"/>
                    </a:lnTo>
                    <a:lnTo>
                      <a:pt x="33" y="4"/>
                    </a:lnTo>
                    <a:lnTo>
                      <a:pt x="32" y="11"/>
                    </a:lnTo>
                    <a:lnTo>
                      <a:pt x="28" y="19"/>
                    </a:lnTo>
                    <a:lnTo>
                      <a:pt x="23" y="30"/>
                    </a:lnTo>
                    <a:lnTo>
                      <a:pt x="18" y="42"/>
                    </a:lnTo>
                    <a:lnTo>
                      <a:pt x="11" y="50"/>
                    </a:lnTo>
                    <a:lnTo>
                      <a:pt x="6" y="57"/>
                    </a:lnTo>
                    <a:lnTo>
                      <a:pt x="4" y="59"/>
                    </a:lnTo>
                    <a:lnTo>
                      <a:pt x="11" y="71"/>
                    </a:lnTo>
                    <a:lnTo>
                      <a:pt x="0" y="6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 name="Freeform 82"/>
              <p:cNvSpPr>
                <a:spLocks/>
              </p:cNvSpPr>
              <p:nvPr/>
            </p:nvSpPr>
            <p:spPr bwMode="auto">
              <a:xfrm>
                <a:off x="1951" y="2660"/>
                <a:ext cx="24" cy="74"/>
              </a:xfrm>
              <a:custGeom>
                <a:avLst/>
                <a:gdLst>
                  <a:gd name="T0" fmla="*/ 0 w 24"/>
                  <a:gd name="T1" fmla="*/ 7 h 74"/>
                  <a:gd name="T2" fmla="*/ 7 w 24"/>
                  <a:gd name="T3" fmla="*/ 21 h 74"/>
                  <a:gd name="T4" fmla="*/ 8 w 24"/>
                  <a:gd name="T5" fmla="*/ 33 h 74"/>
                  <a:gd name="T6" fmla="*/ 10 w 24"/>
                  <a:gd name="T7" fmla="*/ 41 h 74"/>
                  <a:gd name="T8" fmla="*/ 8 w 24"/>
                  <a:gd name="T9" fmla="*/ 50 h 74"/>
                  <a:gd name="T10" fmla="*/ 7 w 24"/>
                  <a:gd name="T11" fmla="*/ 57 h 74"/>
                  <a:gd name="T12" fmla="*/ 3 w 24"/>
                  <a:gd name="T13" fmla="*/ 60 h 74"/>
                  <a:gd name="T14" fmla="*/ 1 w 24"/>
                  <a:gd name="T15" fmla="*/ 64 h 74"/>
                  <a:gd name="T16" fmla="*/ 12 w 24"/>
                  <a:gd name="T17" fmla="*/ 74 h 74"/>
                  <a:gd name="T18" fmla="*/ 14 w 24"/>
                  <a:gd name="T19" fmla="*/ 72 h 74"/>
                  <a:gd name="T20" fmla="*/ 17 w 24"/>
                  <a:gd name="T21" fmla="*/ 69 h 74"/>
                  <a:gd name="T22" fmla="*/ 20 w 24"/>
                  <a:gd name="T23" fmla="*/ 62 h 74"/>
                  <a:gd name="T24" fmla="*/ 22 w 24"/>
                  <a:gd name="T25" fmla="*/ 53 h 74"/>
                  <a:gd name="T26" fmla="*/ 24 w 24"/>
                  <a:gd name="T27" fmla="*/ 43 h 74"/>
                  <a:gd name="T28" fmla="*/ 24 w 24"/>
                  <a:gd name="T29" fmla="*/ 29 h 74"/>
                  <a:gd name="T30" fmla="*/ 20 w 24"/>
                  <a:gd name="T31" fmla="*/ 16 h 74"/>
                  <a:gd name="T32" fmla="*/ 12 w 24"/>
                  <a:gd name="T33" fmla="*/ 0 h 74"/>
                  <a:gd name="T34" fmla="*/ 0 w 24"/>
                  <a:gd name="T35" fmla="*/ 7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4" h="74">
                    <a:moveTo>
                      <a:pt x="0" y="7"/>
                    </a:moveTo>
                    <a:lnTo>
                      <a:pt x="7" y="21"/>
                    </a:lnTo>
                    <a:lnTo>
                      <a:pt x="8" y="33"/>
                    </a:lnTo>
                    <a:lnTo>
                      <a:pt x="10" y="41"/>
                    </a:lnTo>
                    <a:lnTo>
                      <a:pt x="8" y="50"/>
                    </a:lnTo>
                    <a:lnTo>
                      <a:pt x="7" y="57"/>
                    </a:lnTo>
                    <a:lnTo>
                      <a:pt x="3" y="60"/>
                    </a:lnTo>
                    <a:lnTo>
                      <a:pt x="1" y="64"/>
                    </a:lnTo>
                    <a:lnTo>
                      <a:pt x="12" y="74"/>
                    </a:lnTo>
                    <a:lnTo>
                      <a:pt x="14" y="72"/>
                    </a:lnTo>
                    <a:lnTo>
                      <a:pt x="17" y="69"/>
                    </a:lnTo>
                    <a:lnTo>
                      <a:pt x="20" y="62"/>
                    </a:lnTo>
                    <a:lnTo>
                      <a:pt x="22" y="53"/>
                    </a:lnTo>
                    <a:lnTo>
                      <a:pt x="24" y="43"/>
                    </a:lnTo>
                    <a:lnTo>
                      <a:pt x="24" y="29"/>
                    </a:lnTo>
                    <a:lnTo>
                      <a:pt x="20" y="16"/>
                    </a:lnTo>
                    <a:lnTo>
                      <a:pt x="12" y="0"/>
                    </a:lnTo>
                    <a:lnTo>
                      <a:pt x="0" y="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 name="Freeform 83"/>
              <p:cNvSpPr>
                <a:spLocks/>
              </p:cNvSpPr>
              <p:nvPr/>
            </p:nvSpPr>
            <p:spPr bwMode="auto">
              <a:xfrm>
                <a:off x="1925" y="2579"/>
                <a:ext cx="38" cy="88"/>
              </a:xfrm>
              <a:custGeom>
                <a:avLst/>
                <a:gdLst>
                  <a:gd name="T0" fmla="*/ 15 w 38"/>
                  <a:gd name="T1" fmla="*/ 7 h 88"/>
                  <a:gd name="T2" fmla="*/ 3 w 38"/>
                  <a:gd name="T3" fmla="*/ 2 h 88"/>
                  <a:gd name="T4" fmla="*/ 2 w 38"/>
                  <a:gd name="T5" fmla="*/ 10 h 88"/>
                  <a:gd name="T6" fmla="*/ 0 w 38"/>
                  <a:gd name="T7" fmla="*/ 19 h 88"/>
                  <a:gd name="T8" fmla="*/ 0 w 38"/>
                  <a:gd name="T9" fmla="*/ 29 h 88"/>
                  <a:gd name="T10" fmla="*/ 3 w 38"/>
                  <a:gd name="T11" fmla="*/ 38 h 88"/>
                  <a:gd name="T12" fmla="*/ 7 w 38"/>
                  <a:gd name="T13" fmla="*/ 50 h 88"/>
                  <a:gd name="T14" fmla="*/ 10 w 38"/>
                  <a:gd name="T15" fmla="*/ 60 h 88"/>
                  <a:gd name="T16" fmla="*/ 17 w 38"/>
                  <a:gd name="T17" fmla="*/ 74 h 88"/>
                  <a:gd name="T18" fmla="*/ 26 w 38"/>
                  <a:gd name="T19" fmla="*/ 88 h 88"/>
                  <a:gd name="T20" fmla="*/ 38 w 38"/>
                  <a:gd name="T21" fmla="*/ 81 h 88"/>
                  <a:gd name="T22" fmla="*/ 31 w 38"/>
                  <a:gd name="T23" fmla="*/ 67 h 88"/>
                  <a:gd name="T24" fmla="*/ 24 w 38"/>
                  <a:gd name="T25" fmla="*/ 55 h 88"/>
                  <a:gd name="T26" fmla="*/ 19 w 38"/>
                  <a:gd name="T27" fmla="*/ 45 h 88"/>
                  <a:gd name="T28" fmla="*/ 17 w 38"/>
                  <a:gd name="T29" fmla="*/ 34 h 88"/>
                  <a:gd name="T30" fmla="*/ 15 w 38"/>
                  <a:gd name="T31" fmla="*/ 26 h 88"/>
                  <a:gd name="T32" fmla="*/ 14 w 38"/>
                  <a:gd name="T33" fmla="*/ 19 h 88"/>
                  <a:gd name="T34" fmla="*/ 15 w 38"/>
                  <a:gd name="T35" fmla="*/ 12 h 88"/>
                  <a:gd name="T36" fmla="*/ 17 w 38"/>
                  <a:gd name="T37" fmla="*/ 5 h 88"/>
                  <a:gd name="T38" fmla="*/ 3 w 38"/>
                  <a:gd name="T39" fmla="*/ 0 h 88"/>
                  <a:gd name="T40" fmla="*/ 15 w 38"/>
                  <a:gd name="T41" fmla="*/ 7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8" h="88">
                    <a:moveTo>
                      <a:pt x="15" y="7"/>
                    </a:moveTo>
                    <a:lnTo>
                      <a:pt x="3" y="2"/>
                    </a:lnTo>
                    <a:lnTo>
                      <a:pt x="2" y="10"/>
                    </a:lnTo>
                    <a:lnTo>
                      <a:pt x="0" y="19"/>
                    </a:lnTo>
                    <a:lnTo>
                      <a:pt x="0" y="29"/>
                    </a:lnTo>
                    <a:lnTo>
                      <a:pt x="3" y="38"/>
                    </a:lnTo>
                    <a:lnTo>
                      <a:pt x="7" y="50"/>
                    </a:lnTo>
                    <a:lnTo>
                      <a:pt x="10" y="60"/>
                    </a:lnTo>
                    <a:lnTo>
                      <a:pt x="17" y="74"/>
                    </a:lnTo>
                    <a:lnTo>
                      <a:pt x="26" y="88"/>
                    </a:lnTo>
                    <a:lnTo>
                      <a:pt x="38" y="81"/>
                    </a:lnTo>
                    <a:lnTo>
                      <a:pt x="31" y="67"/>
                    </a:lnTo>
                    <a:lnTo>
                      <a:pt x="24" y="55"/>
                    </a:lnTo>
                    <a:lnTo>
                      <a:pt x="19" y="45"/>
                    </a:lnTo>
                    <a:lnTo>
                      <a:pt x="17" y="34"/>
                    </a:lnTo>
                    <a:lnTo>
                      <a:pt x="15" y="26"/>
                    </a:lnTo>
                    <a:lnTo>
                      <a:pt x="14" y="19"/>
                    </a:lnTo>
                    <a:lnTo>
                      <a:pt x="15" y="12"/>
                    </a:lnTo>
                    <a:lnTo>
                      <a:pt x="17" y="5"/>
                    </a:lnTo>
                    <a:lnTo>
                      <a:pt x="3" y="0"/>
                    </a:lnTo>
                    <a:lnTo>
                      <a:pt x="15" y="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5" name="Freeform 84"/>
              <p:cNvSpPr>
                <a:spLocks/>
              </p:cNvSpPr>
              <p:nvPr/>
            </p:nvSpPr>
            <p:spPr bwMode="auto">
              <a:xfrm>
                <a:off x="1909" y="2579"/>
                <a:ext cx="31" cy="88"/>
              </a:xfrm>
              <a:custGeom>
                <a:avLst/>
                <a:gdLst>
                  <a:gd name="T0" fmla="*/ 16 w 31"/>
                  <a:gd name="T1" fmla="*/ 84 h 88"/>
                  <a:gd name="T2" fmla="*/ 16 w 31"/>
                  <a:gd name="T3" fmla="*/ 83 h 88"/>
                  <a:gd name="T4" fmla="*/ 14 w 31"/>
                  <a:gd name="T5" fmla="*/ 71 h 88"/>
                  <a:gd name="T6" fmla="*/ 14 w 31"/>
                  <a:gd name="T7" fmla="*/ 57 h 88"/>
                  <a:gd name="T8" fmla="*/ 16 w 31"/>
                  <a:gd name="T9" fmla="*/ 43 h 88"/>
                  <a:gd name="T10" fmla="*/ 21 w 31"/>
                  <a:gd name="T11" fmla="*/ 33 h 88"/>
                  <a:gd name="T12" fmla="*/ 25 w 31"/>
                  <a:gd name="T13" fmla="*/ 22 h 88"/>
                  <a:gd name="T14" fmla="*/ 28 w 31"/>
                  <a:gd name="T15" fmla="*/ 14 h 88"/>
                  <a:gd name="T16" fmla="*/ 31 w 31"/>
                  <a:gd name="T17" fmla="*/ 8 h 88"/>
                  <a:gd name="T18" fmla="*/ 31 w 31"/>
                  <a:gd name="T19" fmla="*/ 7 h 88"/>
                  <a:gd name="T20" fmla="*/ 19 w 31"/>
                  <a:gd name="T21" fmla="*/ 0 h 88"/>
                  <a:gd name="T22" fmla="*/ 18 w 31"/>
                  <a:gd name="T23" fmla="*/ 2 h 88"/>
                  <a:gd name="T24" fmla="*/ 16 w 31"/>
                  <a:gd name="T25" fmla="*/ 7 h 88"/>
                  <a:gd name="T26" fmla="*/ 11 w 31"/>
                  <a:gd name="T27" fmla="*/ 15 h 88"/>
                  <a:gd name="T28" fmla="*/ 7 w 31"/>
                  <a:gd name="T29" fmla="*/ 27 h 88"/>
                  <a:gd name="T30" fmla="*/ 2 w 31"/>
                  <a:gd name="T31" fmla="*/ 41 h 88"/>
                  <a:gd name="T32" fmla="*/ 0 w 31"/>
                  <a:gd name="T33" fmla="*/ 55 h 88"/>
                  <a:gd name="T34" fmla="*/ 0 w 31"/>
                  <a:gd name="T35" fmla="*/ 71 h 88"/>
                  <a:gd name="T36" fmla="*/ 2 w 31"/>
                  <a:gd name="T37" fmla="*/ 88 h 88"/>
                  <a:gd name="T38" fmla="*/ 16 w 31"/>
                  <a:gd name="T39" fmla="*/ 84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1" h="88">
                    <a:moveTo>
                      <a:pt x="16" y="84"/>
                    </a:moveTo>
                    <a:lnTo>
                      <a:pt x="16" y="83"/>
                    </a:lnTo>
                    <a:lnTo>
                      <a:pt x="14" y="71"/>
                    </a:lnTo>
                    <a:lnTo>
                      <a:pt x="14" y="57"/>
                    </a:lnTo>
                    <a:lnTo>
                      <a:pt x="16" y="43"/>
                    </a:lnTo>
                    <a:lnTo>
                      <a:pt x="21" y="33"/>
                    </a:lnTo>
                    <a:lnTo>
                      <a:pt x="25" y="22"/>
                    </a:lnTo>
                    <a:lnTo>
                      <a:pt x="28" y="14"/>
                    </a:lnTo>
                    <a:lnTo>
                      <a:pt x="31" y="8"/>
                    </a:lnTo>
                    <a:lnTo>
                      <a:pt x="31" y="7"/>
                    </a:lnTo>
                    <a:lnTo>
                      <a:pt x="19" y="0"/>
                    </a:lnTo>
                    <a:lnTo>
                      <a:pt x="18" y="2"/>
                    </a:lnTo>
                    <a:lnTo>
                      <a:pt x="16" y="7"/>
                    </a:lnTo>
                    <a:lnTo>
                      <a:pt x="11" y="15"/>
                    </a:lnTo>
                    <a:lnTo>
                      <a:pt x="7" y="27"/>
                    </a:lnTo>
                    <a:lnTo>
                      <a:pt x="2" y="41"/>
                    </a:lnTo>
                    <a:lnTo>
                      <a:pt x="0" y="55"/>
                    </a:lnTo>
                    <a:lnTo>
                      <a:pt x="0" y="71"/>
                    </a:lnTo>
                    <a:lnTo>
                      <a:pt x="2" y="88"/>
                    </a:lnTo>
                    <a:lnTo>
                      <a:pt x="16" y="8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6" name="Freeform 85"/>
              <p:cNvSpPr>
                <a:spLocks/>
              </p:cNvSpPr>
              <p:nvPr/>
            </p:nvSpPr>
            <p:spPr bwMode="auto">
              <a:xfrm>
                <a:off x="1906" y="2663"/>
                <a:ext cx="24" cy="64"/>
              </a:xfrm>
              <a:custGeom>
                <a:avLst/>
                <a:gdLst>
                  <a:gd name="T0" fmla="*/ 0 w 24"/>
                  <a:gd name="T1" fmla="*/ 57 h 64"/>
                  <a:gd name="T2" fmla="*/ 12 w 24"/>
                  <a:gd name="T3" fmla="*/ 64 h 64"/>
                  <a:gd name="T4" fmla="*/ 14 w 24"/>
                  <a:gd name="T5" fmla="*/ 63 h 64"/>
                  <a:gd name="T6" fmla="*/ 15 w 24"/>
                  <a:gd name="T7" fmla="*/ 59 h 64"/>
                  <a:gd name="T8" fmla="*/ 19 w 24"/>
                  <a:gd name="T9" fmla="*/ 54 h 64"/>
                  <a:gd name="T10" fmla="*/ 21 w 24"/>
                  <a:gd name="T11" fmla="*/ 47 h 64"/>
                  <a:gd name="T12" fmla="*/ 22 w 24"/>
                  <a:gd name="T13" fmla="*/ 38 h 64"/>
                  <a:gd name="T14" fmla="*/ 24 w 24"/>
                  <a:gd name="T15" fmla="*/ 26 h 64"/>
                  <a:gd name="T16" fmla="*/ 22 w 24"/>
                  <a:gd name="T17" fmla="*/ 14 h 64"/>
                  <a:gd name="T18" fmla="*/ 19 w 24"/>
                  <a:gd name="T19" fmla="*/ 0 h 64"/>
                  <a:gd name="T20" fmla="*/ 5 w 24"/>
                  <a:gd name="T21" fmla="*/ 4 h 64"/>
                  <a:gd name="T22" fmla="*/ 9 w 24"/>
                  <a:gd name="T23" fmla="*/ 16 h 64"/>
                  <a:gd name="T24" fmla="*/ 9 w 24"/>
                  <a:gd name="T25" fmla="*/ 28 h 64"/>
                  <a:gd name="T26" fmla="*/ 9 w 24"/>
                  <a:gd name="T27" fmla="*/ 37 h 64"/>
                  <a:gd name="T28" fmla="*/ 7 w 24"/>
                  <a:gd name="T29" fmla="*/ 44 h 64"/>
                  <a:gd name="T30" fmla="*/ 5 w 24"/>
                  <a:gd name="T31" fmla="*/ 49 h 64"/>
                  <a:gd name="T32" fmla="*/ 3 w 24"/>
                  <a:gd name="T33" fmla="*/ 52 h 64"/>
                  <a:gd name="T34" fmla="*/ 2 w 24"/>
                  <a:gd name="T35" fmla="*/ 54 h 64"/>
                  <a:gd name="T36" fmla="*/ 14 w 24"/>
                  <a:gd name="T37" fmla="*/ 61 h 64"/>
                  <a:gd name="T38" fmla="*/ 0 w 24"/>
                  <a:gd name="T39" fmla="*/ 57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4" h="64">
                    <a:moveTo>
                      <a:pt x="0" y="57"/>
                    </a:moveTo>
                    <a:lnTo>
                      <a:pt x="12" y="64"/>
                    </a:lnTo>
                    <a:lnTo>
                      <a:pt x="14" y="63"/>
                    </a:lnTo>
                    <a:lnTo>
                      <a:pt x="15" y="59"/>
                    </a:lnTo>
                    <a:lnTo>
                      <a:pt x="19" y="54"/>
                    </a:lnTo>
                    <a:lnTo>
                      <a:pt x="21" y="47"/>
                    </a:lnTo>
                    <a:lnTo>
                      <a:pt x="22" y="38"/>
                    </a:lnTo>
                    <a:lnTo>
                      <a:pt x="24" y="26"/>
                    </a:lnTo>
                    <a:lnTo>
                      <a:pt x="22" y="14"/>
                    </a:lnTo>
                    <a:lnTo>
                      <a:pt x="19" y="0"/>
                    </a:lnTo>
                    <a:lnTo>
                      <a:pt x="5" y="4"/>
                    </a:lnTo>
                    <a:lnTo>
                      <a:pt x="9" y="16"/>
                    </a:lnTo>
                    <a:lnTo>
                      <a:pt x="9" y="28"/>
                    </a:lnTo>
                    <a:lnTo>
                      <a:pt x="9" y="37"/>
                    </a:lnTo>
                    <a:lnTo>
                      <a:pt x="7" y="44"/>
                    </a:lnTo>
                    <a:lnTo>
                      <a:pt x="5" y="49"/>
                    </a:lnTo>
                    <a:lnTo>
                      <a:pt x="3" y="52"/>
                    </a:lnTo>
                    <a:lnTo>
                      <a:pt x="2" y="54"/>
                    </a:lnTo>
                    <a:lnTo>
                      <a:pt x="14" y="61"/>
                    </a:lnTo>
                    <a:lnTo>
                      <a:pt x="0" y="5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7" name="Freeform 86"/>
              <p:cNvSpPr>
                <a:spLocks/>
              </p:cNvSpPr>
              <p:nvPr/>
            </p:nvSpPr>
            <p:spPr bwMode="auto">
              <a:xfrm>
                <a:off x="1892" y="2644"/>
                <a:ext cx="29" cy="80"/>
              </a:xfrm>
              <a:custGeom>
                <a:avLst/>
                <a:gdLst>
                  <a:gd name="T0" fmla="*/ 0 w 29"/>
                  <a:gd name="T1" fmla="*/ 11 h 80"/>
                  <a:gd name="T2" fmla="*/ 7 w 29"/>
                  <a:gd name="T3" fmla="*/ 19 h 80"/>
                  <a:gd name="T4" fmla="*/ 12 w 29"/>
                  <a:gd name="T5" fmla="*/ 30 h 80"/>
                  <a:gd name="T6" fmla="*/ 14 w 29"/>
                  <a:gd name="T7" fmla="*/ 42 h 80"/>
                  <a:gd name="T8" fmla="*/ 16 w 29"/>
                  <a:gd name="T9" fmla="*/ 52 h 80"/>
                  <a:gd name="T10" fmla="*/ 16 w 29"/>
                  <a:gd name="T11" fmla="*/ 61 h 80"/>
                  <a:gd name="T12" fmla="*/ 16 w 29"/>
                  <a:gd name="T13" fmla="*/ 69 h 80"/>
                  <a:gd name="T14" fmla="*/ 14 w 29"/>
                  <a:gd name="T15" fmla="*/ 75 h 80"/>
                  <a:gd name="T16" fmla="*/ 14 w 29"/>
                  <a:gd name="T17" fmla="*/ 76 h 80"/>
                  <a:gd name="T18" fmla="*/ 28 w 29"/>
                  <a:gd name="T19" fmla="*/ 80 h 80"/>
                  <a:gd name="T20" fmla="*/ 28 w 29"/>
                  <a:gd name="T21" fmla="*/ 76 h 80"/>
                  <a:gd name="T22" fmla="*/ 29 w 29"/>
                  <a:gd name="T23" fmla="*/ 71 h 80"/>
                  <a:gd name="T24" fmla="*/ 29 w 29"/>
                  <a:gd name="T25" fmla="*/ 63 h 80"/>
                  <a:gd name="T26" fmla="*/ 29 w 29"/>
                  <a:gd name="T27" fmla="*/ 50 h 80"/>
                  <a:gd name="T28" fmla="*/ 29 w 29"/>
                  <a:gd name="T29" fmla="*/ 38 h 80"/>
                  <a:gd name="T30" fmla="*/ 26 w 29"/>
                  <a:gd name="T31" fmla="*/ 26 h 80"/>
                  <a:gd name="T32" fmla="*/ 19 w 29"/>
                  <a:gd name="T33" fmla="*/ 13 h 80"/>
                  <a:gd name="T34" fmla="*/ 10 w 29"/>
                  <a:gd name="T35" fmla="*/ 0 h 80"/>
                  <a:gd name="T36" fmla="*/ 0 w 29"/>
                  <a:gd name="T37" fmla="*/ 11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 h="80">
                    <a:moveTo>
                      <a:pt x="0" y="11"/>
                    </a:moveTo>
                    <a:lnTo>
                      <a:pt x="7" y="19"/>
                    </a:lnTo>
                    <a:lnTo>
                      <a:pt x="12" y="30"/>
                    </a:lnTo>
                    <a:lnTo>
                      <a:pt x="14" y="42"/>
                    </a:lnTo>
                    <a:lnTo>
                      <a:pt x="16" y="52"/>
                    </a:lnTo>
                    <a:lnTo>
                      <a:pt x="16" y="61"/>
                    </a:lnTo>
                    <a:lnTo>
                      <a:pt x="16" y="69"/>
                    </a:lnTo>
                    <a:lnTo>
                      <a:pt x="14" y="75"/>
                    </a:lnTo>
                    <a:lnTo>
                      <a:pt x="14" y="76"/>
                    </a:lnTo>
                    <a:lnTo>
                      <a:pt x="28" y="80"/>
                    </a:lnTo>
                    <a:lnTo>
                      <a:pt x="28" y="76"/>
                    </a:lnTo>
                    <a:lnTo>
                      <a:pt x="29" y="71"/>
                    </a:lnTo>
                    <a:lnTo>
                      <a:pt x="29" y="63"/>
                    </a:lnTo>
                    <a:lnTo>
                      <a:pt x="29" y="50"/>
                    </a:lnTo>
                    <a:lnTo>
                      <a:pt x="29" y="38"/>
                    </a:lnTo>
                    <a:lnTo>
                      <a:pt x="26" y="26"/>
                    </a:lnTo>
                    <a:lnTo>
                      <a:pt x="19" y="13"/>
                    </a:lnTo>
                    <a:lnTo>
                      <a:pt x="10" y="0"/>
                    </a:lnTo>
                    <a:lnTo>
                      <a:pt x="0" y="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8" name="Freeform 87"/>
              <p:cNvSpPr>
                <a:spLocks/>
              </p:cNvSpPr>
              <p:nvPr/>
            </p:nvSpPr>
            <p:spPr bwMode="auto">
              <a:xfrm>
                <a:off x="1873" y="2613"/>
                <a:ext cx="29" cy="42"/>
              </a:xfrm>
              <a:custGeom>
                <a:avLst/>
                <a:gdLst>
                  <a:gd name="T0" fmla="*/ 14 w 29"/>
                  <a:gd name="T1" fmla="*/ 0 h 42"/>
                  <a:gd name="T2" fmla="*/ 0 w 29"/>
                  <a:gd name="T3" fmla="*/ 2 h 42"/>
                  <a:gd name="T4" fmla="*/ 0 w 29"/>
                  <a:gd name="T5" fmla="*/ 7 h 42"/>
                  <a:gd name="T6" fmla="*/ 4 w 29"/>
                  <a:gd name="T7" fmla="*/ 16 h 42"/>
                  <a:gd name="T8" fmla="*/ 9 w 29"/>
                  <a:gd name="T9" fmla="*/ 28 h 42"/>
                  <a:gd name="T10" fmla="*/ 19 w 29"/>
                  <a:gd name="T11" fmla="*/ 42 h 42"/>
                  <a:gd name="T12" fmla="*/ 29 w 29"/>
                  <a:gd name="T13" fmla="*/ 31 h 42"/>
                  <a:gd name="T14" fmla="*/ 21 w 29"/>
                  <a:gd name="T15" fmla="*/ 21 h 42"/>
                  <a:gd name="T16" fmla="*/ 16 w 29"/>
                  <a:gd name="T17" fmla="*/ 11 h 42"/>
                  <a:gd name="T18" fmla="*/ 14 w 29"/>
                  <a:gd name="T19" fmla="*/ 4 h 42"/>
                  <a:gd name="T20" fmla="*/ 14 w 29"/>
                  <a:gd name="T21" fmla="*/ 0 h 42"/>
                  <a:gd name="T22" fmla="*/ 0 w 29"/>
                  <a:gd name="T23" fmla="*/ 2 h 42"/>
                  <a:gd name="T24" fmla="*/ 14 w 29"/>
                  <a:gd name="T25"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9" h="42">
                    <a:moveTo>
                      <a:pt x="14" y="0"/>
                    </a:moveTo>
                    <a:lnTo>
                      <a:pt x="0" y="2"/>
                    </a:lnTo>
                    <a:lnTo>
                      <a:pt x="0" y="7"/>
                    </a:lnTo>
                    <a:lnTo>
                      <a:pt x="4" y="16"/>
                    </a:lnTo>
                    <a:lnTo>
                      <a:pt x="9" y="28"/>
                    </a:lnTo>
                    <a:lnTo>
                      <a:pt x="19" y="42"/>
                    </a:lnTo>
                    <a:lnTo>
                      <a:pt x="29" y="31"/>
                    </a:lnTo>
                    <a:lnTo>
                      <a:pt x="21" y="21"/>
                    </a:lnTo>
                    <a:lnTo>
                      <a:pt x="16" y="11"/>
                    </a:lnTo>
                    <a:lnTo>
                      <a:pt x="14" y="4"/>
                    </a:lnTo>
                    <a:lnTo>
                      <a:pt x="14" y="0"/>
                    </a:lnTo>
                    <a:lnTo>
                      <a:pt x="0" y="2"/>
                    </a:lnTo>
                    <a:lnTo>
                      <a:pt x="1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9" name="Freeform 88"/>
              <p:cNvSpPr>
                <a:spLocks/>
              </p:cNvSpPr>
              <p:nvPr/>
            </p:nvSpPr>
            <p:spPr bwMode="auto">
              <a:xfrm>
                <a:off x="1864" y="2613"/>
                <a:ext cx="28" cy="116"/>
              </a:xfrm>
              <a:custGeom>
                <a:avLst/>
                <a:gdLst>
                  <a:gd name="T0" fmla="*/ 0 w 28"/>
                  <a:gd name="T1" fmla="*/ 113 h 116"/>
                  <a:gd name="T2" fmla="*/ 13 w 28"/>
                  <a:gd name="T3" fmla="*/ 116 h 116"/>
                  <a:gd name="T4" fmla="*/ 21 w 28"/>
                  <a:gd name="T5" fmla="*/ 104 h 116"/>
                  <a:gd name="T6" fmla="*/ 26 w 28"/>
                  <a:gd name="T7" fmla="*/ 87 h 116"/>
                  <a:gd name="T8" fmla="*/ 28 w 28"/>
                  <a:gd name="T9" fmla="*/ 68 h 116"/>
                  <a:gd name="T10" fmla="*/ 28 w 28"/>
                  <a:gd name="T11" fmla="*/ 49 h 116"/>
                  <a:gd name="T12" fmla="*/ 26 w 28"/>
                  <a:gd name="T13" fmla="*/ 30 h 116"/>
                  <a:gd name="T14" fmla="*/ 25 w 28"/>
                  <a:gd name="T15" fmla="*/ 16 h 116"/>
                  <a:gd name="T16" fmla="*/ 23 w 28"/>
                  <a:gd name="T17" fmla="*/ 4 h 116"/>
                  <a:gd name="T18" fmla="*/ 23 w 28"/>
                  <a:gd name="T19" fmla="*/ 0 h 116"/>
                  <a:gd name="T20" fmla="*/ 9 w 28"/>
                  <a:gd name="T21" fmla="*/ 2 h 116"/>
                  <a:gd name="T22" fmla="*/ 9 w 28"/>
                  <a:gd name="T23" fmla="*/ 7 h 116"/>
                  <a:gd name="T24" fmla="*/ 11 w 28"/>
                  <a:gd name="T25" fmla="*/ 16 h 116"/>
                  <a:gd name="T26" fmla="*/ 13 w 28"/>
                  <a:gd name="T27" fmla="*/ 31 h 116"/>
                  <a:gd name="T28" fmla="*/ 13 w 28"/>
                  <a:gd name="T29" fmla="*/ 49 h 116"/>
                  <a:gd name="T30" fmla="*/ 13 w 28"/>
                  <a:gd name="T31" fmla="*/ 68 h 116"/>
                  <a:gd name="T32" fmla="*/ 11 w 28"/>
                  <a:gd name="T33" fmla="*/ 85 h 116"/>
                  <a:gd name="T34" fmla="*/ 7 w 28"/>
                  <a:gd name="T35" fmla="*/ 99 h 116"/>
                  <a:gd name="T36" fmla="*/ 4 w 28"/>
                  <a:gd name="T37" fmla="*/ 106 h 116"/>
                  <a:gd name="T38" fmla="*/ 16 w 28"/>
                  <a:gd name="T39" fmla="*/ 111 h 116"/>
                  <a:gd name="T40" fmla="*/ 0 w 28"/>
                  <a:gd name="T41" fmla="*/ 113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8" h="116">
                    <a:moveTo>
                      <a:pt x="0" y="113"/>
                    </a:moveTo>
                    <a:lnTo>
                      <a:pt x="13" y="116"/>
                    </a:lnTo>
                    <a:lnTo>
                      <a:pt x="21" y="104"/>
                    </a:lnTo>
                    <a:lnTo>
                      <a:pt x="26" y="87"/>
                    </a:lnTo>
                    <a:lnTo>
                      <a:pt x="28" y="68"/>
                    </a:lnTo>
                    <a:lnTo>
                      <a:pt x="28" y="49"/>
                    </a:lnTo>
                    <a:lnTo>
                      <a:pt x="26" y="30"/>
                    </a:lnTo>
                    <a:lnTo>
                      <a:pt x="25" y="16"/>
                    </a:lnTo>
                    <a:lnTo>
                      <a:pt x="23" y="4"/>
                    </a:lnTo>
                    <a:lnTo>
                      <a:pt x="23" y="0"/>
                    </a:lnTo>
                    <a:lnTo>
                      <a:pt x="9" y="2"/>
                    </a:lnTo>
                    <a:lnTo>
                      <a:pt x="9" y="7"/>
                    </a:lnTo>
                    <a:lnTo>
                      <a:pt x="11" y="16"/>
                    </a:lnTo>
                    <a:lnTo>
                      <a:pt x="13" y="31"/>
                    </a:lnTo>
                    <a:lnTo>
                      <a:pt x="13" y="49"/>
                    </a:lnTo>
                    <a:lnTo>
                      <a:pt x="13" y="68"/>
                    </a:lnTo>
                    <a:lnTo>
                      <a:pt x="11" y="85"/>
                    </a:lnTo>
                    <a:lnTo>
                      <a:pt x="7" y="99"/>
                    </a:lnTo>
                    <a:lnTo>
                      <a:pt x="4" y="106"/>
                    </a:lnTo>
                    <a:lnTo>
                      <a:pt x="16" y="111"/>
                    </a:lnTo>
                    <a:lnTo>
                      <a:pt x="0" y="11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0" name="Freeform 89"/>
              <p:cNvSpPr>
                <a:spLocks/>
              </p:cNvSpPr>
              <p:nvPr/>
            </p:nvSpPr>
            <p:spPr bwMode="auto">
              <a:xfrm>
                <a:off x="1842" y="2677"/>
                <a:ext cx="38" cy="49"/>
              </a:xfrm>
              <a:custGeom>
                <a:avLst/>
                <a:gdLst>
                  <a:gd name="T0" fmla="*/ 12 w 38"/>
                  <a:gd name="T1" fmla="*/ 4 h 49"/>
                  <a:gd name="T2" fmla="*/ 2 w 38"/>
                  <a:gd name="T3" fmla="*/ 12 h 49"/>
                  <a:gd name="T4" fmla="*/ 14 w 38"/>
                  <a:gd name="T5" fmla="*/ 24 h 49"/>
                  <a:gd name="T6" fmla="*/ 21 w 38"/>
                  <a:gd name="T7" fmla="*/ 35 h 49"/>
                  <a:gd name="T8" fmla="*/ 22 w 38"/>
                  <a:gd name="T9" fmla="*/ 45 h 49"/>
                  <a:gd name="T10" fmla="*/ 22 w 38"/>
                  <a:gd name="T11" fmla="*/ 49 h 49"/>
                  <a:gd name="T12" fmla="*/ 38 w 38"/>
                  <a:gd name="T13" fmla="*/ 47 h 49"/>
                  <a:gd name="T14" fmla="*/ 36 w 38"/>
                  <a:gd name="T15" fmla="*/ 42 h 49"/>
                  <a:gd name="T16" fmla="*/ 33 w 38"/>
                  <a:gd name="T17" fmla="*/ 30 h 49"/>
                  <a:gd name="T18" fmla="*/ 26 w 38"/>
                  <a:gd name="T19" fmla="*/ 14 h 49"/>
                  <a:gd name="T20" fmla="*/ 10 w 38"/>
                  <a:gd name="T21" fmla="*/ 0 h 49"/>
                  <a:gd name="T22" fmla="*/ 0 w 38"/>
                  <a:gd name="T23" fmla="*/ 9 h 49"/>
                  <a:gd name="T24" fmla="*/ 12 w 38"/>
                  <a:gd name="T25" fmla="*/ 4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8" h="49">
                    <a:moveTo>
                      <a:pt x="12" y="4"/>
                    </a:moveTo>
                    <a:lnTo>
                      <a:pt x="2" y="12"/>
                    </a:lnTo>
                    <a:lnTo>
                      <a:pt x="14" y="24"/>
                    </a:lnTo>
                    <a:lnTo>
                      <a:pt x="21" y="35"/>
                    </a:lnTo>
                    <a:lnTo>
                      <a:pt x="22" y="45"/>
                    </a:lnTo>
                    <a:lnTo>
                      <a:pt x="22" y="49"/>
                    </a:lnTo>
                    <a:lnTo>
                      <a:pt x="38" y="47"/>
                    </a:lnTo>
                    <a:lnTo>
                      <a:pt x="36" y="42"/>
                    </a:lnTo>
                    <a:lnTo>
                      <a:pt x="33" y="30"/>
                    </a:lnTo>
                    <a:lnTo>
                      <a:pt x="26" y="14"/>
                    </a:lnTo>
                    <a:lnTo>
                      <a:pt x="10" y="0"/>
                    </a:lnTo>
                    <a:lnTo>
                      <a:pt x="0" y="9"/>
                    </a:lnTo>
                    <a:lnTo>
                      <a:pt x="12" y="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1" name="Freeform 90"/>
              <p:cNvSpPr>
                <a:spLocks/>
              </p:cNvSpPr>
              <p:nvPr/>
            </p:nvSpPr>
            <p:spPr bwMode="auto">
              <a:xfrm>
                <a:off x="1842" y="2681"/>
                <a:ext cx="12" cy="5"/>
              </a:xfrm>
              <a:custGeom>
                <a:avLst/>
                <a:gdLst>
                  <a:gd name="T0" fmla="*/ 12 w 12"/>
                  <a:gd name="T1" fmla="*/ 0 h 5"/>
                  <a:gd name="T2" fmla="*/ 7 w 12"/>
                  <a:gd name="T3" fmla="*/ 3 h 5"/>
                  <a:gd name="T4" fmla="*/ 0 w 12"/>
                  <a:gd name="T5" fmla="*/ 5 h 5"/>
                  <a:gd name="T6" fmla="*/ 12 w 12"/>
                  <a:gd name="T7" fmla="*/ 0 h 5"/>
                </a:gdLst>
                <a:ahLst/>
                <a:cxnLst>
                  <a:cxn ang="0">
                    <a:pos x="T0" y="T1"/>
                  </a:cxn>
                  <a:cxn ang="0">
                    <a:pos x="T2" y="T3"/>
                  </a:cxn>
                  <a:cxn ang="0">
                    <a:pos x="T4" y="T5"/>
                  </a:cxn>
                  <a:cxn ang="0">
                    <a:pos x="T6" y="T7"/>
                  </a:cxn>
                </a:cxnLst>
                <a:rect l="0" t="0" r="r" b="b"/>
                <a:pathLst>
                  <a:path w="12" h="5">
                    <a:moveTo>
                      <a:pt x="12" y="0"/>
                    </a:moveTo>
                    <a:lnTo>
                      <a:pt x="7" y="3"/>
                    </a:lnTo>
                    <a:lnTo>
                      <a:pt x="0" y="5"/>
                    </a:lnTo>
                    <a:lnTo>
                      <a:pt x="1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 name="Freeform 91"/>
              <p:cNvSpPr>
                <a:spLocks/>
              </p:cNvSpPr>
              <p:nvPr/>
            </p:nvSpPr>
            <p:spPr bwMode="auto">
              <a:xfrm>
                <a:off x="1864" y="2653"/>
                <a:ext cx="121" cy="199"/>
              </a:xfrm>
              <a:custGeom>
                <a:avLst/>
                <a:gdLst>
                  <a:gd name="T0" fmla="*/ 6 w 121"/>
                  <a:gd name="T1" fmla="*/ 85 h 199"/>
                  <a:gd name="T2" fmla="*/ 7 w 121"/>
                  <a:gd name="T3" fmla="*/ 98 h 199"/>
                  <a:gd name="T4" fmla="*/ 7 w 121"/>
                  <a:gd name="T5" fmla="*/ 111 h 199"/>
                  <a:gd name="T6" fmla="*/ 6 w 121"/>
                  <a:gd name="T7" fmla="*/ 123 h 199"/>
                  <a:gd name="T8" fmla="*/ 4 w 121"/>
                  <a:gd name="T9" fmla="*/ 133 h 199"/>
                  <a:gd name="T10" fmla="*/ 2 w 121"/>
                  <a:gd name="T11" fmla="*/ 147 h 199"/>
                  <a:gd name="T12" fmla="*/ 7 w 121"/>
                  <a:gd name="T13" fmla="*/ 162 h 199"/>
                  <a:gd name="T14" fmla="*/ 18 w 121"/>
                  <a:gd name="T15" fmla="*/ 178 h 199"/>
                  <a:gd name="T16" fmla="*/ 32 w 121"/>
                  <a:gd name="T17" fmla="*/ 190 h 199"/>
                  <a:gd name="T18" fmla="*/ 49 w 121"/>
                  <a:gd name="T19" fmla="*/ 197 h 199"/>
                  <a:gd name="T20" fmla="*/ 66 w 121"/>
                  <a:gd name="T21" fmla="*/ 197 h 199"/>
                  <a:gd name="T22" fmla="*/ 82 w 121"/>
                  <a:gd name="T23" fmla="*/ 190 h 199"/>
                  <a:gd name="T24" fmla="*/ 94 w 121"/>
                  <a:gd name="T25" fmla="*/ 178 h 199"/>
                  <a:gd name="T26" fmla="*/ 102 w 121"/>
                  <a:gd name="T27" fmla="*/ 164 h 199"/>
                  <a:gd name="T28" fmla="*/ 107 w 121"/>
                  <a:gd name="T29" fmla="*/ 150 h 199"/>
                  <a:gd name="T30" fmla="*/ 111 w 121"/>
                  <a:gd name="T31" fmla="*/ 138 h 199"/>
                  <a:gd name="T32" fmla="*/ 111 w 121"/>
                  <a:gd name="T33" fmla="*/ 128 h 199"/>
                  <a:gd name="T34" fmla="*/ 107 w 121"/>
                  <a:gd name="T35" fmla="*/ 121 h 199"/>
                  <a:gd name="T36" fmla="*/ 104 w 121"/>
                  <a:gd name="T37" fmla="*/ 114 h 199"/>
                  <a:gd name="T38" fmla="*/ 106 w 121"/>
                  <a:gd name="T39" fmla="*/ 104 h 199"/>
                  <a:gd name="T40" fmla="*/ 111 w 121"/>
                  <a:gd name="T41" fmla="*/ 95 h 199"/>
                  <a:gd name="T42" fmla="*/ 118 w 121"/>
                  <a:gd name="T43" fmla="*/ 86 h 199"/>
                  <a:gd name="T44" fmla="*/ 120 w 121"/>
                  <a:gd name="T45" fmla="*/ 76 h 199"/>
                  <a:gd name="T46" fmla="*/ 118 w 121"/>
                  <a:gd name="T47" fmla="*/ 64 h 199"/>
                  <a:gd name="T48" fmla="*/ 114 w 121"/>
                  <a:gd name="T49" fmla="*/ 71 h 199"/>
                  <a:gd name="T50" fmla="*/ 104 w 121"/>
                  <a:gd name="T51" fmla="*/ 81 h 199"/>
                  <a:gd name="T52" fmla="*/ 95 w 121"/>
                  <a:gd name="T53" fmla="*/ 92 h 199"/>
                  <a:gd name="T54" fmla="*/ 83 w 121"/>
                  <a:gd name="T55" fmla="*/ 97 h 199"/>
                  <a:gd name="T56" fmla="*/ 78 w 121"/>
                  <a:gd name="T57" fmla="*/ 97 h 199"/>
                  <a:gd name="T58" fmla="*/ 83 w 121"/>
                  <a:gd name="T59" fmla="*/ 88 h 199"/>
                  <a:gd name="T60" fmla="*/ 88 w 121"/>
                  <a:gd name="T61" fmla="*/ 76 h 199"/>
                  <a:gd name="T62" fmla="*/ 92 w 121"/>
                  <a:gd name="T63" fmla="*/ 62 h 199"/>
                  <a:gd name="T64" fmla="*/ 94 w 121"/>
                  <a:gd name="T65" fmla="*/ 47 h 199"/>
                  <a:gd name="T66" fmla="*/ 87 w 121"/>
                  <a:gd name="T67" fmla="*/ 33 h 199"/>
                  <a:gd name="T68" fmla="*/ 82 w 121"/>
                  <a:gd name="T69" fmla="*/ 23 h 199"/>
                  <a:gd name="T70" fmla="*/ 76 w 121"/>
                  <a:gd name="T71" fmla="*/ 14 h 199"/>
                  <a:gd name="T72" fmla="*/ 73 w 121"/>
                  <a:gd name="T73" fmla="*/ 7 h 199"/>
                  <a:gd name="T74" fmla="*/ 71 w 121"/>
                  <a:gd name="T75" fmla="*/ 2 h 199"/>
                  <a:gd name="T76" fmla="*/ 70 w 121"/>
                  <a:gd name="T77" fmla="*/ 10 h 199"/>
                  <a:gd name="T78" fmla="*/ 68 w 121"/>
                  <a:gd name="T79" fmla="*/ 21 h 199"/>
                  <a:gd name="T80" fmla="*/ 68 w 121"/>
                  <a:gd name="T81" fmla="*/ 33 h 199"/>
                  <a:gd name="T82" fmla="*/ 71 w 121"/>
                  <a:gd name="T83" fmla="*/ 45 h 199"/>
                  <a:gd name="T84" fmla="*/ 70 w 121"/>
                  <a:gd name="T85" fmla="*/ 57 h 199"/>
                  <a:gd name="T86" fmla="*/ 61 w 121"/>
                  <a:gd name="T87" fmla="*/ 69 h 199"/>
                  <a:gd name="T88" fmla="*/ 52 w 121"/>
                  <a:gd name="T89" fmla="*/ 79 h 199"/>
                  <a:gd name="T90" fmla="*/ 42 w 121"/>
                  <a:gd name="T91" fmla="*/ 86 h 199"/>
                  <a:gd name="T92" fmla="*/ 40 w 121"/>
                  <a:gd name="T93" fmla="*/ 83 h 199"/>
                  <a:gd name="T94" fmla="*/ 42 w 121"/>
                  <a:gd name="T95" fmla="*/ 73 h 199"/>
                  <a:gd name="T96" fmla="*/ 42 w 121"/>
                  <a:gd name="T97" fmla="*/ 60 h 199"/>
                  <a:gd name="T98" fmla="*/ 42 w 121"/>
                  <a:gd name="T99" fmla="*/ 45 h 199"/>
                  <a:gd name="T100" fmla="*/ 38 w 121"/>
                  <a:gd name="T101" fmla="*/ 31 h 199"/>
                  <a:gd name="T102" fmla="*/ 33 w 121"/>
                  <a:gd name="T103" fmla="*/ 23 h 199"/>
                  <a:gd name="T104" fmla="*/ 28 w 121"/>
                  <a:gd name="T105" fmla="*/ 14 h 199"/>
                  <a:gd name="T106" fmla="*/ 30 w 121"/>
                  <a:gd name="T107" fmla="*/ 21 h 199"/>
                  <a:gd name="T108" fmla="*/ 30 w 121"/>
                  <a:gd name="T109" fmla="*/ 38 h 199"/>
                  <a:gd name="T110" fmla="*/ 28 w 121"/>
                  <a:gd name="T111" fmla="*/ 57 h 199"/>
                  <a:gd name="T112" fmla="*/ 23 w 121"/>
                  <a:gd name="T113" fmla="*/ 76 h 199"/>
                  <a:gd name="T114" fmla="*/ 13 w 121"/>
                  <a:gd name="T115" fmla="*/ 92 h 199"/>
                  <a:gd name="T116" fmla="*/ 11 w 121"/>
                  <a:gd name="T117" fmla="*/ 83 h 199"/>
                  <a:gd name="T118" fmla="*/ 2 w 121"/>
                  <a:gd name="T119" fmla="*/ 74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1" h="199">
                    <a:moveTo>
                      <a:pt x="0" y="73"/>
                    </a:moveTo>
                    <a:lnTo>
                      <a:pt x="2" y="76"/>
                    </a:lnTo>
                    <a:lnTo>
                      <a:pt x="2" y="78"/>
                    </a:lnTo>
                    <a:lnTo>
                      <a:pt x="4" y="79"/>
                    </a:lnTo>
                    <a:lnTo>
                      <a:pt x="4" y="83"/>
                    </a:lnTo>
                    <a:lnTo>
                      <a:pt x="6" y="85"/>
                    </a:lnTo>
                    <a:lnTo>
                      <a:pt x="6" y="86"/>
                    </a:lnTo>
                    <a:lnTo>
                      <a:pt x="6" y="90"/>
                    </a:lnTo>
                    <a:lnTo>
                      <a:pt x="6" y="92"/>
                    </a:lnTo>
                    <a:lnTo>
                      <a:pt x="7" y="93"/>
                    </a:lnTo>
                    <a:lnTo>
                      <a:pt x="7" y="97"/>
                    </a:lnTo>
                    <a:lnTo>
                      <a:pt x="7" y="98"/>
                    </a:lnTo>
                    <a:lnTo>
                      <a:pt x="7" y="100"/>
                    </a:lnTo>
                    <a:lnTo>
                      <a:pt x="7" y="104"/>
                    </a:lnTo>
                    <a:lnTo>
                      <a:pt x="7" y="105"/>
                    </a:lnTo>
                    <a:lnTo>
                      <a:pt x="7" y="107"/>
                    </a:lnTo>
                    <a:lnTo>
                      <a:pt x="7" y="109"/>
                    </a:lnTo>
                    <a:lnTo>
                      <a:pt x="7" y="111"/>
                    </a:lnTo>
                    <a:lnTo>
                      <a:pt x="7" y="114"/>
                    </a:lnTo>
                    <a:lnTo>
                      <a:pt x="7" y="116"/>
                    </a:lnTo>
                    <a:lnTo>
                      <a:pt x="6" y="117"/>
                    </a:lnTo>
                    <a:lnTo>
                      <a:pt x="6" y="119"/>
                    </a:lnTo>
                    <a:lnTo>
                      <a:pt x="6" y="121"/>
                    </a:lnTo>
                    <a:lnTo>
                      <a:pt x="6" y="123"/>
                    </a:lnTo>
                    <a:lnTo>
                      <a:pt x="6" y="124"/>
                    </a:lnTo>
                    <a:lnTo>
                      <a:pt x="6" y="126"/>
                    </a:lnTo>
                    <a:lnTo>
                      <a:pt x="4" y="128"/>
                    </a:lnTo>
                    <a:lnTo>
                      <a:pt x="4" y="129"/>
                    </a:lnTo>
                    <a:lnTo>
                      <a:pt x="4" y="131"/>
                    </a:lnTo>
                    <a:lnTo>
                      <a:pt x="4" y="133"/>
                    </a:lnTo>
                    <a:lnTo>
                      <a:pt x="2" y="135"/>
                    </a:lnTo>
                    <a:lnTo>
                      <a:pt x="2" y="136"/>
                    </a:lnTo>
                    <a:lnTo>
                      <a:pt x="2" y="140"/>
                    </a:lnTo>
                    <a:lnTo>
                      <a:pt x="2" y="142"/>
                    </a:lnTo>
                    <a:lnTo>
                      <a:pt x="2" y="145"/>
                    </a:lnTo>
                    <a:lnTo>
                      <a:pt x="2" y="147"/>
                    </a:lnTo>
                    <a:lnTo>
                      <a:pt x="2" y="150"/>
                    </a:lnTo>
                    <a:lnTo>
                      <a:pt x="4" y="152"/>
                    </a:lnTo>
                    <a:lnTo>
                      <a:pt x="4" y="155"/>
                    </a:lnTo>
                    <a:lnTo>
                      <a:pt x="6" y="157"/>
                    </a:lnTo>
                    <a:lnTo>
                      <a:pt x="7" y="161"/>
                    </a:lnTo>
                    <a:lnTo>
                      <a:pt x="7" y="162"/>
                    </a:lnTo>
                    <a:lnTo>
                      <a:pt x="9" y="166"/>
                    </a:lnTo>
                    <a:lnTo>
                      <a:pt x="11" y="167"/>
                    </a:lnTo>
                    <a:lnTo>
                      <a:pt x="13" y="171"/>
                    </a:lnTo>
                    <a:lnTo>
                      <a:pt x="14" y="173"/>
                    </a:lnTo>
                    <a:lnTo>
                      <a:pt x="16" y="176"/>
                    </a:lnTo>
                    <a:lnTo>
                      <a:pt x="18" y="178"/>
                    </a:lnTo>
                    <a:lnTo>
                      <a:pt x="21" y="180"/>
                    </a:lnTo>
                    <a:lnTo>
                      <a:pt x="23" y="181"/>
                    </a:lnTo>
                    <a:lnTo>
                      <a:pt x="25" y="185"/>
                    </a:lnTo>
                    <a:lnTo>
                      <a:pt x="28" y="186"/>
                    </a:lnTo>
                    <a:lnTo>
                      <a:pt x="30" y="188"/>
                    </a:lnTo>
                    <a:lnTo>
                      <a:pt x="32" y="190"/>
                    </a:lnTo>
                    <a:lnTo>
                      <a:pt x="35" y="192"/>
                    </a:lnTo>
                    <a:lnTo>
                      <a:pt x="38" y="193"/>
                    </a:lnTo>
                    <a:lnTo>
                      <a:pt x="40" y="193"/>
                    </a:lnTo>
                    <a:lnTo>
                      <a:pt x="44" y="195"/>
                    </a:lnTo>
                    <a:lnTo>
                      <a:pt x="45" y="197"/>
                    </a:lnTo>
                    <a:lnTo>
                      <a:pt x="49" y="197"/>
                    </a:lnTo>
                    <a:lnTo>
                      <a:pt x="52" y="197"/>
                    </a:lnTo>
                    <a:lnTo>
                      <a:pt x="54" y="197"/>
                    </a:lnTo>
                    <a:lnTo>
                      <a:pt x="57" y="199"/>
                    </a:lnTo>
                    <a:lnTo>
                      <a:pt x="61" y="197"/>
                    </a:lnTo>
                    <a:lnTo>
                      <a:pt x="63" y="197"/>
                    </a:lnTo>
                    <a:lnTo>
                      <a:pt x="66" y="197"/>
                    </a:lnTo>
                    <a:lnTo>
                      <a:pt x="70" y="197"/>
                    </a:lnTo>
                    <a:lnTo>
                      <a:pt x="71" y="195"/>
                    </a:lnTo>
                    <a:lnTo>
                      <a:pt x="75" y="193"/>
                    </a:lnTo>
                    <a:lnTo>
                      <a:pt x="76" y="193"/>
                    </a:lnTo>
                    <a:lnTo>
                      <a:pt x="78" y="192"/>
                    </a:lnTo>
                    <a:lnTo>
                      <a:pt x="82" y="190"/>
                    </a:lnTo>
                    <a:lnTo>
                      <a:pt x="83" y="188"/>
                    </a:lnTo>
                    <a:lnTo>
                      <a:pt x="85" y="186"/>
                    </a:lnTo>
                    <a:lnTo>
                      <a:pt x="87" y="185"/>
                    </a:lnTo>
                    <a:lnTo>
                      <a:pt x="90" y="183"/>
                    </a:lnTo>
                    <a:lnTo>
                      <a:pt x="92" y="180"/>
                    </a:lnTo>
                    <a:lnTo>
                      <a:pt x="94" y="178"/>
                    </a:lnTo>
                    <a:lnTo>
                      <a:pt x="95" y="176"/>
                    </a:lnTo>
                    <a:lnTo>
                      <a:pt x="97" y="173"/>
                    </a:lnTo>
                    <a:lnTo>
                      <a:pt x="97" y="171"/>
                    </a:lnTo>
                    <a:lnTo>
                      <a:pt x="99" y="169"/>
                    </a:lnTo>
                    <a:lnTo>
                      <a:pt x="101" y="166"/>
                    </a:lnTo>
                    <a:lnTo>
                      <a:pt x="102" y="164"/>
                    </a:lnTo>
                    <a:lnTo>
                      <a:pt x="102" y="161"/>
                    </a:lnTo>
                    <a:lnTo>
                      <a:pt x="104" y="159"/>
                    </a:lnTo>
                    <a:lnTo>
                      <a:pt x="106" y="157"/>
                    </a:lnTo>
                    <a:lnTo>
                      <a:pt x="106" y="154"/>
                    </a:lnTo>
                    <a:lnTo>
                      <a:pt x="107" y="152"/>
                    </a:lnTo>
                    <a:lnTo>
                      <a:pt x="107" y="150"/>
                    </a:lnTo>
                    <a:lnTo>
                      <a:pt x="109" y="147"/>
                    </a:lnTo>
                    <a:lnTo>
                      <a:pt x="109" y="145"/>
                    </a:lnTo>
                    <a:lnTo>
                      <a:pt x="109" y="143"/>
                    </a:lnTo>
                    <a:lnTo>
                      <a:pt x="111" y="142"/>
                    </a:lnTo>
                    <a:lnTo>
                      <a:pt x="111" y="140"/>
                    </a:lnTo>
                    <a:lnTo>
                      <a:pt x="111" y="138"/>
                    </a:lnTo>
                    <a:lnTo>
                      <a:pt x="111" y="136"/>
                    </a:lnTo>
                    <a:lnTo>
                      <a:pt x="111" y="135"/>
                    </a:lnTo>
                    <a:lnTo>
                      <a:pt x="111" y="133"/>
                    </a:lnTo>
                    <a:lnTo>
                      <a:pt x="111" y="131"/>
                    </a:lnTo>
                    <a:lnTo>
                      <a:pt x="111" y="129"/>
                    </a:lnTo>
                    <a:lnTo>
                      <a:pt x="111" y="128"/>
                    </a:lnTo>
                    <a:lnTo>
                      <a:pt x="109" y="128"/>
                    </a:lnTo>
                    <a:lnTo>
                      <a:pt x="109" y="126"/>
                    </a:lnTo>
                    <a:lnTo>
                      <a:pt x="109" y="124"/>
                    </a:lnTo>
                    <a:lnTo>
                      <a:pt x="109" y="123"/>
                    </a:lnTo>
                    <a:lnTo>
                      <a:pt x="107" y="123"/>
                    </a:lnTo>
                    <a:lnTo>
                      <a:pt x="107" y="121"/>
                    </a:lnTo>
                    <a:lnTo>
                      <a:pt x="107" y="119"/>
                    </a:lnTo>
                    <a:lnTo>
                      <a:pt x="106" y="119"/>
                    </a:lnTo>
                    <a:lnTo>
                      <a:pt x="106" y="117"/>
                    </a:lnTo>
                    <a:lnTo>
                      <a:pt x="106" y="116"/>
                    </a:lnTo>
                    <a:lnTo>
                      <a:pt x="106" y="114"/>
                    </a:lnTo>
                    <a:lnTo>
                      <a:pt x="104" y="114"/>
                    </a:lnTo>
                    <a:lnTo>
                      <a:pt x="104" y="112"/>
                    </a:lnTo>
                    <a:lnTo>
                      <a:pt x="104" y="111"/>
                    </a:lnTo>
                    <a:lnTo>
                      <a:pt x="104" y="109"/>
                    </a:lnTo>
                    <a:lnTo>
                      <a:pt x="104" y="107"/>
                    </a:lnTo>
                    <a:lnTo>
                      <a:pt x="104" y="105"/>
                    </a:lnTo>
                    <a:lnTo>
                      <a:pt x="106" y="104"/>
                    </a:lnTo>
                    <a:lnTo>
                      <a:pt x="106" y="102"/>
                    </a:lnTo>
                    <a:lnTo>
                      <a:pt x="106" y="100"/>
                    </a:lnTo>
                    <a:lnTo>
                      <a:pt x="107" y="100"/>
                    </a:lnTo>
                    <a:lnTo>
                      <a:pt x="107" y="98"/>
                    </a:lnTo>
                    <a:lnTo>
                      <a:pt x="109" y="97"/>
                    </a:lnTo>
                    <a:lnTo>
                      <a:pt x="111" y="95"/>
                    </a:lnTo>
                    <a:lnTo>
                      <a:pt x="111" y="93"/>
                    </a:lnTo>
                    <a:lnTo>
                      <a:pt x="113" y="92"/>
                    </a:lnTo>
                    <a:lnTo>
                      <a:pt x="114" y="90"/>
                    </a:lnTo>
                    <a:lnTo>
                      <a:pt x="116" y="88"/>
                    </a:lnTo>
                    <a:lnTo>
                      <a:pt x="116" y="86"/>
                    </a:lnTo>
                    <a:lnTo>
                      <a:pt x="118" y="86"/>
                    </a:lnTo>
                    <a:lnTo>
                      <a:pt x="118" y="85"/>
                    </a:lnTo>
                    <a:lnTo>
                      <a:pt x="118" y="83"/>
                    </a:lnTo>
                    <a:lnTo>
                      <a:pt x="120" y="81"/>
                    </a:lnTo>
                    <a:lnTo>
                      <a:pt x="120" y="79"/>
                    </a:lnTo>
                    <a:lnTo>
                      <a:pt x="120" y="78"/>
                    </a:lnTo>
                    <a:lnTo>
                      <a:pt x="120" y="76"/>
                    </a:lnTo>
                    <a:lnTo>
                      <a:pt x="121" y="74"/>
                    </a:lnTo>
                    <a:lnTo>
                      <a:pt x="121" y="73"/>
                    </a:lnTo>
                    <a:lnTo>
                      <a:pt x="120" y="71"/>
                    </a:lnTo>
                    <a:lnTo>
                      <a:pt x="120" y="69"/>
                    </a:lnTo>
                    <a:lnTo>
                      <a:pt x="120" y="66"/>
                    </a:lnTo>
                    <a:lnTo>
                      <a:pt x="118" y="64"/>
                    </a:lnTo>
                    <a:lnTo>
                      <a:pt x="118" y="66"/>
                    </a:lnTo>
                    <a:lnTo>
                      <a:pt x="116" y="66"/>
                    </a:lnTo>
                    <a:lnTo>
                      <a:pt x="116" y="67"/>
                    </a:lnTo>
                    <a:lnTo>
                      <a:pt x="116" y="69"/>
                    </a:lnTo>
                    <a:lnTo>
                      <a:pt x="114" y="69"/>
                    </a:lnTo>
                    <a:lnTo>
                      <a:pt x="114" y="71"/>
                    </a:lnTo>
                    <a:lnTo>
                      <a:pt x="113" y="73"/>
                    </a:lnTo>
                    <a:lnTo>
                      <a:pt x="111" y="74"/>
                    </a:lnTo>
                    <a:lnTo>
                      <a:pt x="109" y="76"/>
                    </a:lnTo>
                    <a:lnTo>
                      <a:pt x="107" y="78"/>
                    </a:lnTo>
                    <a:lnTo>
                      <a:pt x="106" y="79"/>
                    </a:lnTo>
                    <a:lnTo>
                      <a:pt x="104" y="81"/>
                    </a:lnTo>
                    <a:lnTo>
                      <a:pt x="102" y="83"/>
                    </a:lnTo>
                    <a:lnTo>
                      <a:pt x="101" y="85"/>
                    </a:lnTo>
                    <a:lnTo>
                      <a:pt x="99" y="86"/>
                    </a:lnTo>
                    <a:lnTo>
                      <a:pt x="99" y="88"/>
                    </a:lnTo>
                    <a:lnTo>
                      <a:pt x="97" y="90"/>
                    </a:lnTo>
                    <a:lnTo>
                      <a:pt x="95" y="92"/>
                    </a:lnTo>
                    <a:lnTo>
                      <a:pt x="94" y="92"/>
                    </a:lnTo>
                    <a:lnTo>
                      <a:pt x="90" y="93"/>
                    </a:lnTo>
                    <a:lnTo>
                      <a:pt x="88" y="95"/>
                    </a:lnTo>
                    <a:lnTo>
                      <a:pt x="87" y="95"/>
                    </a:lnTo>
                    <a:lnTo>
                      <a:pt x="85" y="97"/>
                    </a:lnTo>
                    <a:lnTo>
                      <a:pt x="83" y="97"/>
                    </a:lnTo>
                    <a:lnTo>
                      <a:pt x="82" y="98"/>
                    </a:lnTo>
                    <a:lnTo>
                      <a:pt x="80" y="98"/>
                    </a:lnTo>
                    <a:lnTo>
                      <a:pt x="78" y="98"/>
                    </a:lnTo>
                    <a:lnTo>
                      <a:pt x="76" y="98"/>
                    </a:lnTo>
                    <a:lnTo>
                      <a:pt x="78" y="98"/>
                    </a:lnTo>
                    <a:lnTo>
                      <a:pt x="78" y="97"/>
                    </a:lnTo>
                    <a:lnTo>
                      <a:pt x="78" y="95"/>
                    </a:lnTo>
                    <a:lnTo>
                      <a:pt x="80" y="95"/>
                    </a:lnTo>
                    <a:lnTo>
                      <a:pt x="80" y="93"/>
                    </a:lnTo>
                    <a:lnTo>
                      <a:pt x="82" y="92"/>
                    </a:lnTo>
                    <a:lnTo>
                      <a:pt x="82" y="90"/>
                    </a:lnTo>
                    <a:lnTo>
                      <a:pt x="83" y="88"/>
                    </a:lnTo>
                    <a:lnTo>
                      <a:pt x="83" y="86"/>
                    </a:lnTo>
                    <a:lnTo>
                      <a:pt x="85" y="85"/>
                    </a:lnTo>
                    <a:lnTo>
                      <a:pt x="85" y="83"/>
                    </a:lnTo>
                    <a:lnTo>
                      <a:pt x="87" y="81"/>
                    </a:lnTo>
                    <a:lnTo>
                      <a:pt x="87" y="79"/>
                    </a:lnTo>
                    <a:lnTo>
                      <a:pt x="88" y="76"/>
                    </a:lnTo>
                    <a:lnTo>
                      <a:pt x="90" y="74"/>
                    </a:lnTo>
                    <a:lnTo>
                      <a:pt x="90" y="73"/>
                    </a:lnTo>
                    <a:lnTo>
                      <a:pt x="90" y="69"/>
                    </a:lnTo>
                    <a:lnTo>
                      <a:pt x="92" y="67"/>
                    </a:lnTo>
                    <a:lnTo>
                      <a:pt x="92" y="64"/>
                    </a:lnTo>
                    <a:lnTo>
                      <a:pt x="92" y="62"/>
                    </a:lnTo>
                    <a:lnTo>
                      <a:pt x="94" y="59"/>
                    </a:lnTo>
                    <a:lnTo>
                      <a:pt x="94" y="57"/>
                    </a:lnTo>
                    <a:lnTo>
                      <a:pt x="94" y="54"/>
                    </a:lnTo>
                    <a:lnTo>
                      <a:pt x="94" y="52"/>
                    </a:lnTo>
                    <a:lnTo>
                      <a:pt x="94" y="48"/>
                    </a:lnTo>
                    <a:lnTo>
                      <a:pt x="94" y="47"/>
                    </a:lnTo>
                    <a:lnTo>
                      <a:pt x="92" y="43"/>
                    </a:lnTo>
                    <a:lnTo>
                      <a:pt x="92" y="41"/>
                    </a:lnTo>
                    <a:lnTo>
                      <a:pt x="90" y="40"/>
                    </a:lnTo>
                    <a:lnTo>
                      <a:pt x="88" y="36"/>
                    </a:lnTo>
                    <a:lnTo>
                      <a:pt x="88" y="35"/>
                    </a:lnTo>
                    <a:lnTo>
                      <a:pt x="87" y="33"/>
                    </a:lnTo>
                    <a:lnTo>
                      <a:pt x="85" y="31"/>
                    </a:lnTo>
                    <a:lnTo>
                      <a:pt x="85" y="29"/>
                    </a:lnTo>
                    <a:lnTo>
                      <a:pt x="83" y="28"/>
                    </a:lnTo>
                    <a:lnTo>
                      <a:pt x="83" y="26"/>
                    </a:lnTo>
                    <a:lnTo>
                      <a:pt x="82" y="24"/>
                    </a:lnTo>
                    <a:lnTo>
                      <a:pt x="82" y="23"/>
                    </a:lnTo>
                    <a:lnTo>
                      <a:pt x="80" y="21"/>
                    </a:lnTo>
                    <a:lnTo>
                      <a:pt x="78" y="19"/>
                    </a:lnTo>
                    <a:lnTo>
                      <a:pt x="78" y="17"/>
                    </a:lnTo>
                    <a:lnTo>
                      <a:pt x="76" y="17"/>
                    </a:lnTo>
                    <a:lnTo>
                      <a:pt x="76" y="16"/>
                    </a:lnTo>
                    <a:lnTo>
                      <a:pt x="76" y="14"/>
                    </a:lnTo>
                    <a:lnTo>
                      <a:pt x="75" y="14"/>
                    </a:lnTo>
                    <a:lnTo>
                      <a:pt x="75" y="12"/>
                    </a:lnTo>
                    <a:lnTo>
                      <a:pt x="75" y="10"/>
                    </a:lnTo>
                    <a:lnTo>
                      <a:pt x="73" y="10"/>
                    </a:lnTo>
                    <a:lnTo>
                      <a:pt x="73" y="9"/>
                    </a:lnTo>
                    <a:lnTo>
                      <a:pt x="73" y="7"/>
                    </a:lnTo>
                    <a:lnTo>
                      <a:pt x="73" y="5"/>
                    </a:lnTo>
                    <a:lnTo>
                      <a:pt x="73" y="4"/>
                    </a:lnTo>
                    <a:lnTo>
                      <a:pt x="71" y="4"/>
                    </a:lnTo>
                    <a:lnTo>
                      <a:pt x="71" y="2"/>
                    </a:lnTo>
                    <a:lnTo>
                      <a:pt x="71" y="0"/>
                    </a:lnTo>
                    <a:lnTo>
                      <a:pt x="71" y="2"/>
                    </a:lnTo>
                    <a:lnTo>
                      <a:pt x="71" y="4"/>
                    </a:lnTo>
                    <a:lnTo>
                      <a:pt x="70" y="4"/>
                    </a:lnTo>
                    <a:lnTo>
                      <a:pt x="70" y="5"/>
                    </a:lnTo>
                    <a:lnTo>
                      <a:pt x="70" y="7"/>
                    </a:lnTo>
                    <a:lnTo>
                      <a:pt x="70" y="9"/>
                    </a:lnTo>
                    <a:lnTo>
                      <a:pt x="70" y="10"/>
                    </a:lnTo>
                    <a:lnTo>
                      <a:pt x="68" y="12"/>
                    </a:lnTo>
                    <a:lnTo>
                      <a:pt x="68" y="14"/>
                    </a:lnTo>
                    <a:lnTo>
                      <a:pt x="68" y="16"/>
                    </a:lnTo>
                    <a:lnTo>
                      <a:pt x="68" y="17"/>
                    </a:lnTo>
                    <a:lnTo>
                      <a:pt x="68" y="19"/>
                    </a:lnTo>
                    <a:lnTo>
                      <a:pt x="68" y="21"/>
                    </a:lnTo>
                    <a:lnTo>
                      <a:pt x="68" y="23"/>
                    </a:lnTo>
                    <a:lnTo>
                      <a:pt x="68" y="24"/>
                    </a:lnTo>
                    <a:lnTo>
                      <a:pt x="68" y="26"/>
                    </a:lnTo>
                    <a:lnTo>
                      <a:pt x="68" y="28"/>
                    </a:lnTo>
                    <a:lnTo>
                      <a:pt x="68" y="29"/>
                    </a:lnTo>
                    <a:lnTo>
                      <a:pt x="68" y="33"/>
                    </a:lnTo>
                    <a:lnTo>
                      <a:pt x="68" y="35"/>
                    </a:lnTo>
                    <a:lnTo>
                      <a:pt x="70" y="36"/>
                    </a:lnTo>
                    <a:lnTo>
                      <a:pt x="70" y="38"/>
                    </a:lnTo>
                    <a:lnTo>
                      <a:pt x="70" y="40"/>
                    </a:lnTo>
                    <a:lnTo>
                      <a:pt x="70" y="43"/>
                    </a:lnTo>
                    <a:lnTo>
                      <a:pt x="71" y="45"/>
                    </a:lnTo>
                    <a:lnTo>
                      <a:pt x="71" y="47"/>
                    </a:lnTo>
                    <a:lnTo>
                      <a:pt x="71" y="50"/>
                    </a:lnTo>
                    <a:lnTo>
                      <a:pt x="71" y="52"/>
                    </a:lnTo>
                    <a:lnTo>
                      <a:pt x="70" y="54"/>
                    </a:lnTo>
                    <a:lnTo>
                      <a:pt x="70" y="55"/>
                    </a:lnTo>
                    <a:lnTo>
                      <a:pt x="70" y="57"/>
                    </a:lnTo>
                    <a:lnTo>
                      <a:pt x="68" y="60"/>
                    </a:lnTo>
                    <a:lnTo>
                      <a:pt x="66" y="62"/>
                    </a:lnTo>
                    <a:lnTo>
                      <a:pt x="66" y="64"/>
                    </a:lnTo>
                    <a:lnTo>
                      <a:pt x="64" y="66"/>
                    </a:lnTo>
                    <a:lnTo>
                      <a:pt x="63" y="67"/>
                    </a:lnTo>
                    <a:lnTo>
                      <a:pt x="61" y="69"/>
                    </a:lnTo>
                    <a:lnTo>
                      <a:pt x="59" y="71"/>
                    </a:lnTo>
                    <a:lnTo>
                      <a:pt x="59" y="73"/>
                    </a:lnTo>
                    <a:lnTo>
                      <a:pt x="57" y="74"/>
                    </a:lnTo>
                    <a:lnTo>
                      <a:pt x="56" y="76"/>
                    </a:lnTo>
                    <a:lnTo>
                      <a:pt x="54" y="78"/>
                    </a:lnTo>
                    <a:lnTo>
                      <a:pt x="52" y="79"/>
                    </a:lnTo>
                    <a:lnTo>
                      <a:pt x="51" y="79"/>
                    </a:lnTo>
                    <a:lnTo>
                      <a:pt x="49" y="81"/>
                    </a:lnTo>
                    <a:lnTo>
                      <a:pt x="47" y="83"/>
                    </a:lnTo>
                    <a:lnTo>
                      <a:pt x="45" y="83"/>
                    </a:lnTo>
                    <a:lnTo>
                      <a:pt x="44" y="85"/>
                    </a:lnTo>
                    <a:lnTo>
                      <a:pt x="42" y="86"/>
                    </a:lnTo>
                    <a:lnTo>
                      <a:pt x="40" y="86"/>
                    </a:lnTo>
                    <a:lnTo>
                      <a:pt x="40" y="88"/>
                    </a:lnTo>
                    <a:lnTo>
                      <a:pt x="38" y="88"/>
                    </a:lnTo>
                    <a:lnTo>
                      <a:pt x="38" y="86"/>
                    </a:lnTo>
                    <a:lnTo>
                      <a:pt x="40" y="85"/>
                    </a:lnTo>
                    <a:lnTo>
                      <a:pt x="40" y="83"/>
                    </a:lnTo>
                    <a:lnTo>
                      <a:pt x="40" y="81"/>
                    </a:lnTo>
                    <a:lnTo>
                      <a:pt x="40" y="79"/>
                    </a:lnTo>
                    <a:lnTo>
                      <a:pt x="40" y="78"/>
                    </a:lnTo>
                    <a:lnTo>
                      <a:pt x="42" y="76"/>
                    </a:lnTo>
                    <a:lnTo>
                      <a:pt x="42" y="74"/>
                    </a:lnTo>
                    <a:lnTo>
                      <a:pt x="42" y="73"/>
                    </a:lnTo>
                    <a:lnTo>
                      <a:pt x="42" y="71"/>
                    </a:lnTo>
                    <a:lnTo>
                      <a:pt x="42" y="69"/>
                    </a:lnTo>
                    <a:lnTo>
                      <a:pt x="42" y="67"/>
                    </a:lnTo>
                    <a:lnTo>
                      <a:pt x="42" y="64"/>
                    </a:lnTo>
                    <a:lnTo>
                      <a:pt x="42" y="62"/>
                    </a:lnTo>
                    <a:lnTo>
                      <a:pt x="42" y="60"/>
                    </a:lnTo>
                    <a:lnTo>
                      <a:pt x="42" y="57"/>
                    </a:lnTo>
                    <a:lnTo>
                      <a:pt x="42" y="55"/>
                    </a:lnTo>
                    <a:lnTo>
                      <a:pt x="42" y="54"/>
                    </a:lnTo>
                    <a:lnTo>
                      <a:pt x="42" y="50"/>
                    </a:lnTo>
                    <a:lnTo>
                      <a:pt x="42" y="48"/>
                    </a:lnTo>
                    <a:lnTo>
                      <a:pt x="42" y="45"/>
                    </a:lnTo>
                    <a:lnTo>
                      <a:pt x="42" y="43"/>
                    </a:lnTo>
                    <a:lnTo>
                      <a:pt x="40" y="40"/>
                    </a:lnTo>
                    <a:lnTo>
                      <a:pt x="40" y="38"/>
                    </a:lnTo>
                    <a:lnTo>
                      <a:pt x="38" y="36"/>
                    </a:lnTo>
                    <a:lnTo>
                      <a:pt x="38" y="33"/>
                    </a:lnTo>
                    <a:lnTo>
                      <a:pt x="38" y="31"/>
                    </a:lnTo>
                    <a:lnTo>
                      <a:pt x="37" y="31"/>
                    </a:lnTo>
                    <a:lnTo>
                      <a:pt x="37" y="29"/>
                    </a:lnTo>
                    <a:lnTo>
                      <a:pt x="37" y="28"/>
                    </a:lnTo>
                    <a:lnTo>
                      <a:pt x="35" y="26"/>
                    </a:lnTo>
                    <a:lnTo>
                      <a:pt x="35" y="24"/>
                    </a:lnTo>
                    <a:lnTo>
                      <a:pt x="33" y="23"/>
                    </a:lnTo>
                    <a:lnTo>
                      <a:pt x="33" y="21"/>
                    </a:lnTo>
                    <a:lnTo>
                      <a:pt x="32" y="19"/>
                    </a:lnTo>
                    <a:lnTo>
                      <a:pt x="32" y="17"/>
                    </a:lnTo>
                    <a:lnTo>
                      <a:pt x="30" y="16"/>
                    </a:lnTo>
                    <a:lnTo>
                      <a:pt x="30" y="14"/>
                    </a:lnTo>
                    <a:lnTo>
                      <a:pt x="28" y="14"/>
                    </a:lnTo>
                    <a:lnTo>
                      <a:pt x="28" y="12"/>
                    </a:lnTo>
                    <a:lnTo>
                      <a:pt x="28" y="14"/>
                    </a:lnTo>
                    <a:lnTo>
                      <a:pt x="28" y="16"/>
                    </a:lnTo>
                    <a:lnTo>
                      <a:pt x="28" y="17"/>
                    </a:lnTo>
                    <a:lnTo>
                      <a:pt x="28" y="19"/>
                    </a:lnTo>
                    <a:lnTo>
                      <a:pt x="30" y="21"/>
                    </a:lnTo>
                    <a:lnTo>
                      <a:pt x="30" y="24"/>
                    </a:lnTo>
                    <a:lnTo>
                      <a:pt x="30" y="26"/>
                    </a:lnTo>
                    <a:lnTo>
                      <a:pt x="30" y="29"/>
                    </a:lnTo>
                    <a:lnTo>
                      <a:pt x="30" y="31"/>
                    </a:lnTo>
                    <a:lnTo>
                      <a:pt x="30" y="35"/>
                    </a:lnTo>
                    <a:lnTo>
                      <a:pt x="30" y="38"/>
                    </a:lnTo>
                    <a:lnTo>
                      <a:pt x="30" y="40"/>
                    </a:lnTo>
                    <a:lnTo>
                      <a:pt x="30" y="43"/>
                    </a:lnTo>
                    <a:lnTo>
                      <a:pt x="30" y="47"/>
                    </a:lnTo>
                    <a:lnTo>
                      <a:pt x="28" y="50"/>
                    </a:lnTo>
                    <a:lnTo>
                      <a:pt x="28" y="54"/>
                    </a:lnTo>
                    <a:lnTo>
                      <a:pt x="28" y="57"/>
                    </a:lnTo>
                    <a:lnTo>
                      <a:pt x="28" y="60"/>
                    </a:lnTo>
                    <a:lnTo>
                      <a:pt x="26" y="64"/>
                    </a:lnTo>
                    <a:lnTo>
                      <a:pt x="26" y="66"/>
                    </a:lnTo>
                    <a:lnTo>
                      <a:pt x="25" y="69"/>
                    </a:lnTo>
                    <a:lnTo>
                      <a:pt x="25" y="73"/>
                    </a:lnTo>
                    <a:lnTo>
                      <a:pt x="23" y="76"/>
                    </a:lnTo>
                    <a:lnTo>
                      <a:pt x="21" y="79"/>
                    </a:lnTo>
                    <a:lnTo>
                      <a:pt x="19" y="81"/>
                    </a:lnTo>
                    <a:lnTo>
                      <a:pt x="18" y="85"/>
                    </a:lnTo>
                    <a:lnTo>
                      <a:pt x="16" y="86"/>
                    </a:lnTo>
                    <a:lnTo>
                      <a:pt x="14" y="90"/>
                    </a:lnTo>
                    <a:lnTo>
                      <a:pt x="13" y="92"/>
                    </a:lnTo>
                    <a:lnTo>
                      <a:pt x="13" y="90"/>
                    </a:lnTo>
                    <a:lnTo>
                      <a:pt x="13" y="88"/>
                    </a:lnTo>
                    <a:lnTo>
                      <a:pt x="13" y="86"/>
                    </a:lnTo>
                    <a:lnTo>
                      <a:pt x="11" y="86"/>
                    </a:lnTo>
                    <a:lnTo>
                      <a:pt x="11" y="85"/>
                    </a:lnTo>
                    <a:lnTo>
                      <a:pt x="11" y="83"/>
                    </a:lnTo>
                    <a:lnTo>
                      <a:pt x="9" y="83"/>
                    </a:lnTo>
                    <a:lnTo>
                      <a:pt x="9" y="81"/>
                    </a:lnTo>
                    <a:lnTo>
                      <a:pt x="7" y="79"/>
                    </a:lnTo>
                    <a:lnTo>
                      <a:pt x="6" y="78"/>
                    </a:lnTo>
                    <a:lnTo>
                      <a:pt x="4" y="76"/>
                    </a:lnTo>
                    <a:lnTo>
                      <a:pt x="2" y="74"/>
                    </a:lnTo>
                    <a:lnTo>
                      <a:pt x="0" y="73"/>
                    </a:lnTo>
                    <a:close/>
                  </a:path>
                </a:pathLst>
              </a:custGeom>
              <a:solidFill>
                <a:srgbClr val="FFCC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 name="Freeform 92"/>
              <p:cNvSpPr>
                <a:spLocks/>
              </p:cNvSpPr>
              <p:nvPr/>
            </p:nvSpPr>
            <p:spPr bwMode="auto">
              <a:xfrm>
                <a:off x="1878" y="2720"/>
                <a:ext cx="85" cy="119"/>
              </a:xfrm>
              <a:custGeom>
                <a:avLst/>
                <a:gdLst>
                  <a:gd name="T0" fmla="*/ 2 w 85"/>
                  <a:gd name="T1" fmla="*/ 44 h 119"/>
                  <a:gd name="T2" fmla="*/ 5 w 85"/>
                  <a:gd name="T3" fmla="*/ 50 h 119"/>
                  <a:gd name="T4" fmla="*/ 9 w 85"/>
                  <a:gd name="T5" fmla="*/ 59 h 119"/>
                  <a:gd name="T6" fmla="*/ 9 w 85"/>
                  <a:gd name="T7" fmla="*/ 68 h 119"/>
                  <a:gd name="T8" fmla="*/ 11 w 85"/>
                  <a:gd name="T9" fmla="*/ 76 h 119"/>
                  <a:gd name="T10" fmla="*/ 14 w 85"/>
                  <a:gd name="T11" fmla="*/ 88 h 119"/>
                  <a:gd name="T12" fmla="*/ 19 w 85"/>
                  <a:gd name="T13" fmla="*/ 99 h 119"/>
                  <a:gd name="T14" fmla="*/ 26 w 85"/>
                  <a:gd name="T15" fmla="*/ 109 h 119"/>
                  <a:gd name="T16" fmla="*/ 35 w 85"/>
                  <a:gd name="T17" fmla="*/ 116 h 119"/>
                  <a:gd name="T18" fmla="*/ 43 w 85"/>
                  <a:gd name="T19" fmla="*/ 119 h 119"/>
                  <a:gd name="T20" fmla="*/ 52 w 85"/>
                  <a:gd name="T21" fmla="*/ 116 h 119"/>
                  <a:gd name="T22" fmla="*/ 59 w 85"/>
                  <a:gd name="T23" fmla="*/ 109 h 119"/>
                  <a:gd name="T24" fmla="*/ 66 w 85"/>
                  <a:gd name="T25" fmla="*/ 100 h 119"/>
                  <a:gd name="T26" fmla="*/ 71 w 85"/>
                  <a:gd name="T27" fmla="*/ 90 h 119"/>
                  <a:gd name="T28" fmla="*/ 74 w 85"/>
                  <a:gd name="T29" fmla="*/ 80 h 119"/>
                  <a:gd name="T30" fmla="*/ 76 w 85"/>
                  <a:gd name="T31" fmla="*/ 71 h 119"/>
                  <a:gd name="T32" fmla="*/ 78 w 85"/>
                  <a:gd name="T33" fmla="*/ 62 h 119"/>
                  <a:gd name="T34" fmla="*/ 80 w 85"/>
                  <a:gd name="T35" fmla="*/ 56 h 119"/>
                  <a:gd name="T36" fmla="*/ 78 w 85"/>
                  <a:gd name="T37" fmla="*/ 49 h 119"/>
                  <a:gd name="T38" fmla="*/ 81 w 85"/>
                  <a:gd name="T39" fmla="*/ 42 h 119"/>
                  <a:gd name="T40" fmla="*/ 85 w 85"/>
                  <a:gd name="T41" fmla="*/ 33 h 119"/>
                  <a:gd name="T42" fmla="*/ 80 w 85"/>
                  <a:gd name="T43" fmla="*/ 37 h 119"/>
                  <a:gd name="T44" fmla="*/ 76 w 85"/>
                  <a:gd name="T45" fmla="*/ 42 h 119"/>
                  <a:gd name="T46" fmla="*/ 68 w 85"/>
                  <a:gd name="T47" fmla="*/ 47 h 119"/>
                  <a:gd name="T48" fmla="*/ 61 w 85"/>
                  <a:gd name="T49" fmla="*/ 50 h 119"/>
                  <a:gd name="T50" fmla="*/ 52 w 85"/>
                  <a:gd name="T51" fmla="*/ 49 h 119"/>
                  <a:gd name="T52" fmla="*/ 50 w 85"/>
                  <a:gd name="T53" fmla="*/ 42 h 119"/>
                  <a:gd name="T54" fmla="*/ 52 w 85"/>
                  <a:gd name="T55" fmla="*/ 33 h 119"/>
                  <a:gd name="T56" fmla="*/ 56 w 85"/>
                  <a:gd name="T57" fmla="*/ 28 h 119"/>
                  <a:gd name="T58" fmla="*/ 57 w 85"/>
                  <a:gd name="T59" fmla="*/ 21 h 119"/>
                  <a:gd name="T60" fmla="*/ 61 w 85"/>
                  <a:gd name="T61" fmla="*/ 12 h 119"/>
                  <a:gd name="T62" fmla="*/ 62 w 85"/>
                  <a:gd name="T63" fmla="*/ 4 h 119"/>
                  <a:gd name="T64" fmla="*/ 62 w 85"/>
                  <a:gd name="T65" fmla="*/ 2 h 119"/>
                  <a:gd name="T66" fmla="*/ 59 w 85"/>
                  <a:gd name="T67" fmla="*/ 9 h 119"/>
                  <a:gd name="T68" fmla="*/ 54 w 85"/>
                  <a:gd name="T69" fmla="*/ 14 h 119"/>
                  <a:gd name="T70" fmla="*/ 50 w 85"/>
                  <a:gd name="T71" fmla="*/ 19 h 119"/>
                  <a:gd name="T72" fmla="*/ 43 w 85"/>
                  <a:gd name="T73" fmla="*/ 23 h 119"/>
                  <a:gd name="T74" fmla="*/ 37 w 85"/>
                  <a:gd name="T75" fmla="*/ 28 h 119"/>
                  <a:gd name="T76" fmla="*/ 33 w 85"/>
                  <a:gd name="T77" fmla="*/ 33 h 119"/>
                  <a:gd name="T78" fmla="*/ 30 w 85"/>
                  <a:gd name="T79" fmla="*/ 40 h 119"/>
                  <a:gd name="T80" fmla="*/ 26 w 85"/>
                  <a:gd name="T81" fmla="*/ 45 h 119"/>
                  <a:gd name="T82" fmla="*/ 21 w 85"/>
                  <a:gd name="T83" fmla="*/ 45 h 119"/>
                  <a:gd name="T84" fmla="*/ 18 w 85"/>
                  <a:gd name="T85" fmla="*/ 40 h 119"/>
                  <a:gd name="T86" fmla="*/ 19 w 85"/>
                  <a:gd name="T87" fmla="*/ 33 h 119"/>
                  <a:gd name="T88" fmla="*/ 18 w 85"/>
                  <a:gd name="T89" fmla="*/ 26 h 119"/>
                  <a:gd name="T90" fmla="*/ 16 w 85"/>
                  <a:gd name="T91" fmla="*/ 18 h 119"/>
                  <a:gd name="T92" fmla="*/ 14 w 85"/>
                  <a:gd name="T93" fmla="*/ 14 h 119"/>
                  <a:gd name="T94" fmla="*/ 14 w 85"/>
                  <a:gd name="T95" fmla="*/ 23 h 119"/>
                  <a:gd name="T96" fmla="*/ 12 w 85"/>
                  <a:gd name="T97" fmla="*/ 31 h 119"/>
                  <a:gd name="T98" fmla="*/ 9 w 85"/>
                  <a:gd name="T99" fmla="*/ 38 h 119"/>
                  <a:gd name="T100" fmla="*/ 2 w 85"/>
                  <a:gd name="T101" fmla="*/ 40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5" h="119">
                    <a:moveTo>
                      <a:pt x="0" y="38"/>
                    </a:moveTo>
                    <a:lnTo>
                      <a:pt x="0" y="40"/>
                    </a:lnTo>
                    <a:lnTo>
                      <a:pt x="2" y="40"/>
                    </a:lnTo>
                    <a:lnTo>
                      <a:pt x="2" y="42"/>
                    </a:lnTo>
                    <a:lnTo>
                      <a:pt x="2" y="44"/>
                    </a:lnTo>
                    <a:lnTo>
                      <a:pt x="4" y="44"/>
                    </a:lnTo>
                    <a:lnTo>
                      <a:pt x="4" y="45"/>
                    </a:lnTo>
                    <a:lnTo>
                      <a:pt x="4" y="47"/>
                    </a:lnTo>
                    <a:lnTo>
                      <a:pt x="5" y="49"/>
                    </a:lnTo>
                    <a:lnTo>
                      <a:pt x="5" y="50"/>
                    </a:lnTo>
                    <a:lnTo>
                      <a:pt x="7" y="52"/>
                    </a:lnTo>
                    <a:lnTo>
                      <a:pt x="7" y="54"/>
                    </a:lnTo>
                    <a:lnTo>
                      <a:pt x="7" y="56"/>
                    </a:lnTo>
                    <a:lnTo>
                      <a:pt x="9" y="57"/>
                    </a:lnTo>
                    <a:lnTo>
                      <a:pt x="9" y="59"/>
                    </a:lnTo>
                    <a:lnTo>
                      <a:pt x="9" y="61"/>
                    </a:lnTo>
                    <a:lnTo>
                      <a:pt x="9" y="62"/>
                    </a:lnTo>
                    <a:lnTo>
                      <a:pt x="9" y="64"/>
                    </a:lnTo>
                    <a:lnTo>
                      <a:pt x="9" y="66"/>
                    </a:lnTo>
                    <a:lnTo>
                      <a:pt x="9" y="68"/>
                    </a:lnTo>
                    <a:lnTo>
                      <a:pt x="9" y="69"/>
                    </a:lnTo>
                    <a:lnTo>
                      <a:pt x="9" y="71"/>
                    </a:lnTo>
                    <a:lnTo>
                      <a:pt x="9" y="73"/>
                    </a:lnTo>
                    <a:lnTo>
                      <a:pt x="9" y="75"/>
                    </a:lnTo>
                    <a:lnTo>
                      <a:pt x="11" y="76"/>
                    </a:lnTo>
                    <a:lnTo>
                      <a:pt x="11" y="80"/>
                    </a:lnTo>
                    <a:lnTo>
                      <a:pt x="11" y="81"/>
                    </a:lnTo>
                    <a:lnTo>
                      <a:pt x="12" y="83"/>
                    </a:lnTo>
                    <a:lnTo>
                      <a:pt x="12" y="87"/>
                    </a:lnTo>
                    <a:lnTo>
                      <a:pt x="14" y="88"/>
                    </a:lnTo>
                    <a:lnTo>
                      <a:pt x="14" y="90"/>
                    </a:lnTo>
                    <a:lnTo>
                      <a:pt x="16" y="94"/>
                    </a:lnTo>
                    <a:lnTo>
                      <a:pt x="18" y="95"/>
                    </a:lnTo>
                    <a:lnTo>
                      <a:pt x="18" y="97"/>
                    </a:lnTo>
                    <a:lnTo>
                      <a:pt x="19" y="99"/>
                    </a:lnTo>
                    <a:lnTo>
                      <a:pt x="21" y="102"/>
                    </a:lnTo>
                    <a:lnTo>
                      <a:pt x="21" y="104"/>
                    </a:lnTo>
                    <a:lnTo>
                      <a:pt x="23" y="106"/>
                    </a:lnTo>
                    <a:lnTo>
                      <a:pt x="24" y="107"/>
                    </a:lnTo>
                    <a:lnTo>
                      <a:pt x="26" y="109"/>
                    </a:lnTo>
                    <a:lnTo>
                      <a:pt x="28" y="111"/>
                    </a:lnTo>
                    <a:lnTo>
                      <a:pt x="30" y="113"/>
                    </a:lnTo>
                    <a:lnTo>
                      <a:pt x="31" y="114"/>
                    </a:lnTo>
                    <a:lnTo>
                      <a:pt x="33" y="114"/>
                    </a:lnTo>
                    <a:lnTo>
                      <a:pt x="35" y="116"/>
                    </a:lnTo>
                    <a:lnTo>
                      <a:pt x="37" y="118"/>
                    </a:lnTo>
                    <a:lnTo>
                      <a:pt x="38" y="118"/>
                    </a:lnTo>
                    <a:lnTo>
                      <a:pt x="40" y="118"/>
                    </a:lnTo>
                    <a:lnTo>
                      <a:pt x="42" y="118"/>
                    </a:lnTo>
                    <a:lnTo>
                      <a:pt x="43" y="119"/>
                    </a:lnTo>
                    <a:lnTo>
                      <a:pt x="45" y="118"/>
                    </a:lnTo>
                    <a:lnTo>
                      <a:pt x="47" y="118"/>
                    </a:lnTo>
                    <a:lnTo>
                      <a:pt x="49" y="118"/>
                    </a:lnTo>
                    <a:lnTo>
                      <a:pt x="50" y="118"/>
                    </a:lnTo>
                    <a:lnTo>
                      <a:pt x="52" y="116"/>
                    </a:lnTo>
                    <a:lnTo>
                      <a:pt x="54" y="116"/>
                    </a:lnTo>
                    <a:lnTo>
                      <a:pt x="56" y="114"/>
                    </a:lnTo>
                    <a:lnTo>
                      <a:pt x="57" y="113"/>
                    </a:lnTo>
                    <a:lnTo>
                      <a:pt x="59" y="111"/>
                    </a:lnTo>
                    <a:lnTo>
                      <a:pt x="59" y="109"/>
                    </a:lnTo>
                    <a:lnTo>
                      <a:pt x="61" y="107"/>
                    </a:lnTo>
                    <a:lnTo>
                      <a:pt x="62" y="106"/>
                    </a:lnTo>
                    <a:lnTo>
                      <a:pt x="64" y="104"/>
                    </a:lnTo>
                    <a:lnTo>
                      <a:pt x="64" y="102"/>
                    </a:lnTo>
                    <a:lnTo>
                      <a:pt x="66" y="100"/>
                    </a:lnTo>
                    <a:lnTo>
                      <a:pt x="68" y="99"/>
                    </a:lnTo>
                    <a:lnTo>
                      <a:pt x="68" y="97"/>
                    </a:lnTo>
                    <a:lnTo>
                      <a:pt x="69" y="94"/>
                    </a:lnTo>
                    <a:lnTo>
                      <a:pt x="69" y="92"/>
                    </a:lnTo>
                    <a:lnTo>
                      <a:pt x="71" y="90"/>
                    </a:lnTo>
                    <a:lnTo>
                      <a:pt x="71" y="88"/>
                    </a:lnTo>
                    <a:lnTo>
                      <a:pt x="73" y="87"/>
                    </a:lnTo>
                    <a:lnTo>
                      <a:pt x="73" y="85"/>
                    </a:lnTo>
                    <a:lnTo>
                      <a:pt x="74" y="81"/>
                    </a:lnTo>
                    <a:lnTo>
                      <a:pt x="74" y="80"/>
                    </a:lnTo>
                    <a:lnTo>
                      <a:pt x="74" y="78"/>
                    </a:lnTo>
                    <a:lnTo>
                      <a:pt x="76" y="76"/>
                    </a:lnTo>
                    <a:lnTo>
                      <a:pt x="76" y="75"/>
                    </a:lnTo>
                    <a:lnTo>
                      <a:pt x="76" y="73"/>
                    </a:lnTo>
                    <a:lnTo>
                      <a:pt x="76" y="71"/>
                    </a:lnTo>
                    <a:lnTo>
                      <a:pt x="78" y="69"/>
                    </a:lnTo>
                    <a:lnTo>
                      <a:pt x="78" y="68"/>
                    </a:lnTo>
                    <a:lnTo>
                      <a:pt x="78" y="66"/>
                    </a:lnTo>
                    <a:lnTo>
                      <a:pt x="78" y="64"/>
                    </a:lnTo>
                    <a:lnTo>
                      <a:pt x="78" y="62"/>
                    </a:lnTo>
                    <a:lnTo>
                      <a:pt x="80" y="62"/>
                    </a:lnTo>
                    <a:lnTo>
                      <a:pt x="80" y="61"/>
                    </a:lnTo>
                    <a:lnTo>
                      <a:pt x="80" y="59"/>
                    </a:lnTo>
                    <a:lnTo>
                      <a:pt x="80" y="57"/>
                    </a:lnTo>
                    <a:lnTo>
                      <a:pt x="80" y="56"/>
                    </a:lnTo>
                    <a:lnTo>
                      <a:pt x="80" y="54"/>
                    </a:lnTo>
                    <a:lnTo>
                      <a:pt x="80" y="52"/>
                    </a:lnTo>
                    <a:lnTo>
                      <a:pt x="78" y="52"/>
                    </a:lnTo>
                    <a:lnTo>
                      <a:pt x="78" y="50"/>
                    </a:lnTo>
                    <a:lnTo>
                      <a:pt x="78" y="49"/>
                    </a:lnTo>
                    <a:lnTo>
                      <a:pt x="78" y="47"/>
                    </a:lnTo>
                    <a:lnTo>
                      <a:pt x="80" y="45"/>
                    </a:lnTo>
                    <a:lnTo>
                      <a:pt x="80" y="44"/>
                    </a:lnTo>
                    <a:lnTo>
                      <a:pt x="80" y="42"/>
                    </a:lnTo>
                    <a:lnTo>
                      <a:pt x="81" y="42"/>
                    </a:lnTo>
                    <a:lnTo>
                      <a:pt x="81" y="40"/>
                    </a:lnTo>
                    <a:lnTo>
                      <a:pt x="81" y="38"/>
                    </a:lnTo>
                    <a:lnTo>
                      <a:pt x="83" y="37"/>
                    </a:lnTo>
                    <a:lnTo>
                      <a:pt x="83" y="35"/>
                    </a:lnTo>
                    <a:lnTo>
                      <a:pt x="85" y="33"/>
                    </a:lnTo>
                    <a:lnTo>
                      <a:pt x="83" y="33"/>
                    </a:lnTo>
                    <a:lnTo>
                      <a:pt x="83" y="35"/>
                    </a:lnTo>
                    <a:lnTo>
                      <a:pt x="81" y="35"/>
                    </a:lnTo>
                    <a:lnTo>
                      <a:pt x="81" y="37"/>
                    </a:lnTo>
                    <a:lnTo>
                      <a:pt x="80" y="37"/>
                    </a:lnTo>
                    <a:lnTo>
                      <a:pt x="80" y="38"/>
                    </a:lnTo>
                    <a:lnTo>
                      <a:pt x="78" y="38"/>
                    </a:lnTo>
                    <a:lnTo>
                      <a:pt x="78" y="40"/>
                    </a:lnTo>
                    <a:lnTo>
                      <a:pt x="76" y="40"/>
                    </a:lnTo>
                    <a:lnTo>
                      <a:pt x="76" y="42"/>
                    </a:lnTo>
                    <a:lnTo>
                      <a:pt x="74" y="42"/>
                    </a:lnTo>
                    <a:lnTo>
                      <a:pt x="73" y="44"/>
                    </a:lnTo>
                    <a:lnTo>
                      <a:pt x="71" y="45"/>
                    </a:lnTo>
                    <a:lnTo>
                      <a:pt x="69" y="47"/>
                    </a:lnTo>
                    <a:lnTo>
                      <a:pt x="68" y="47"/>
                    </a:lnTo>
                    <a:lnTo>
                      <a:pt x="66" y="47"/>
                    </a:lnTo>
                    <a:lnTo>
                      <a:pt x="66" y="49"/>
                    </a:lnTo>
                    <a:lnTo>
                      <a:pt x="64" y="49"/>
                    </a:lnTo>
                    <a:lnTo>
                      <a:pt x="62" y="49"/>
                    </a:lnTo>
                    <a:lnTo>
                      <a:pt x="61" y="50"/>
                    </a:lnTo>
                    <a:lnTo>
                      <a:pt x="59" y="50"/>
                    </a:lnTo>
                    <a:lnTo>
                      <a:pt x="57" y="50"/>
                    </a:lnTo>
                    <a:lnTo>
                      <a:pt x="56" y="50"/>
                    </a:lnTo>
                    <a:lnTo>
                      <a:pt x="54" y="50"/>
                    </a:lnTo>
                    <a:lnTo>
                      <a:pt x="52" y="49"/>
                    </a:lnTo>
                    <a:lnTo>
                      <a:pt x="52" y="47"/>
                    </a:lnTo>
                    <a:lnTo>
                      <a:pt x="50" y="47"/>
                    </a:lnTo>
                    <a:lnTo>
                      <a:pt x="50" y="45"/>
                    </a:lnTo>
                    <a:lnTo>
                      <a:pt x="50" y="44"/>
                    </a:lnTo>
                    <a:lnTo>
                      <a:pt x="50" y="42"/>
                    </a:lnTo>
                    <a:lnTo>
                      <a:pt x="50" y="40"/>
                    </a:lnTo>
                    <a:lnTo>
                      <a:pt x="50" y="38"/>
                    </a:lnTo>
                    <a:lnTo>
                      <a:pt x="50" y="37"/>
                    </a:lnTo>
                    <a:lnTo>
                      <a:pt x="52" y="35"/>
                    </a:lnTo>
                    <a:lnTo>
                      <a:pt x="52" y="33"/>
                    </a:lnTo>
                    <a:lnTo>
                      <a:pt x="52" y="31"/>
                    </a:lnTo>
                    <a:lnTo>
                      <a:pt x="54" y="31"/>
                    </a:lnTo>
                    <a:lnTo>
                      <a:pt x="54" y="30"/>
                    </a:lnTo>
                    <a:lnTo>
                      <a:pt x="54" y="28"/>
                    </a:lnTo>
                    <a:lnTo>
                      <a:pt x="56" y="28"/>
                    </a:lnTo>
                    <a:lnTo>
                      <a:pt x="56" y="26"/>
                    </a:lnTo>
                    <a:lnTo>
                      <a:pt x="56" y="25"/>
                    </a:lnTo>
                    <a:lnTo>
                      <a:pt x="57" y="25"/>
                    </a:lnTo>
                    <a:lnTo>
                      <a:pt x="57" y="23"/>
                    </a:lnTo>
                    <a:lnTo>
                      <a:pt x="57" y="21"/>
                    </a:lnTo>
                    <a:lnTo>
                      <a:pt x="59" y="19"/>
                    </a:lnTo>
                    <a:lnTo>
                      <a:pt x="59" y="18"/>
                    </a:lnTo>
                    <a:lnTo>
                      <a:pt x="61" y="16"/>
                    </a:lnTo>
                    <a:lnTo>
                      <a:pt x="61" y="14"/>
                    </a:lnTo>
                    <a:lnTo>
                      <a:pt x="61" y="12"/>
                    </a:lnTo>
                    <a:lnTo>
                      <a:pt x="62" y="11"/>
                    </a:lnTo>
                    <a:lnTo>
                      <a:pt x="62" y="9"/>
                    </a:lnTo>
                    <a:lnTo>
                      <a:pt x="62" y="7"/>
                    </a:lnTo>
                    <a:lnTo>
                      <a:pt x="62" y="6"/>
                    </a:lnTo>
                    <a:lnTo>
                      <a:pt x="62" y="4"/>
                    </a:lnTo>
                    <a:lnTo>
                      <a:pt x="64" y="4"/>
                    </a:lnTo>
                    <a:lnTo>
                      <a:pt x="64" y="2"/>
                    </a:lnTo>
                    <a:lnTo>
                      <a:pt x="64" y="0"/>
                    </a:lnTo>
                    <a:lnTo>
                      <a:pt x="64" y="2"/>
                    </a:lnTo>
                    <a:lnTo>
                      <a:pt x="62" y="2"/>
                    </a:lnTo>
                    <a:lnTo>
                      <a:pt x="62" y="4"/>
                    </a:lnTo>
                    <a:lnTo>
                      <a:pt x="61" y="6"/>
                    </a:lnTo>
                    <a:lnTo>
                      <a:pt x="61" y="7"/>
                    </a:lnTo>
                    <a:lnTo>
                      <a:pt x="59" y="7"/>
                    </a:lnTo>
                    <a:lnTo>
                      <a:pt x="59" y="9"/>
                    </a:lnTo>
                    <a:lnTo>
                      <a:pt x="57" y="11"/>
                    </a:lnTo>
                    <a:lnTo>
                      <a:pt x="57" y="12"/>
                    </a:lnTo>
                    <a:lnTo>
                      <a:pt x="56" y="12"/>
                    </a:lnTo>
                    <a:lnTo>
                      <a:pt x="56" y="14"/>
                    </a:lnTo>
                    <a:lnTo>
                      <a:pt x="54" y="14"/>
                    </a:lnTo>
                    <a:lnTo>
                      <a:pt x="54" y="16"/>
                    </a:lnTo>
                    <a:lnTo>
                      <a:pt x="52" y="16"/>
                    </a:lnTo>
                    <a:lnTo>
                      <a:pt x="52" y="18"/>
                    </a:lnTo>
                    <a:lnTo>
                      <a:pt x="50" y="18"/>
                    </a:lnTo>
                    <a:lnTo>
                      <a:pt x="50" y="19"/>
                    </a:lnTo>
                    <a:lnTo>
                      <a:pt x="49" y="19"/>
                    </a:lnTo>
                    <a:lnTo>
                      <a:pt x="47" y="21"/>
                    </a:lnTo>
                    <a:lnTo>
                      <a:pt x="45" y="21"/>
                    </a:lnTo>
                    <a:lnTo>
                      <a:pt x="45" y="23"/>
                    </a:lnTo>
                    <a:lnTo>
                      <a:pt x="43" y="23"/>
                    </a:lnTo>
                    <a:lnTo>
                      <a:pt x="42" y="25"/>
                    </a:lnTo>
                    <a:lnTo>
                      <a:pt x="40" y="25"/>
                    </a:lnTo>
                    <a:lnTo>
                      <a:pt x="38" y="26"/>
                    </a:lnTo>
                    <a:lnTo>
                      <a:pt x="38" y="28"/>
                    </a:lnTo>
                    <a:lnTo>
                      <a:pt x="37" y="28"/>
                    </a:lnTo>
                    <a:lnTo>
                      <a:pt x="37" y="30"/>
                    </a:lnTo>
                    <a:lnTo>
                      <a:pt x="35" y="30"/>
                    </a:lnTo>
                    <a:lnTo>
                      <a:pt x="35" y="31"/>
                    </a:lnTo>
                    <a:lnTo>
                      <a:pt x="33" y="31"/>
                    </a:lnTo>
                    <a:lnTo>
                      <a:pt x="33" y="33"/>
                    </a:lnTo>
                    <a:lnTo>
                      <a:pt x="31" y="35"/>
                    </a:lnTo>
                    <a:lnTo>
                      <a:pt x="31" y="37"/>
                    </a:lnTo>
                    <a:lnTo>
                      <a:pt x="30" y="37"/>
                    </a:lnTo>
                    <a:lnTo>
                      <a:pt x="30" y="38"/>
                    </a:lnTo>
                    <a:lnTo>
                      <a:pt x="30" y="40"/>
                    </a:lnTo>
                    <a:lnTo>
                      <a:pt x="28" y="40"/>
                    </a:lnTo>
                    <a:lnTo>
                      <a:pt x="28" y="42"/>
                    </a:lnTo>
                    <a:lnTo>
                      <a:pt x="28" y="44"/>
                    </a:lnTo>
                    <a:lnTo>
                      <a:pt x="28" y="45"/>
                    </a:lnTo>
                    <a:lnTo>
                      <a:pt x="26" y="45"/>
                    </a:lnTo>
                    <a:lnTo>
                      <a:pt x="26" y="47"/>
                    </a:lnTo>
                    <a:lnTo>
                      <a:pt x="24" y="47"/>
                    </a:lnTo>
                    <a:lnTo>
                      <a:pt x="23" y="47"/>
                    </a:lnTo>
                    <a:lnTo>
                      <a:pt x="21" y="47"/>
                    </a:lnTo>
                    <a:lnTo>
                      <a:pt x="21" y="45"/>
                    </a:lnTo>
                    <a:lnTo>
                      <a:pt x="19" y="45"/>
                    </a:lnTo>
                    <a:lnTo>
                      <a:pt x="19" y="44"/>
                    </a:lnTo>
                    <a:lnTo>
                      <a:pt x="18" y="44"/>
                    </a:lnTo>
                    <a:lnTo>
                      <a:pt x="18" y="42"/>
                    </a:lnTo>
                    <a:lnTo>
                      <a:pt x="18" y="40"/>
                    </a:lnTo>
                    <a:lnTo>
                      <a:pt x="18" y="38"/>
                    </a:lnTo>
                    <a:lnTo>
                      <a:pt x="18" y="37"/>
                    </a:lnTo>
                    <a:lnTo>
                      <a:pt x="18" y="35"/>
                    </a:lnTo>
                    <a:lnTo>
                      <a:pt x="18" y="33"/>
                    </a:lnTo>
                    <a:lnTo>
                      <a:pt x="19" y="33"/>
                    </a:lnTo>
                    <a:lnTo>
                      <a:pt x="19" y="31"/>
                    </a:lnTo>
                    <a:lnTo>
                      <a:pt x="19" y="30"/>
                    </a:lnTo>
                    <a:lnTo>
                      <a:pt x="19" y="28"/>
                    </a:lnTo>
                    <a:lnTo>
                      <a:pt x="19" y="26"/>
                    </a:lnTo>
                    <a:lnTo>
                      <a:pt x="18" y="26"/>
                    </a:lnTo>
                    <a:lnTo>
                      <a:pt x="18" y="25"/>
                    </a:lnTo>
                    <a:lnTo>
                      <a:pt x="18" y="23"/>
                    </a:lnTo>
                    <a:lnTo>
                      <a:pt x="18" y="21"/>
                    </a:lnTo>
                    <a:lnTo>
                      <a:pt x="18" y="19"/>
                    </a:lnTo>
                    <a:lnTo>
                      <a:pt x="16" y="18"/>
                    </a:lnTo>
                    <a:lnTo>
                      <a:pt x="16" y="16"/>
                    </a:lnTo>
                    <a:lnTo>
                      <a:pt x="16" y="14"/>
                    </a:lnTo>
                    <a:lnTo>
                      <a:pt x="16" y="12"/>
                    </a:lnTo>
                    <a:lnTo>
                      <a:pt x="14" y="12"/>
                    </a:lnTo>
                    <a:lnTo>
                      <a:pt x="14" y="14"/>
                    </a:lnTo>
                    <a:lnTo>
                      <a:pt x="14" y="16"/>
                    </a:lnTo>
                    <a:lnTo>
                      <a:pt x="14" y="18"/>
                    </a:lnTo>
                    <a:lnTo>
                      <a:pt x="14" y="19"/>
                    </a:lnTo>
                    <a:lnTo>
                      <a:pt x="14" y="21"/>
                    </a:lnTo>
                    <a:lnTo>
                      <a:pt x="14" y="23"/>
                    </a:lnTo>
                    <a:lnTo>
                      <a:pt x="14" y="25"/>
                    </a:lnTo>
                    <a:lnTo>
                      <a:pt x="12" y="26"/>
                    </a:lnTo>
                    <a:lnTo>
                      <a:pt x="12" y="28"/>
                    </a:lnTo>
                    <a:lnTo>
                      <a:pt x="12" y="30"/>
                    </a:lnTo>
                    <a:lnTo>
                      <a:pt x="12" y="31"/>
                    </a:lnTo>
                    <a:lnTo>
                      <a:pt x="11" y="33"/>
                    </a:lnTo>
                    <a:lnTo>
                      <a:pt x="11" y="35"/>
                    </a:lnTo>
                    <a:lnTo>
                      <a:pt x="11" y="37"/>
                    </a:lnTo>
                    <a:lnTo>
                      <a:pt x="9" y="37"/>
                    </a:lnTo>
                    <a:lnTo>
                      <a:pt x="9" y="38"/>
                    </a:lnTo>
                    <a:lnTo>
                      <a:pt x="9" y="40"/>
                    </a:lnTo>
                    <a:lnTo>
                      <a:pt x="7" y="40"/>
                    </a:lnTo>
                    <a:lnTo>
                      <a:pt x="5" y="40"/>
                    </a:lnTo>
                    <a:lnTo>
                      <a:pt x="4" y="40"/>
                    </a:lnTo>
                    <a:lnTo>
                      <a:pt x="2" y="40"/>
                    </a:lnTo>
                    <a:lnTo>
                      <a:pt x="2" y="38"/>
                    </a:lnTo>
                    <a:lnTo>
                      <a:pt x="0" y="3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4" name="Freeform 93"/>
              <p:cNvSpPr>
                <a:spLocks/>
              </p:cNvSpPr>
              <p:nvPr/>
            </p:nvSpPr>
            <p:spPr bwMode="auto">
              <a:xfrm>
                <a:off x="1856" y="2900"/>
                <a:ext cx="36" cy="52"/>
              </a:xfrm>
              <a:custGeom>
                <a:avLst/>
                <a:gdLst>
                  <a:gd name="T0" fmla="*/ 0 w 36"/>
                  <a:gd name="T1" fmla="*/ 52 h 52"/>
                  <a:gd name="T2" fmla="*/ 0 w 36"/>
                  <a:gd name="T3" fmla="*/ 0 h 52"/>
                  <a:gd name="T4" fmla="*/ 36 w 36"/>
                  <a:gd name="T5" fmla="*/ 0 h 52"/>
                  <a:gd name="T6" fmla="*/ 36 w 36"/>
                  <a:gd name="T7" fmla="*/ 8 h 52"/>
                  <a:gd name="T8" fmla="*/ 10 w 36"/>
                  <a:gd name="T9" fmla="*/ 8 h 52"/>
                  <a:gd name="T10" fmla="*/ 10 w 36"/>
                  <a:gd name="T11" fmla="*/ 20 h 52"/>
                  <a:gd name="T12" fmla="*/ 33 w 36"/>
                  <a:gd name="T13" fmla="*/ 20 h 52"/>
                  <a:gd name="T14" fmla="*/ 33 w 36"/>
                  <a:gd name="T15" fmla="*/ 29 h 52"/>
                  <a:gd name="T16" fmla="*/ 10 w 36"/>
                  <a:gd name="T17" fmla="*/ 29 h 52"/>
                  <a:gd name="T18" fmla="*/ 10 w 36"/>
                  <a:gd name="T19" fmla="*/ 52 h 52"/>
                  <a:gd name="T20" fmla="*/ 0 w 36"/>
                  <a:gd name="T21" fmla="*/ 5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6" h="52">
                    <a:moveTo>
                      <a:pt x="0" y="52"/>
                    </a:moveTo>
                    <a:lnTo>
                      <a:pt x="0" y="0"/>
                    </a:lnTo>
                    <a:lnTo>
                      <a:pt x="36" y="0"/>
                    </a:lnTo>
                    <a:lnTo>
                      <a:pt x="36" y="8"/>
                    </a:lnTo>
                    <a:lnTo>
                      <a:pt x="10" y="8"/>
                    </a:lnTo>
                    <a:lnTo>
                      <a:pt x="10" y="20"/>
                    </a:lnTo>
                    <a:lnTo>
                      <a:pt x="33" y="20"/>
                    </a:lnTo>
                    <a:lnTo>
                      <a:pt x="33" y="29"/>
                    </a:lnTo>
                    <a:lnTo>
                      <a:pt x="10" y="29"/>
                    </a:lnTo>
                    <a:lnTo>
                      <a:pt x="10" y="52"/>
                    </a:lnTo>
                    <a:lnTo>
                      <a:pt x="0" y="5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5" name="Freeform 94"/>
              <p:cNvSpPr>
                <a:spLocks noEditPoints="1"/>
              </p:cNvSpPr>
              <p:nvPr/>
            </p:nvSpPr>
            <p:spPr bwMode="auto">
              <a:xfrm>
                <a:off x="1901" y="2900"/>
                <a:ext cx="10" cy="52"/>
              </a:xfrm>
              <a:custGeom>
                <a:avLst/>
                <a:gdLst>
                  <a:gd name="T0" fmla="*/ 0 w 10"/>
                  <a:gd name="T1" fmla="*/ 8 h 52"/>
                  <a:gd name="T2" fmla="*/ 0 w 10"/>
                  <a:gd name="T3" fmla="*/ 0 h 52"/>
                  <a:gd name="T4" fmla="*/ 10 w 10"/>
                  <a:gd name="T5" fmla="*/ 0 h 52"/>
                  <a:gd name="T6" fmla="*/ 10 w 10"/>
                  <a:gd name="T7" fmla="*/ 8 h 52"/>
                  <a:gd name="T8" fmla="*/ 0 w 10"/>
                  <a:gd name="T9" fmla="*/ 8 h 52"/>
                  <a:gd name="T10" fmla="*/ 0 w 10"/>
                  <a:gd name="T11" fmla="*/ 52 h 52"/>
                  <a:gd name="T12" fmla="*/ 0 w 10"/>
                  <a:gd name="T13" fmla="*/ 14 h 52"/>
                  <a:gd name="T14" fmla="*/ 10 w 10"/>
                  <a:gd name="T15" fmla="*/ 14 h 52"/>
                  <a:gd name="T16" fmla="*/ 10 w 10"/>
                  <a:gd name="T17" fmla="*/ 52 h 52"/>
                  <a:gd name="T18" fmla="*/ 0 w 10"/>
                  <a:gd name="T19" fmla="*/ 5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 h="52">
                    <a:moveTo>
                      <a:pt x="0" y="8"/>
                    </a:moveTo>
                    <a:lnTo>
                      <a:pt x="0" y="0"/>
                    </a:lnTo>
                    <a:lnTo>
                      <a:pt x="10" y="0"/>
                    </a:lnTo>
                    <a:lnTo>
                      <a:pt x="10" y="8"/>
                    </a:lnTo>
                    <a:lnTo>
                      <a:pt x="0" y="8"/>
                    </a:lnTo>
                    <a:close/>
                    <a:moveTo>
                      <a:pt x="0" y="52"/>
                    </a:moveTo>
                    <a:lnTo>
                      <a:pt x="0" y="14"/>
                    </a:lnTo>
                    <a:lnTo>
                      <a:pt x="10" y="14"/>
                    </a:lnTo>
                    <a:lnTo>
                      <a:pt x="10" y="52"/>
                    </a:lnTo>
                    <a:lnTo>
                      <a:pt x="0" y="5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6" name="Freeform 95"/>
              <p:cNvSpPr>
                <a:spLocks/>
              </p:cNvSpPr>
              <p:nvPr/>
            </p:nvSpPr>
            <p:spPr bwMode="auto">
              <a:xfrm>
                <a:off x="1920" y="2914"/>
                <a:ext cx="24" cy="38"/>
              </a:xfrm>
              <a:custGeom>
                <a:avLst/>
                <a:gdLst>
                  <a:gd name="T0" fmla="*/ 10 w 24"/>
                  <a:gd name="T1" fmla="*/ 38 h 38"/>
                  <a:gd name="T2" fmla="*/ 0 w 24"/>
                  <a:gd name="T3" fmla="*/ 38 h 38"/>
                  <a:gd name="T4" fmla="*/ 0 w 24"/>
                  <a:gd name="T5" fmla="*/ 0 h 38"/>
                  <a:gd name="T6" fmla="*/ 8 w 24"/>
                  <a:gd name="T7" fmla="*/ 0 h 38"/>
                  <a:gd name="T8" fmla="*/ 8 w 24"/>
                  <a:gd name="T9" fmla="*/ 5 h 38"/>
                  <a:gd name="T10" fmla="*/ 10 w 24"/>
                  <a:gd name="T11" fmla="*/ 5 h 38"/>
                  <a:gd name="T12" fmla="*/ 10 w 24"/>
                  <a:gd name="T13" fmla="*/ 3 h 38"/>
                  <a:gd name="T14" fmla="*/ 12 w 24"/>
                  <a:gd name="T15" fmla="*/ 3 h 38"/>
                  <a:gd name="T16" fmla="*/ 12 w 24"/>
                  <a:gd name="T17" fmla="*/ 1 h 38"/>
                  <a:gd name="T18" fmla="*/ 14 w 24"/>
                  <a:gd name="T19" fmla="*/ 1 h 38"/>
                  <a:gd name="T20" fmla="*/ 14 w 24"/>
                  <a:gd name="T21" fmla="*/ 0 h 38"/>
                  <a:gd name="T22" fmla="*/ 15 w 24"/>
                  <a:gd name="T23" fmla="*/ 0 h 38"/>
                  <a:gd name="T24" fmla="*/ 17 w 24"/>
                  <a:gd name="T25" fmla="*/ 0 h 38"/>
                  <a:gd name="T26" fmla="*/ 19 w 24"/>
                  <a:gd name="T27" fmla="*/ 0 h 38"/>
                  <a:gd name="T28" fmla="*/ 20 w 24"/>
                  <a:gd name="T29" fmla="*/ 0 h 38"/>
                  <a:gd name="T30" fmla="*/ 22 w 24"/>
                  <a:gd name="T31" fmla="*/ 0 h 38"/>
                  <a:gd name="T32" fmla="*/ 24 w 24"/>
                  <a:gd name="T33" fmla="*/ 0 h 38"/>
                  <a:gd name="T34" fmla="*/ 24 w 24"/>
                  <a:gd name="T35" fmla="*/ 1 h 38"/>
                  <a:gd name="T36" fmla="*/ 20 w 24"/>
                  <a:gd name="T37" fmla="*/ 10 h 38"/>
                  <a:gd name="T38" fmla="*/ 20 w 24"/>
                  <a:gd name="T39" fmla="*/ 8 h 38"/>
                  <a:gd name="T40" fmla="*/ 19 w 24"/>
                  <a:gd name="T41" fmla="*/ 8 h 38"/>
                  <a:gd name="T42" fmla="*/ 17 w 24"/>
                  <a:gd name="T43" fmla="*/ 8 h 38"/>
                  <a:gd name="T44" fmla="*/ 15 w 24"/>
                  <a:gd name="T45" fmla="*/ 8 h 38"/>
                  <a:gd name="T46" fmla="*/ 14 w 24"/>
                  <a:gd name="T47" fmla="*/ 8 h 38"/>
                  <a:gd name="T48" fmla="*/ 14 w 24"/>
                  <a:gd name="T49" fmla="*/ 10 h 38"/>
                  <a:gd name="T50" fmla="*/ 12 w 24"/>
                  <a:gd name="T51" fmla="*/ 10 h 38"/>
                  <a:gd name="T52" fmla="*/ 12 w 24"/>
                  <a:gd name="T53" fmla="*/ 12 h 38"/>
                  <a:gd name="T54" fmla="*/ 10 w 24"/>
                  <a:gd name="T55" fmla="*/ 12 h 38"/>
                  <a:gd name="T56" fmla="*/ 10 w 24"/>
                  <a:gd name="T57" fmla="*/ 13 h 38"/>
                  <a:gd name="T58" fmla="*/ 10 w 24"/>
                  <a:gd name="T59" fmla="*/ 15 h 38"/>
                  <a:gd name="T60" fmla="*/ 10 w 24"/>
                  <a:gd name="T61" fmla="*/ 17 h 38"/>
                  <a:gd name="T62" fmla="*/ 10 w 24"/>
                  <a:gd name="T63" fmla="*/ 19 h 38"/>
                  <a:gd name="T64" fmla="*/ 10 w 24"/>
                  <a:gd name="T65" fmla="*/ 20 h 38"/>
                  <a:gd name="T66" fmla="*/ 10 w 24"/>
                  <a:gd name="T67" fmla="*/ 22 h 38"/>
                  <a:gd name="T68" fmla="*/ 10 w 24"/>
                  <a:gd name="T69" fmla="*/ 24 h 38"/>
                  <a:gd name="T70" fmla="*/ 10 w 24"/>
                  <a:gd name="T71" fmla="*/ 25 h 38"/>
                  <a:gd name="T72" fmla="*/ 10 w 24"/>
                  <a:gd name="T73" fmla="*/ 3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4" h="38">
                    <a:moveTo>
                      <a:pt x="10" y="38"/>
                    </a:moveTo>
                    <a:lnTo>
                      <a:pt x="0" y="38"/>
                    </a:lnTo>
                    <a:lnTo>
                      <a:pt x="0" y="0"/>
                    </a:lnTo>
                    <a:lnTo>
                      <a:pt x="8" y="0"/>
                    </a:lnTo>
                    <a:lnTo>
                      <a:pt x="8" y="5"/>
                    </a:lnTo>
                    <a:lnTo>
                      <a:pt x="10" y="5"/>
                    </a:lnTo>
                    <a:lnTo>
                      <a:pt x="10" y="3"/>
                    </a:lnTo>
                    <a:lnTo>
                      <a:pt x="12" y="3"/>
                    </a:lnTo>
                    <a:lnTo>
                      <a:pt x="12" y="1"/>
                    </a:lnTo>
                    <a:lnTo>
                      <a:pt x="14" y="1"/>
                    </a:lnTo>
                    <a:lnTo>
                      <a:pt x="14" y="0"/>
                    </a:lnTo>
                    <a:lnTo>
                      <a:pt x="15" y="0"/>
                    </a:lnTo>
                    <a:lnTo>
                      <a:pt x="17" y="0"/>
                    </a:lnTo>
                    <a:lnTo>
                      <a:pt x="19" y="0"/>
                    </a:lnTo>
                    <a:lnTo>
                      <a:pt x="20" y="0"/>
                    </a:lnTo>
                    <a:lnTo>
                      <a:pt x="22" y="0"/>
                    </a:lnTo>
                    <a:lnTo>
                      <a:pt x="24" y="0"/>
                    </a:lnTo>
                    <a:lnTo>
                      <a:pt x="24" y="1"/>
                    </a:lnTo>
                    <a:lnTo>
                      <a:pt x="20" y="10"/>
                    </a:lnTo>
                    <a:lnTo>
                      <a:pt x="20" y="8"/>
                    </a:lnTo>
                    <a:lnTo>
                      <a:pt x="19" y="8"/>
                    </a:lnTo>
                    <a:lnTo>
                      <a:pt x="17" y="8"/>
                    </a:lnTo>
                    <a:lnTo>
                      <a:pt x="15" y="8"/>
                    </a:lnTo>
                    <a:lnTo>
                      <a:pt x="14" y="8"/>
                    </a:lnTo>
                    <a:lnTo>
                      <a:pt x="14" y="10"/>
                    </a:lnTo>
                    <a:lnTo>
                      <a:pt x="12" y="10"/>
                    </a:lnTo>
                    <a:lnTo>
                      <a:pt x="12" y="12"/>
                    </a:lnTo>
                    <a:lnTo>
                      <a:pt x="10" y="12"/>
                    </a:lnTo>
                    <a:lnTo>
                      <a:pt x="10" y="13"/>
                    </a:lnTo>
                    <a:lnTo>
                      <a:pt x="10" y="15"/>
                    </a:lnTo>
                    <a:lnTo>
                      <a:pt x="10" y="17"/>
                    </a:lnTo>
                    <a:lnTo>
                      <a:pt x="10" y="19"/>
                    </a:lnTo>
                    <a:lnTo>
                      <a:pt x="10" y="20"/>
                    </a:lnTo>
                    <a:lnTo>
                      <a:pt x="10" y="22"/>
                    </a:lnTo>
                    <a:lnTo>
                      <a:pt x="10" y="24"/>
                    </a:lnTo>
                    <a:lnTo>
                      <a:pt x="10" y="25"/>
                    </a:lnTo>
                    <a:lnTo>
                      <a:pt x="10" y="3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7" name="Freeform 96"/>
              <p:cNvSpPr>
                <a:spLocks noEditPoints="1"/>
              </p:cNvSpPr>
              <p:nvPr/>
            </p:nvSpPr>
            <p:spPr bwMode="auto">
              <a:xfrm>
                <a:off x="1946" y="2914"/>
                <a:ext cx="34" cy="38"/>
              </a:xfrm>
              <a:custGeom>
                <a:avLst/>
                <a:gdLst>
                  <a:gd name="T0" fmla="*/ 34 w 34"/>
                  <a:gd name="T1" fmla="*/ 27 h 38"/>
                  <a:gd name="T2" fmla="*/ 32 w 34"/>
                  <a:gd name="T3" fmla="*/ 29 h 38"/>
                  <a:gd name="T4" fmla="*/ 31 w 34"/>
                  <a:gd name="T5" fmla="*/ 32 h 38"/>
                  <a:gd name="T6" fmla="*/ 29 w 34"/>
                  <a:gd name="T7" fmla="*/ 34 h 38"/>
                  <a:gd name="T8" fmla="*/ 25 w 34"/>
                  <a:gd name="T9" fmla="*/ 36 h 38"/>
                  <a:gd name="T10" fmla="*/ 24 w 34"/>
                  <a:gd name="T11" fmla="*/ 38 h 38"/>
                  <a:gd name="T12" fmla="*/ 20 w 34"/>
                  <a:gd name="T13" fmla="*/ 38 h 38"/>
                  <a:gd name="T14" fmla="*/ 17 w 34"/>
                  <a:gd name="T15" fmla="*/ 38 h 38"/>
                  <a:gd name="T16" fmla="*/ 13 w 34"/>
                  <a:gd name="T17" fmla="*/ 38 h 38"/>
                  <a:gd name="T18" fmla="*/ 10 w 34"/>
                  <a:gd name="T19" fmla="*/ 38 h 38"/>
                  <a:gd name="T20" fmla="*/ 8 w 34"/>
                  <a:gd name="T21" fmla="*/ 36 h 38"/>
                  <a:gd name="T22" fmla="*/ 6 w 34"/>
                  <a:gd name="T23" fmla="*/ 34 h 38"/>
                  <a:gd name="T24" fmla="*/ 5 w 34"/>
                  <a:gd name="T25" fmla="*/ 32 h 38"/>
                  <a:gd name="T26" fmla="*/ 3 w 34"/>
                  <a:gd name="T27" fmla="*/ 31 h 38"/>
                  <a:gd name="T28" fmla="*/ 1 w 34"/>
                  <a:gd name="T29" fmla="*/ 29 h 38"/>
                  <a:gd name="T30" fmla="*/ 1 w 34"/>
                  <a:gd name="T31" fmla="*/ 25 h 38"/>
                  <a:gd name="T32" fmla="*/ 0 w 34"/>
                  <a:gd name="T33" fmla="*/ 24 h 38"/>
                  <a:gd name="T34" fmla="*/ 0 w 34"/>
                  <a:gd name="T35" fmla="*/ 20 h 38"/>
                  <a:gd name="T36" fmla="*/ 0 w 34"/>
                  <a:gd name="T37" fmla="*/ 17 h 38"/>
                  <a:gd name="T38" fmla="*/ 0 w 34"/>
                  <a:gd name="T39" fmla="*/ 13 h 38"/>
                  <a:gd name="T40" fmla="*/ 1 w 34"/>
                  <a:gd name="T41" fmla="*/ 12 h 38"/>
                  <a:gd name="T42" fmla="*/ 1 w 34"/>
                  <a:gd name="T43" fmla="*/ 8 h 38"/>
                  <a:gd name="T44" fmla="*/ 3 w 34"/>
                  <a:gd name="T45" fmla="*/ 5 h 38"/>
                  <a:gd name="T46" fmla="*/ 5 w 34"/>
                  <a:gd name="T47" fmla="*/ 3 h 38"/>
                  <a:gd name="T48" fmla="*/ 6 w 34"/>
                  <a:gd name="T49" fmla="*/ 1 h 38"/>
                  <a:gd name="T50" fmla="*/ 10 w 34"/>
                  <a:gd name="T51" fmla="*/ 1 h 38"/>
                  <a:gd name="T52" fmla="*/ 12 w 34"/>
                  <a:gd name="T53" fmla="*/ 0 h 38"/>
                  <a:gd name="T54" fmla="*/ 15 w 34"/>
                  <a:gd name="T55" fmla="*/ 0 h 38"/>
                  <a:gd name="T56" fmla="*/ 19 w 34"/>
                  <a:gd name="T57" fmla="*/ 0 h 38"/>
                  <a:gd name="T58" fmla="*/ 22 w 34"/>
                  <a:gd name="T59" fmla="*/ 0 h 38"/>
                  <a:gd name="T60" fmla="*/ 24 w 34"/>
                  <a:gd name="T61" fmla="*/ 1 h 38"/>
                  <a:gd name="T62" fmla="*/ 27 w 34"/>
                  <a:gd name="T63" fmla="*/ 1 h 38"/>
                  <a:gd name="T64" fmla="*/ 29 w 34"/>
                  <a:gd name="T65" fmla="*/ 3 h 38"/>
                  <a:gd name="T66" fmla="*/ 31 w 34"/>
                  <a:gd name="T67" fmla="*/ 5 h 38"/>
                  <a:gd name="T68" fmla="*/ 32 w 34"/>
                  <a:gd name="T69" fmla="*/ 6 h 38"/>
                  <a:gd name="T70" fmla="*/ 32 w 34"/>
                  <a:gd name="T71" fmla="*/ 10 h 38"/>
                  <a:gd name="T72" fmla="*/ 34 w 34"/>
                  <a:gd name="T73" fmla="*/ 12 h 38"/>
                  <a:gd name="T74" fmla="*/ 34 w 34"/>
                  <a:gd name="T75" fmla="*/ 15 h 38"/>
                  <a:gd name="T76" fmla="*/ 34 w 34"/>
                  <a:gd name="T77" fmla="*/ 19 h 38"/>
                  <a:gd name="T78" fmla="*/ 34 w 34"/>
                  <a:gd name="T79" fmla="*/ 22 h 38"/>
                  <a:gd name="T80" fmla="*/ 10 w 34"/>
                  <a:gd name="T81" fmla="*/ 24 h 38"/>
                  <a:gd name="T82" fmla="*/ 10 w 34"/>
                  <a:gd name="T83" fmla="*/ 27 h 38"/>
                  <a:gd name="T84" fmla="*/ 12 w 34"/>
                  <a:gd name="T85" fmla="*/ 29 h 38"/>
                  <a:gd name="T86" fmla="*/ 13 w 34"/>
                  <a:gd name="T87" fmla="*/ 31 h 38"/>
                  <a:gd name="T88" fmla="*/ 17 w 34"/>
                  <a:gd name="T89" fmla="*/ 31 h 38"/>
                  <a:gd name="T90" fmla="*/ 20 w 34"/>
                  <a:gd name="T91" fmla="*/ 31 h 38"/>
                  <a:gd name="T92" fmla="*/ 22 w 34"/>
                  <a:gd name="T93" fmla="*/ 29 h 38"/>
                  <a:gd name="T94" fmla="*/ 24 w 34"/>
                  <a:gd name="T95" fmla="*/ 27 h 38"/>
                  <a:gd name="T96" fmla="*/ 24 w 34"/>
                  <a:gd name="T97" fmla="*/ 15 h 38"/>
                  <a:gd name="T98" fmla="*/ 24 w 34"/>
                  <a:gd name="T99" fmla="*/ 12 h 38"/>
                  <a:gd name="T100" fmla="*/ 22 w 34"/>
                  <a:gd name="T101" fmla="*/ 10 h 38"/>
                  <a:gd name="T102" fmla="*/ 20 w 34"/>
                  <a:gd name="T103" fmla="*/ 8 h 38"/>
                  <a:gd name="T104" fmla="*/ 19 w 34"/>
                  <a:gd name="T105" fmla="*/ 6 h 38"/>
                  <a:gd name="T106" fmla="*/ 15 w 34"/>
                  <a:gd name="T107" fmla="*/ 6 h 38"/>
                  <a:gd name="T108" fmla="*/ 13 w 34"/>
                  <a:gd name="T109" fmla="*/ 8 h 38"/>
                  <a:gd name="T110" fmla="*/ 12 w 34"/>
                  <a:gd name="T111" fmla="*/ 10 h 38"/>
                  <a:gd name="T112" fmla="*/ 10 w 34"/>
                  <a:gd name="T113" fmla="*/ 12 h 38"/>
                  <a:gd name="T114" fmla="*/ 10 w 34"/>
                  <a:gd name="T115" fmla="*/ 15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4" h="38">
                    <a:moveTo>
                      <a:pt x="24" y="25"/>
                    </a:moveTo>
                    <a:lnTo>
                      <a:pt x="34" y="27"/>
                    </a:lnTo>
                    <a:lnTo>
                      <a:pt x="34" y="29"/>
                    </a:lnTo>
                    <a:lnTo>
                      <a:pt x="32" y="29"/>
                    </a:lnTo>
                    <a:lnTo>
                      <a:pt x="32" y="31"/>
                    </a:lnTo>
                    <a:lnTo>
                      <a:pt x="31" y="32"/>
                    </a:lnTo>
                    <a:lnTo>
                      <a:pt x="31" y="34"/>
                    </a:lnTo>
                    <a:lnTo>
                      <a:pt x="29" y="34"/>
                    </a:lnTo>
                    <a:lnTo>
                      <a:pt x="27" y="36"/>
                    </a:lnTo>
                    <a:lnTo>
                      <a:pt x="25" y="36"/>
                    </a:lnTo>
                    <a:lnTo>
                      <a:pt x="25" y="38"/>
                    </a:lnTo>
                    <a:lnTo>
                      <a:pt x="24" y="38"/>
                    </a:lnTo>
                    <a:lnTo>
                      <a:pt x="22" y="38"/>
                    </a:lnTo>
                    <a:lnTo>
                      <a:pt x="20" y="38"/>
                    </a:lnTo>
                    <a:lnTo>
                      <a:pt x="19" y="38"/>
                    </a:lnTo>
                    <a:lnTo>
                      <a:pt x="17" y="38"/>
                    </a:lnTo>
                    <a:lnTo>
                      <a:pt x="15" y="38"/>
                    </a:lnTo>
                    <a:lnTo>
                      <a:pt x="13" y="38"/>
                    </a:lnTo>
                    <a:lnTo>
                      <a:pt x="12" y="38"/>
                    </a:lnTo>
                    <a:lnTo>
                      <a:pt x="10" y="38"/>
                    </a:lnTo>
                    <a:lnTo>
                      <a:pt x="10" y="36"/>
                    </a:lnTo>
                    <a:lnTo>
                      <a:pt x="8" y="36"/>
                    </a:lnTo>
                    <a:lnTo>
                      <a:pt x="6" y="36"/>
                    </a:lnTo>
                    <a:lnTo>
                      <a:pt x="6" y="34"/>
                    </a:lnTo>
                    <a:lnTo>
                      <a:pt x="5" y="34"/>
                    </a:lnTo>
                    <a:lnTo>
                      <a:pt x="5" y="32"/>
                    </a:lnTo>
                    <a:lnTo>
                      <a:pt x="3" y="32"/>
                    </a:lnTo>
                    <a:lnTo>
                      <a:pt x="3" y="31"/>
                    </a:lnTo>
                    <a:lnTo>
                      <a:pt x="1" y="31"/>
                    </a:lnTo>
                    <a:lnTo>
                      <a:pt x="1" y="29"/>
                    </a:lnTo>
                    <a:lnTo>
                      <a:pt x="1" y="27"/>
                    </a:lnTo>
                    <a:lnTo>
                      <a:pt x="1" y="25"/>
                    </a:lnTo>
                    <a:lnTo>
                      <a:pt x="0" y="25"/>
                    </a:lnTo>
                    <a:lnTo>
                      <a:pt x="0" y="24"/>
                    </a:lnTo>
                    <a:lnTo>
                      <a:pt x="0" y="22"/>
                    </a:lnTo>
                    <a:lnTo>
                      <a:pt x="0" y="20"/>
                    </a:lnTo>
                    <a:lnTo>
                      <a:pt x="0" y="19"/>
                    </a:lnTo>
                    <a:lnTo>
                      <a:pt x="0" y="17"/>
                    </a:lnTo>
                    <a:lnTo>
                      <a:pt x="0" y="15"/>
                    </a:lnTo>
                    <a:lnTo>
                      <a:pt x="0" y="13"/>
                    </a:lnTo>
                    <a:lnTo>
                      <a:pt x="0" y="12"/>
                    </a:lnTo>
                    <a:lnTo>
                      <a:pt x="1" y="12"/>
                    </a:lnTo>
                    <a:lnTo>
                      <a:pt x="1" y="10"/>
                    </a:lnTo>
                    <a:lnTo>
                      <a:pt x="1" y="8"/>
                    </a:lnTo>
                    <a:lnTo>
                      <a:pt x="3" y="6"/>
                    </a:lnTo>
                    <a:lnTo>
                      <a:pt x="3" y="5"/>
                    </a:lnTo>
                    <a:lnTo>
                      <a:pt x="5" y="5"/>
                    </a:lnTo>
                    <a:lnTo>
                      <a:pt x="5" y="3"/>
                    </a:lnTo>
                    <a:lnTo>
                      <a:pt x="6" y="3"/>
                    </a:lnTo>
                    <a:lnTo>
                      <a:pt x="6" y="1"/>
                    </a:lnTo>
                    <a:lnTo>
                      <a:pt x="8" y="1"/>
                    </a:lnTo>
                    <a:lnTo>
                      <a:pt x="10" y="1"/>
                    </a:lnTo>
                    <a:lnTo>
                      <a:pt x="10" y="0"/>
                    </a:lnTo>
                    <a:lnTo>
                      <a:pt x="12" y="0"/>
                    </a:lnTo>
                    <a:lnTo>
                      <a:pt x="13" y="0"/>
                    </a:lnTo>
                    <a:lnTo>
                      <a:pt x="15" y="0"/>
                    </a:lnTo>
                    <a:lnTo>
                      <a:pt x="17" y="0"/>
                    </a:lnTo>
                    <a:lnTo>
                      <a:pt x="19" y="0"/>
                    </a:lnTo>
                    <a:lnTo>
                      <a:pt x="20" y="0"/>
                    </a:lnTo>
                    <a:lnTo>
                      <a:pt x="22" y="0"/>
                    </a:lnTo>
                    <a:lnTo>
                      <a:pt x="24" y="0"/>
                    </a:lnTo>
                    <a:lnTo>
                      <a:pt x="24" y="1"/>
                    </a:lnTo>
                    <a:lnTo>
                      <a:pt x="25" y="1"/>
                    </a:lnTo>
                    <a:lnTo>
                      <a:pt x="27" y="1"/>
                    </a:lnTo>
                    <a:lnTo>
                      <a:pt x="27" y="3"/>
                    </a:lnTo>
                    <a:lnTo>
                      <a:pt x="29" y="3"/>
                    </a:lnTo>
                    <a:lnTo>
                      <a:pt x="29" y="5"/>
                    </a:lnTo>
                    <a:lnTo>
                      <a:pt x="31" y="5"/>
                    </a:lnTo>
                    <a:lnTo>
                      <a:pt x="31" y="6"/>
                    </a:lnTo>
                    <a:lnTo>
                      <a:pt x="32" y="6"/>
                    </a:lnTo>
                    <a:lnTo>
                      <a:pt x="32" y="8"/>
                    </a:lnTo>
                    <a:lnTo>
                      <a:pt x="32" y="10"/>
                    </a:lnTo>
                    <a:lnTo>
                      <a:pt x="32" y="12"/>
                    </a:lnTo>
                    <a:lnTo>
                      <a:pt x="34" y="12"/>
                    </a:lnTo>
                    <a:lnTo>
                      <a:pt x="34" y="13"/>
                    </a:lnTo>
                    <a:lnTo>
                      <a:pt x="34" y="15"/>
                    </a:lnTo>
                    <a:lnTo>
                      <a:pt x="34" y="17"/>
                    </a:lnTo>
                    <a:lnTo>
                      <a:pt x="34" y="19"/>
                    </a:lnTo>
                    <a:lnTo>
                      <a:pt x="34" y="20"/>
                    </a:lnTo>
                    <a:lnTo>
                      <a:pt x="34" y="22"/>
                    </a:lnTo>
                    <a:lnTo>
                      <a:pt x="10" y="22"/>
                    </a:lnTo>
                    <a:lnTo>
                      <a:pt x="10" y="24"/>
                    </a:lnTo>
                    <a:lnTo>
                      <a:pt x="10" y="25"/>
                    </a:lnTo>
                    <a:lnTo>
                      <a:pt x="10" y="27"/>
                    </a:lnTo>
                    <a:lnTo>
                      <a:pt x="12" y="27"/>
                    </a:lnTo>
                    <a:lnTo>
                      <a:pt x="12" y="29"/>
                    </a:lnTo>
                    <a:lnTo>
                      <a:pt x="13" y="29"/>
                    </a:lnTo>
                    <a:lnTo>
                      <a:pt x="13" y="31"/>
                    </a:lnTo>
                    <a:lnTo>
                      <a:pt x="15" y="31"/>
                    </a:lnTo>
                    <a:lnTo>
                      <a:pt x="17" y="31"/>
                    </a:lnTo>
                    <a:lnTo>
                      <a:pt x="19" y="31"/>
                    </a:lnTo>
                    <a:lnTo>
                      <a:pt x="20" y="31"/>
                    </a:lnTo>
                    <a:lnTo>
                      <a:pt x="20" y="29"/>
                    </a:lnTo>
                    <a:lnTo>
                      <a:pt x="22" y="29"/>
                    </a:lnTo>
                    <a:lnTo>
                      <a:pt x="22" y="27"/>
                    </a:lnTo>
                    <a:lnTo>
                      <a:pt x="24" y="27"/>
                    </a:lnTo>
                    <a:lnTo>
                      <a:pt x="24" y="25"/>
                    </a:lnTo>
                    <a:close/>
                    <a:moveTo>
                      <a:pt x="24" y="15"/>
                    </a:moveTo>
                    <a:lnTo>
                      <a:pt x="24" y="13"/>
                    </a:lnTo>
                    <a:lnTo>
                      <a:pt x="24" y="12"/>
                    </a:lnTo>
                    <a:lnTo>
                      <a:pt x="24" y="10"/>
                    </a:lnTo>
                    <a:lnTo>
                      <a:pt x="22" y="10"/>
                    </a:lnTo>
                    <a:lnTo>
                      <a:pt x="22" y="8"/>
                    </a:lnTo>
                    <a:lnTo>
                      <a:pt x="20" y="8"/>
                    </a:lnTo>
                    <a:lnTo>
                      <a:pt x="20" y="6"/>
                    </a:lnTo>
                    <a:lnTo>
                      <a:pt x="19" y="6"/>
                    </a:lnTo>
                    <a:lnTo>
                      <a:pt x="17" y="6"/>
                    </a:lnTo>
                    <a:lnTo>
                      <a:pt x="15" y="6"/>
                    </a:lnTo>
                    <a:lnTo>
                      <a:pt x="13" y="6"/>
                    </a:lnTo>
                    <a:lnTo>
                      <a:pt x="13" y="8"/>
                    </a:lnTo>
                    <a:lnTo>
                      <a:pt x="12" y="8"/>
                    </a:lnTo>
                    <a:lnTo>
                      <a:pt x="12" y="10"/>
                    </a:lnTo>
                    <a:lnTo>
                      <a:pt x="10" y="10"/>
                    </a:lnTo>
                    <a:lnTo>
                      <a:pt x="10" y="12"/>
                    </a:lnTo>
                    <a:lnTo>
                      <a:pt x="10" y="13"/>
                    </a:lnTo>
                    <a:lnTo>
                      <a:pt x="10" y="15"/>
                    </a:lnTo>
                    <a:lnTo>
                      <a:pt x="24" y="1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22" name="Group 21"/>
            <p:cNvGrpSpPr>
              <a:grpSpLocks/>
            </p:cNvGrpSpPr>
            <p:nvPr/>
          </p:nvGrpSpPr>
          <p:grpSpPr bwMode="auto">
            <a:xfrm>
              <a:off x="6509484" y="4822679"/>
              <a:ext cx="498475" cy="577850"/>
              <a:chOff x="1507" y="1730"/>
              <a:chExt cx="314" cy="364"/>
            </a:xfrm>
          </p:grpSpPr>
          <p:sp>
            <p:nvSpPr>
              <p:cNvPr id="52" name="Rectangle 51"/>
              <p:cNvSpPr>
                <a:spLocks noChangeArrowheads="1"/>
              </p:cNvSpPr>
              <p:nvPr/>
            </p:nvSpPr>
            <p:spPr bwMode="auto">
              <a:xfrm>
                <a:off x="1507" y="2040"/>
                <a:ext cx="11" cy="5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53" name="Freeform 52"/>
              <p:cNvSpPr>
                <a:spLocks/>
              </p:cNvSpPr>
              <p:nvPr/>
            </p:nvSpPr>
            <p:spPr bwMode="auto">
              <a:xfrm>
                <a:off x="1528" y="2054"/>
                <a:ext cx="33" cy="38"/>
              </a:xfrm>
              <a:custGeom>
                <a:avLst/>
                <a:gdLst>
                  <a:gd name="T0" fmla="*/ 33 w 33"/>
                  <a:gd name="T1" fmla="*/ 38 h 38"/>
                  <a:gd name="T2" fmla="*/ 24 w 33"/>
                  <a:gd name="T3" fmla="*/ 38 h 38"/>
                  <a:gd name="T4" fmla="*/ 24 w 33"/>
                  <a:gd name="T5" fmla="*/ 19 h 38"/>
                  <a:gd name="T6" fmla="*/ 24 w 33"/>
                  <a:gd name="T7" fmla="*/ 17 h 38"/>
                  <a:gd name="T8" fmla="*/ 22 w 33"/>
                  <a:gd name="T9" fmla="*/ 17 h 38"/>
                  <a:gd name="T10" fmla="*/ 22 w 33"/>
                  <a:gd name="T11" fmla="*/ 15 h 38"/>
                  <a:gd name="T12" fmla="*/ 22 w 33"/>
                  <a:gd name="T13" fmla="*/ 14 h 38"/>
                  <a:gd name="T14" fmla="*/ 22 w 33"/>
                  <a:gd name="T15" fmla="*/ 12 h 38"/>
                  <a:gd name="T16" fmla="*/ 22 w 33"/>
                  <a:gd name="T17" fmla="*/ 10 h 38"/>
                  <a:gd name="T18" fmla="*/ 22 w 33"/>
                  <a:gd name="T19" fmla="*/ 9 h 38"/>
                  <a:gd name="T20" fmla="*/ 21 w 33"/>
                  <a:gd name="T21" fmla="*/ 9 h 38"/>
                  <a:gd name="T22" fmla="*/ 19 w 33"/>
                  <a:gd name="T23" fmla="*/ 9 h 38"/>
                  <a:gd name="T24" fmla="*/ 19 w 33"/>
                  <a:gd name="T25" fmla="*/ 7 h 38"/>
                  <a:gd name="T26" fmla="*/ 17 w 33"/>
                  <a:gd name="T27" fmla="*/ 7 h 38"/>
                  <a:gd name="T28" fmla="*/ 16 w 33"/>
                  <a:gd name="T29" fmla="*/ 7 h 38"/>
                  <a:gd name="T30" fmla="*/ 16 w 33"/>
                  <a:gd name="T31" fmla="*/ 9 h 38"/>
                  <a:gd name="T32" fmla="*/ 14 w 33"/>
                  <a:gd name="T33" fmla="*/ 9 h 38"/>
                  <a:gd name="T34" fmla="*/ 12 w 33"/>
                  <a:gd name="T35" fmla="*/ 9 h 38"/>
                  <a:gd name="T36" fmla="*/ 12 w 33"/>
                  <a:gd name="T37" fmla="*/ 10 h 38"/>
                  <a:gd name="T38" fmla="*/ 10 w 33"/>
                  <a:gd name="T39" fmla="*/ 10 h 38"/>
                  <a:gd name="T40" fmla="*/ 10 w 33"/>
                  <a:gd name="T41" fmla="*/ 12 h 38"/>
                  <a:gd name="T42" fmla="*/ 10 w 33"/>
                  <a:gd name="T43" fmla="*/ 14 h 38"/>
                  <a:gd name="T44" fmla="*/ 9 w 33"/>
                  <a:gd name="T45" fmla="*/ 14 h 38"/>
                  <a:gd name="T46" fmla="*/ 9 w 33"/>
                  <a:gd name="T47" fmla="*/ 15 h 38"/>
                  <a:gd name="T48" fmla="*/ 9 w 33"/>
                  <a:gd name="T49" fmla="*/ 17 h 38"/>
                  <a:gd name="T50" fmla="*/ 9 w 33"/>
                  <a:gd name="T51" fmla="*/ 19 h 38"/>
                  <a:gd name="T52" fmla="*/ 9 w 33"/>
                  <a:gd name="T53" fmla="*/ 21 h 38"/>
                  <a:gd name="T54" fmla="*/ 9 w 33"/>
                  <a:gd name="T55" fmla="*/ 38 h 38"/>
                  <a:gd name="T56" fmla="*/ 0 w 33"/>
                  <a:gd name="T57" fmla="*/ 38 h 38"/>
                  <a:gd name="T58" fmla="*/ 0 w 33"/>
                  <a:gd name="T59" fmla="*/ 2 h 38"/>
                  <a:gd name="T60" fmla="*/ 9 w 33"/>
                  <a:gd name="T61" fmla="*/ 2 h 38"/>
                  <a:gd name="T62" fmla="*/ 9 w 33"/>
                  <a:gd name="T63" fmla="*/ 7 h 38"/>
                  <a:gd name="T64" fmla="*/ 9 w 33"/>
                  <a:gd name="T65" fmla="*/ 5 h 38"/>
                  <a:gd name="T66" fmla="*/ 10 w 33"/>
                  <a:gd name="T67" fmla="*/ 5 h 38"/>
                  <a:gd name="T68" fmla="*/ 10 w 33"/>
                  <a:gd name="T69" fmla="*/ 3 h 38"/>
                  <a:gd name="T70" fmla="*/ 12 w 33"/>
                  <a:gd name="T71" fmla="*/ 3 h 38"/>
                  <a:gd name="T72" fmla="*/ 12 w 33"/>
                  <a:gd name="T73" fmla="*/ 2 h 38"/>
                  <a:gd name="T74" fmla="*/ 14 w 33"/>
                  <a:gd name="T75" fmla="*/ 2 h 38"/>
                  <a:gd name="T76" fmla="*/ 16 w 33"/>
                  <a:gd name="T77" fmla="*/ 2 h 38"/>
                  <a:gd name="T78" fmla="*/ 16 w 33"/>
                  <a:gd name="T79" fmla="*/ 0 h 38"/>
                  <a:gd name="T80" fmla="*/ 17 w 33"/>
                  <a:gd name="T81" fmla="*/ 0 h 38"/>
                  <a:gd name="T82" fmla="*/ 19 w 33"/>
                  <a:gd name="T83" fmla="*/ 0 h 38"/>
                  <a:gd name="T84" fmla="*/ 21 w 33"/>
                  <a:gd name="T85" fmla="*/ 0 h 38"/>
                  <a:gd name="T86" fmla="*/ 22 w 33"/>
                  <a:gd name="T87" fmla="*/ 0 h 38"/>
                  <a:gd name="T88" fmla="*/ 24 w 33"/>
                  <a:gd name="T89" fmla="*/ 0 h 38"/>
                  <a:gd name="T90" fmla="*/ 26 w 33"/>
                  <a:gd name="T91" fmla="*/ 0 h 38"/>
                  <a:gd name="T92" fmla="*/ 26 w 33"/>
                  <a:gd name="T93" fmla="*/ 2 h 38"/>
                  <a:gd name="T94" fmla="*/ 28 w 33"/>
                  <a:gd name="T95" fmla="*/ 2 h 38"/>
                  <a:gd name="T96" fmla="*/ 29 w 33"/>
                  <a:gd name="T97" fmla="*/ 2 h 38"/>
                  <a:gd name="T98" fmla="*/ 29 w 33"/>
                  <a:gd name="T99" fmla="*/ 3 h 38"/>
                  <a:gd name="T100" fmla="*/ 31 w 33"/>
                  <a:gd name="T101" fmla="*/ 3 h 38"/>
                  <a:gd name="T102" fmla="*/ 31 w 33"/>
                  <a:gd name="T103" fmla="*/ 5 h 38"/>
                  <a:gd name="T104" fmla="*/ 31 w 33"/>
                  <a:gd name="T105" fmla="*/ 7 h 38"/>
                  <a:gd name="T106" fmla="*/ 33 w 33"/>
                  <a:gd name="T107" fmla="*/ 7 h 38"/>
                  <a:gd name="T108" fmla="*/ 33 w 33"/>
                  <a:gd name="T109" fmla="*/ 9 h 38"/>
                  <a:gd name="T110" fmla="*/ 33 w 33"/>
                  <a:gd name="T111" fmla="*/ 10 h 38"/>
                  <a:gd name="T112" fmla="*/ 33 w 33"/>
                  <a:gd name="T113" fmla="*/ 12 h 38"/>
                  <a:gd name="T114" fmla="*/ 33 w 33"/>
                  <a:gd name="T115" fmla="*/ 14 h 38"/>
                  <a:gd name="T116" fmla="*/ 33 w 33"/>
                  <a:gd name="T117" fmla="*/ 15 h 38"/>
                  <a:gd name="T118" fmla="*/ 33 w 33"/>
                  <a:gd name="T119" fmla="*/ 3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3" h="38">
                    <a:moveTo>
                      <a:pt x="33" y="38"/>
                    </a:moveTo>
                    <a:lnTo>
                      <a:pt x="24" y="38"/>
                    </a:lnTo>
                    <a:lnTo>
                      <a:pt x="24" y="19"/>
                    </a:lnTo>
                    <a:lnTo>
                      <a:pt x="24" y="17"/>
                    </a:lnTo>
                    <a:lnTo>
                      <a:pt x="22" y="17"/>
                    </a:lnTo>
                    <a:lnTo>
                      <a:pt x="22" y="15"/>
                    </a:lnTo>
                    <a:lnTo>
                      <a:pt x="22" y="14"/>
                    </a:lnTo>
                    <a:lnTo>
                      <a:pt x="22" y="12"/>
                    </a:lnTo>
                    <a:lnTo>
                      <a:pt x="22" y="10"/>
                    </a:lnTo>
                    <a:lnTo>
                      <a:pt x="22" y="9"/>
                    </a:lnTo>
                    <a:lnTo>
                      <a:pt x="21" y="9"/>
                    </a:lnTo>
                    <a:lnTo>
                      <a:pt x="19" y="9"/>
                    </a:lnTo>
                    <a:lnTo>
                      <a:pt x="19" y="7"/>
                    </a:lnTo>
                    <a:lnTo>
                      <a:pt x="17" y="7"/>
                    </a:lnTo>
                    <a:lnTo>
                      <a:pt x="16" y="7"/>
                    </a:lnTo>
                    <a:lnTo>
                      <a:pt x="16" y="9"/>
                    </a:lnTo>
                    <a:lnTo>
                      <a:pt x="14" y="9"/>
                    </a:lnTo>
                    <a:lnTo>
                      <a:pt x="12" y="9"/>
                    </a:lnTo>
                    <a:lnTo>
                      <a:pt x="12" y="10"/>
                    </a:lnTo>
                    <a:lnTo>
                      <a:pt x="10" y="10"/>
                    </a:lnTo>
                    <a:lnTo>
                      <a:pt x="10" y="12"/>
                    </a:lnTo>
                    <a:lnTo>
                      <a:pt x="10" y="14"/>
                    </a:lnTo>
                    <a:lnTo>
                      <a:pt x="9" y="14"/>
                    </a:lnTo>
                    <a:lnTo>
                      <a:pt x="9" y="15"/>
                    </a:lnTo>
                    <a:lnTo>
                      <a:pt x="9" y="17"/>
                    </a:lnTo>
                    <a:lnTo>
                      <a:pt x="9" y="19"/>
                    </a:lnTo>
                    <a:lnTo>
                      <a:pt x="9" y="21"/>
                    </a:lnTo>
                    <a:lnTo>
                      <a:pt x="9" y="38"/>
                    </a:lnTo>
                    <a:lnTo>
                      <a:pt x="0" y="38"/>
                    </a:lnTo>
                    <a:lnTo>
                      <a:pt x="0" y="2"/>
                    </a:lnTo>
                    <a:lnTo>
                      <a:pt x="9" y="2"/>
                    </a:lnTo>
                    <a:lnTo>
                      <a:pt x="9" y="7"/>
                    </a:lnTo>
                    <a:lnTo>
                      <a:pt x="9" y="5"/>
                    </a:lnTo>
                    <a:lnTo>
                      <a:pt x="10" y="5"/>
                    </a:lnTo>
                    <a:lnTo>
                      <a:pt x="10" y="3"/>
                    </a:lnTo>
                    <a:lnTo>
                      <a:pt x="12" y="3"/>
                    </a:lnTo>
                    <a:lnTo>
                      <a:pt x="12" y="2"/>
                    </a:lnTo>
                    <a:lnTo>
                      <a:pt x="14" y="2"/>
                    </a:lnTo>
                    <a:lnTo>
                      <a:pt x="16" y="2"/>
                    </a:lnTo>
                    <a:lnTo>
                      <a:pt x="16" y="0"/>
                    </a:lnTo>
                    <a:lnTo>
                      <a:pt x="17" y="0"/>
                    </a:lnTo>
                    <a:lnTo>
                      <a:pt x="19" y="0"/>
                    </a:lnTo>
                    <a:lnTo>
                      <a:pt x="21" y="0"/>
                    </a:lnTo>
                    <a:lnTo>
                      <a:pt x="22" y="0"/>
                    </a:lnTo>
                    <a:lnTo>
                      <a:pt x="24" y="0"/>
                    </a:lnTo>
                    <a:lnTo>
                      <a:pt x="26" y="0"/>
                    </a:lnTo>
                    <a:lnTo>
                      <a:pt x="26" y="2"/>
                    </a:lnTo>
                    <a:lnTo>
                      <a:pt x="28" y="2"/>
                    </a:lnTo>
                    <a:lnTo>
                      <a:pt x="29" y="2"/>
                    </a:lnTo>
                    <a:lnTo>
                      <a:pt x="29" y="3"/>
                    </a:lnTo>
                    <a:lnTo>
                      <a:pt x="31" y="3"/>
                    </a:lnTo>
                    <a:lnTo>
                      <a:pt x="31" y="5"/>
                    </a:lnTo>
                    <a:lnTo>
                      <a:pt x="31" y="7"/>
                    </a:lnTo>
                    <a:lnTo>
                      <a:pt x="33" y="7"/>
                    </a:lnTo>
                    <a:lnTo>
                      <a:pt x="33" y="9"/>
                    </a:lnTo>
                    <a:lnTo>
                      <a:pt x="33" y="10"/>
                    </a:lnTo>
                    <a:lnTo>
                      <a:pt x="33" y="12"/>
                    </a:lnTo>
                    <a:lnTo>
                      <a:pt x="33" y="14"/>
                    </a:lnTo>
                    <a:lnTo>
                      <a:pt x="33" y="15"/>
                    </a:lnTo>
                    <a:lnTo>
                      <a:pt x="33" y="3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 name="Freeform 53"/>
              <p:cNvSpPr>
                <a:spLocks noEditPoints="1"/>
              </p:cNvSpPr>
              <p:nvPr/>
            </p:nvSpPr>
            <p:spPr bwMode="auto">
              <a:xfrm>
                <a:off x="1569" y="2040"/>
                <a:ext cx="37" cy="54"/>
              </a:xfrm>
              <a:custGeom>
                <a:avLst/>
                <a:gdLst>
                  <a:gd name="T0" fmla="*/ 28 w 37"/>
                  <a:gd name="T1" fmla="*/ 52 h 54"/>
                  <a:gd name="T2" fmla="*/ 26 w 37"/>
                  <a:gd name="T3" fmla="*/ 47 h 54"/>
                  <a:gd name="T4" fmla="*/ 25 w 37"/>
                  <a:gd name="T5" fmla="*/ 48 h 54"/>
                  <a:gd name="T6" fmla="*/ 23 w 37"/>
                  <a:gd name="T7" fmla="*/ 50 h 54"/>
                  <a:gd name="T8" fmla="*/ 21 w 37"/>
                  <a:gd name="T9" fmla="*/ 52 h 54"/>
                  <a:gd name="T10" fmla="*/ 18 w 37"/>
                  <a:gd name="T11" fmla="*/ 52 h 54"/>
                  <a:gd name="T12" fmla="*/ 16 w 37"/>
                  <a:gd name="T13" fmla="*/ 54 h 54"/>
                  <a:gd name="T14" fmla="*/ 12 w 37"/>
                  <a:gd name="T15" fmla="*/ 54 h 54"/>
                  <a:gd name="T16" fmla="*/ 11 w 37"/>
                  <a:gd name="T17" fmla="*/ 52 h 54"/>
                  <a:gd name="T18" fmla="*/ 9 w 37"/>
                  <a:gd name="T19" fmla="*/ 50 h 54"/>
                  <a:gd name="T20" fmla="*/ 6 w 37"/>
                  <a:gd name="T21" fmla="*/ 50 h 54"/>
                  <a:gd name="T22" fmla="*/ 4 w 37"/>
                  <a:gd name="T23" fmla="*/ 48 h 54"/>
                  <a:gd name="T24" fmla="*/ 4 w 37"/>
                  <a:gd name="T25" fmla="*/ 45 h 54"/>
                  <a:gd name="T26" fmla="*/ 2 w 37"/>
                  <a:gd name="T27" fmla="*/ 43 h 54"/>
                  <a:gd name="T28" fmla="*/ 0 w 37"/>
                  <a:gd name="T29" fmla="*/ 42 h 54"/>
                  <a:gd name="T30" fmla="*/ 0 w 37"/>
                  <a:gd name="T31" fmla="*/ 38 h 54"/>
                  <a:gd name="T32" fmla="*/ 0 w 37"/>
                  <a:gd name="T33" fmla="*/ 35 h 54"/>
                  <a:gd name="T34" fmla="*/ 0 w 37"/>
                  <a:gd name="T35" fmla="*/ 31 h 54"/>
                  <a:gd name="T36" fmla="*/ 0 w 37"/>
                  <a:gd name="T37" fmla="*/ 28 h 54"/>
                  <a:gd name="T38" fmla="*/ 0 w 37"/>
                  <a:gd name="T39" fmla="*/ 24 h 54"/>
                  <a:gd name="T40" fmla="*/ 2 w 37"/>
                  <a:gd name="T41" fmla="*/ 23 h 54"/>
                  <a:gd name="T42" fmla="*/ 4 w 37"/>
                  <a:gd name="T43" fmla="*/ 21 h 54"/>
                  <a:gd name="T44" fmla="*/ 6 w 37"/>
                  <a:gd name="T45" fmla="*/ 19 h 54"/>
                  <a:gd name="T46" fmla="*/ 7 w 37"/>
                  <a:gd name="T47" fmla="*/ 17 h 54"/>
                  <a:gd name="T48" fmla="*/ 9 w 37"/>
                  <a:gd name="T49" fmla="*/ 16 h 54"/>
                  <a:gd name="T50" fmla="*/ 11 w 37"/>
                  <a:gd name="T51" fmla="*/ 14 h 54"/>
                  <a:gd name="T52" fmla="*/ 14 w 37"/>
                  <a:gd name="T53" fmla="*/ 14 h 54"/>
                  <a:gd name="T54" fmla="*/ 18 w 37"/>
                  <a:gd name="T55" fmla="*/ 14 h 54"/>
                  <a:gd name="T56" fmla="*/ 21 w 37"/>
                  <a:gd name="T57" fmla="*/ 16 h 54"/>
                  <a:gd name="T58" fmla="*/ 25 w 37"/>
                  <a:gd name="T59" fmla="*/ 17 h 54"/>
                  <a:gd name="T60" fmla="*/ 26 w 37"/>
                  <a:gd name="T61" fmla="*/ 0 h 54"/>
                  <a:gd name="T62" fmla="*/ 37 w 37"/>
                  <a:gd name="T63" fmla="*/ 52 h 54"/>
                  <a:gd name="T64" fmla="*/ 11 w 37"/>
                  <a:gd name="T65" fmla="*/ 35 h 54"/>
                  <a:gd name="T66" fmla="*/ 11 w 37"/>
                  <a:gd name="T67" fmla="*/ 38 h 54"/>
                  <a:gd name="T68" fmla="*/ 11 w 37"/>
                  <a:gd name="T69" fmla="*/ 42 h 54"/>
                  <a:gd name="T70" fmla="*/ 12 w 37"/>
                  <a:gd name="T71" fmla="*/ 43 h 54"/>
                  <a:gd name="T72" fmla="*/ 14 w 37"/>
                  <a:gd name="T73" fmla="*/ 45 h 54"/>
                  <a:gd name="T74" fmla="*/ 18 w 37"/>
                  <a:gd name="T75" fmla="*/ 45 h 54"/>
                  <a:gd name="T76" fmla="*/ 21 w 37"/>
                  <a:gd name="T77" fmla="*/ 45 h 54"/>
                  <a:gd name="T78" fmla="*/ 23 w 37"/>
                  <a:gd name="T79" fmla="*/ 43 h 54"/>
                  <a:gd name="T80" fmla="*/ 25 w 37"/>
                  <a:gd name="T81" fmla="*/ 42 h 54"/>
                  <a:gd name="T82" fmla="*/ 26 w 37"/>
                  <a:gd name="T83" fmla="*/ 40 h 54"/>
                  <a:gd name="T84" fmla="*/ 26 w 37"/>
                  <a:gd name="T85" fmla="*/ 36 h 54"/>
                  <a:gd name="T86" fmla="*/ 26 w 37"/>
                  <a:gd name="T87" fmla="*/ 33 h 54"/>
                  <a:gd name="T88" fmla="*/ 26 w 37"/>
                  <a:gd name="T89" fmla="*/ 29 h 54"/>
                  <a:gd name="T90" fmla="*/ 26 w 37"/>
                  <a:gd name="T91" fmla="*/ 26 h 54"/>
                  <a:gd name="T92" fmla="*/ 25 w 37"/>
                  <a:gd name="T93" fmla="*/ 24 h 54"/>
                  <a:gd name="T94" fmla="*/ 23 w 37"/>
                  <a:gd name="T95" fmla="*/ 23 h 54"/>
                  <a:gd name="T96" fmla="*/ 19 w 37"/>
                  <a:gd name="T97" fmla="*/ 23 h 54"/>
                  <a:gd name="T98" fmla="*/ 18 w 37"/>
                  <a:gd name="T99" fmla="*/ 21 h 54"/>
                  <a:gd name="T100" fmla="*/ 16 w 37"/>
                  <a:gd name="T101" fmla="*/ 23 h 54"/>
                  <a:gd name="T102" fmla="*/ 14 w 37"/>
                  <a:gd name="T103" fmla="*/ 24 h 54"/>
                  <a:gd name="T104" fmla="*/ 12 w 37"/>
                  <a:gd name="T105" fmla="*/ 26 h 54"/>
                  <a:gd name="T106" fmla="*/ 11 w 37"/>
                  <a:gd name="T107" fmla="*/ 28 h 54"/>
                  <a:gd name="T108" fmla="*/ 11 w 37"/>
                  <a:gd name="T109" fmla="*/ 31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7" h="54">
                    <a:moveTo>
                      <a:pt x="37" y="52"/>
                    </a:moveTo>
                    <a:lnTo>
                      <a:pt x="28" y="52"/>
                    </a:lnTo>
                    <a:lnTo>
                      <a:pt x="28" y="47"/>
                    </a:lnTo>
                    <a:lnTo>
                      <a:pt x="26" y="47"/>
                    </a:lnTo>
                    <a:lnTo>
                      <a:pt x="26" y="48"/>
                    </a:lnTo>
                    <a:lnTo>
                      <a:pt x="25" y="48"/>
                    </a:lnTo>
                    <a:lnTo>
                      <a:pt x="25" y="50"/>
                    </a:lnTo>
                    <a:lnTo>
                      <a:pt x="23" y="50"/>
                    </a:lnTo>
                    <a:lnTo>
                      <a:pt x="23" y="52"/>
                    </a:lnTo>
                    <a:lnTo>
                      <a:pt x="21" y="52"/>
                    </a:lnTo>
                    <a:lnTo>
                      <a:pt x="19" y="52"/>
                    </a:lnTo>
                    <a:lnTo>
                      <a:pt x="18" y="52"/>
                    </a:lnTo>
                    <a:lnTo>
                      <a:pt x="18" y="54"/>
                    </a:lnTo>
                    <a:lnTo>
                      <a:pt x="16" y="54"/>
                    </a:lnTo>
                    <a:lnTo>
                      <a:pt x="14" y="54"/>
                    </a:lnTo>
                    <a:lnTo>
                      <a:pt x="12" y="54"/>
                    </a:lnTo>
                    <a:lnTo>
                      <a:pt x="12" y="52"/>
                    </a:lnTo>
                    <a:lnTo>
                      <a:pt x="11" y="52"/>
                    </a:lnTo>
                    <a:lnTo>
                      <a:pt x="9" y="52"/>
                    </a:lnTo>
                    <a:lnTo>
                      <a:pt x="9" y="50"/>
                    </a:lnTo>
                    <a:lnTo>
                      <a:pt x="7" y="50"/>
                    </a:lnTo>
                    <a:lnTo>
                      <a:pt x="6" y="50"/>
                    </a:lnTo>
                    <a:lnTo>
                      <a:pt x="6" y="48"/>
                    </a:lnTo>
                    <a:lnTo>
                      <a:pt x="4" y="48"/>
                    </a:lnTo>
                    <a:lnTo>
                      <a:pt x="4" y="47"/>
                    </a:lnTo>
                    <a:lnTo>
                      <a:pt x="4" y="45"/>
                    </a:lnTo>
                    <a:lnTo>
                      <a:pt x="2" y="45"/>
                    </a:lnTo>
                    <a:lnTo>
                      <a:pt x="2" y="43"/>
                    </a:lnTo>
                    <a:lnTo>
                      <a:pt x="2" y="42"/>
                    </a:lnTo>
                    <a:lnTo>
                      <a:pt x="0" y="42"/>
                    </a:lnTo>
                    <a:lnTo>
                      <a:pt x="0" y="40"/>
                    </a:lnTo>
                    <a:lnTo>
                      <a:pt x="0" y="38"/>
                    </a:lnTo>
                    <a:lnTo>
                      <a:pt x="0" y="36"/>
                    </a:lnTo>
                    <a:lnTo>
                      <a:pt x="0" y="35"/>
                    </a:lnTo>
                    <a:lnTo>
                      <a:pt x="0" y="33"/>
                    </a:lnTo>
                    <a:lnTo>
                      <a:pt x="0" y="31"/>
                    </a:lnTo>
                    <a:lnTo>
                      <a:pt x="0" y="29"/>
                    </a:lnTo>
                    <a:lnTo>
                      <a:pt x="0" y="28"/>
                    </a:lnTo>
                    <a:lnTo>
                      <a:pt x="0" y="26"/>
                    </a:lnTo>
                    <a:lnTo>
                      <a:pt x="0" y="24"/>
                    </a:lnTo>
                    <a:lnTo>
                      <a:pt x="2" y="24"/>
                    </a:lnTo>
                    <a:lnTo>
                      <a:pt x="2" y="23"/>
                    </a:lnTo>
                    <a:lnTo>
                      <a:pt x="2" y="21"/>
                    </a:lnTo>
                    <a:lnTo>
                      <a:pt x="4" y="21"/>
                    </a:lnTo>
                    <a:lnTo>
                      <a:pt x="4" y="19"/>
                    </a:lnTo>
                    <a:lnTo>
                      <a:pt x="6" y="19"/>
                    </a:lnTo>
                    <a:lnTo>
                      <a:pt x="6" y="17"/>
                    </a:lnTo>
                    <a:lnTo>
                      <a:pt x="7" y="17"/>
                    </a:lnTo>
                    <a:lnTo>
                      <a:pt x="7" y="16"/>
                    </a:lnTo>
                    <a:lnTo>
                      <a:pt x="9" y="16"/>
                    </a:lnTo>
                    <a:lnTo>
                      <a:pt x="11" y="16"/>
                    </a:lnTo>
                    <a:lnTo>
                      <a:pt x="11" y="14"/>
                    </a:lnTo>
                    <a:lnTo>
                      <a:pt x="12" y="14"/>
                    </a:lnTo>
                    <a:lnTo>
                      <a:pt x="14" y="14"/>
                    </a:lnTo>
                    <a:lnTo>
                      <a:pt x="16" y="14"/>
                    </a:lnTo>
                    <a:lnTo>
                      <a:pt x="18" y="14"/>
                    </a:lnTo>
                    <a:lnTo>
                      <a:pt x="19" y="14"/>
                    </a:lnTo>
                    <a:lnTo>
                      <a:pt x="21" y="16"/>
                    </a:lnTo>
                    <a:lnTo>
                      <a:pt x="23" y="16"/>
                    </a:lnTo>
                    <a:lnTo>
                      <a:pt x="25" y="17"/>
                    </a:lnTo>
                    <a:lnTo>
                      <a:pt x="26" y="19"/>
                    </a:lnTo>
                    <a:lnTo>
                      <a:pt x="26" y="0"/>
                    </a:lnTo>
                    <a:lnTo>
                      <a:pt x="37" y="0"/>
                    </a:lnTo>
                    <a:lnTo>
                      <a:pt x="37" y="52"/>
                    </a:lnTo>
                    <a:close/>
                    <a:moveTo>
                      <a:pt x="11" y="33"/>
                    </a:moveTo>
                    <a:lnTo>
                      <a:pt x="11" y="35"/>
                    </a:lnTo>
                    <a:lnTo>
                      <a:pt x="11" y="36"/>
                    </a:lnTo>
                    <a:lnTo>
                      <a:pt x="11" y="38"/>
                    </a:lnTo>
                    <a:lnTo>
                      <a:pt x="11" y="40"/>
                    </a:lnTo>
                    <a:lnTo>
                      <a:pt x="11" y="42"/>
                    </a:lnTo>
                    <a:lnTo>
                      <a:pt x="12" y="42"/>
                    </a:lnTo>
                    <a:lnTo>
                      <a:pt x="12" y="43"/>
                    </a:lnTo>
                    <a:lnTo>
                      <a:pt x="14" y="43"/>
                    </a:lnTo>
                    <a:lnTo>
                      <a:pt x="14" y="45"/>
                    </a:lnTo>
                    <a:lnTo>
                      <a:pt x="16" y="45"/>
                    </a:lnTo>
                    <a:lnTo>
                      <a:pt x="18" y="45"/>
                    </a:lnTo>
                    <a:lnTo>
                      <a:pt x="19" y="45"/>
                    </a:lnTo>
                    <a:lnTo>
                      <a:pt x="21" y="45"/>
                    </a:lnTo>
                    <a:lnTo>
                      <a:pt x="23" y="45"/>
                    </a:lnTo>
                    <a:lnTo>
                      <a:pt x="23" y="43"/>
                    </a:lnTo>
                    <a:lnTo>
                      <a:pt x="25" y="43"/>
                    </a:lnTo>
                    <a:lnTo>
                      <a:pt x="25" y="42"/>
                    </a:lnTo>
                    <a:lnTo>
                      <a:pt x="25" y="40"/>
                    </a:lnTo>
                    <a:lnTo>
                      <a:pt x="26" y="40"/>
                    </a:lnTo>
                    <a:lnTo>
                      <a:pt x="26" y="38"/>
                    </a:lnTo>
                    <a:lnTo>
                      <a:pt x="26" y="36"/>
                    </a:lnTo>
                    <a:lnTo>
                      <a:pt x="26" y="35"/>
                    </a:lnTo>
                    <a:lnTo>
                      <a:pt x="26" y="33"/>
                    </a:lnTo>
                    <a:lnTo>
                      <a:pt x="26" y="31"/>
                    </a:lnTo>
                    <a:lnTo>
                      <a:pt x="26" y="29"/>
                    </a:lnTo>
                    <a:lnTo>
                      <a:pt x="26" y="28"/>
                    </a:lnTo>
                    <a:lnTo>
                      <a:pt x="26" y="26"/>
                    </a:lnTo>
                    <a:lnTo>
                      <a:pt x="25" y="26"/>
                    </a:lnTo>
                    <a:lnTo>
                      <a:pt x="25" y="24"/>
                    </a:lnTo>
                    <a:lnTo>
                      <a:pt x="23" y="24"/>
                    </a:lnTo>
                    <a:lnTo>
                      <a:pt x="23" y="23"/>
                    </a:lnTo>
                    <a:lnTo>
                      <a:pt x="21" y="23"/>
                    </a:lnTo>
                    <a:lnTo>
                      <a:pt x="19" y="23"/>
                    </a:lnTo>
                    <a:lnTo>
                      <a:pt x="19" y="21"/>
                    </a:lnTo>
                    <a:lnTo>
                      <a:pt x="18" y="21"/>
                    </a:lnTo>
                    <a:lnTo>
                      <a:pt x="18" y="23"/>
                    </a:lnTo>
                    <a:lnTo>
                      <a:pt x="16" y="23"/>
                    </a:lnTo>
                    <a:lnTo>
                      <a:pt x="14" y="23"/>
                    </a:lnTo>
                    <a:lnTo>
                      <a:pt x="14" y="24"/>
                    </a:lnTo>
                    <a:lnTo>
                      <a:pt x="12" y="24"/>
                    </a:lnTo>
                    <a:lnTo>
                      <a:pt x="12" y="26"/>
                    </a:lnTo>
                    <a:lnTo>
                      <a:pt x="11" y="26"/>
                    </a:lnTo>
                    <a:lnTo>
                      <a:pt x="11" y="28"/>
                    </a:lnTo>
                    <a:lnTo>
                      <a:pt x="11" y="29"/>
                    </a:lnTo>
                    <a:lnTo>
                      <a:pt x="11" y="31"/>
                    </a:lnTo>
                    <a:lnTo>
                      <a:pt x="11" y="3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 name="Freeform 54"/>
              <p:cNvSpPr>
                <a:spLocks/>
              </p:cNvSpPr>
              <p:nvPr/>
            </p:nvSpPr>
            <p:spPr bwMode="auto">
              <a:xfrm>
                <a:off x="1614" y="2056"/>
                <a:ext cx="35" cy="38"/>
              </a:xfrm>
              <a:custGeom>
                <a:avLst/>
                <a:gdLst>
                  <a:gd name="T0" fmla="*/ 26 w 35"/>
                  <a:gd name="T1" fmla="*/ 36 h 38"/>
                  <a:gd name="T2" fmla="*/ 26 w 35"/>
                  <a:gd name="T3" fmla="*/ 31 h 38"/>
                  <a:gd name="T4" fmla="*/ 24 w 35"/>
                  <a:gd name="T5" fmla="*/ 31 h 38"/>
                  <a:gd name="T6" fmla="*/ 24 w 35"/>
                  <a:gd name="T7" fmla="*/ 32 h 38"/>
                  <a:gd name="T8" fmla="*/ 23 w 35"/>
                  <a:gd name="T9" fmla="*/ 32 h 38"/>
                  <a:gd name="T10" fmla="*/ 23 w 35"/>
                  <a:gd name="T11" fmla="*/ 34 h 38"/>
                  <a:gd name="T12" fmla="*/ 21 w 35"/>
                  <a:gd name="T13" fmla="*/ 34 h 38"/>
                  <a:gd name="T14" fmla="*/ 21 w 35"/>
                  <a:gd name="T15" fmla="*/ 36 h 38"/>
                  <a:gd name="T16" fmla="*/ 19 w 35"/>
                  <a:gd name="T17" fmla="*/ 36 h 38"/>
                  <a:gd name="T18" fmla="*/ 18 w 35"/>
                  <a:gd name="T19" fmla="*/ 36 h 38"/>
                  <a:gd name="T20" fmla="*/ 16 w 35"/>
                  <a:gd name="T21" fmla="*/ 36 h 38"/>
                  <a:gd name="T22" fmla="*/ 16 w 35"/>
                  <a:gd name="T23" fmla="*/ 38 h 38"/>
                  <a:gd name="T24" fmla="*/ 14 w 35"/>
                  <a:gd name="T25" fmla="*/ 38 h 38"/>
                  <a:gd name="T26" fmla="*/ 12 w 35"/>
                  <a:gd name="T27" fmla="*/ 38 h 38"/>
                  <a:gd name="T28" fmla="*/ 11 w 35"/>
                  <a:gd name="T29" fmla="*/ 38 h 38"/>
                  <a:gd name="T30" fmla="*/ 11 w 35"/>
                  <a:gd name="T31" fmla="*/ 36 h 38"/>
                  <a:gd name="T32" fmla="*/ 9 w 35"/>
                  <a:gd name="T33" fmla="*/ 36 h 38"/>
                  <a:gd name="T34" fmla="*/ 7 w 35"/>
                  <a:gd name="T35" fmla="*/ 36 h 38"/>
                  <a:gd name="T36" fmla="*/ 5 w 35"/>
                  <a:gd name="T37" fmla="*/ 36 h 38"/>
                  <a:gd name="T38" fmla="*/ 5 w 35"/>
                  <a:gd name="T39" fmla="*/ 34 h 38"/>
                  <a:gd name="T40" fmla="*/ 4 w 35"/>
                  <a:gd name="T41" fmla="*/ 34 h 38"/>
                  <a:gd name="T42" fmla="*/ 4 w 35"/>
                  <a:gd name="T43" fmla="*/ 32 h 38"/>
                  <a:gd name="T44" fmla="*/ 2 w 35"/>
                  <a:gd name="T45" fmla="*/ 32 h 38"/>
                  <a:gd name="T46" fmla="*/ 2 w 35"/>
                  <a:gd name="T47" fmla="*/ 31 h 38"/>
                  <a:gd name="T48" fmla="*/ 2 w 35"/>
                  <a:gd name="T49" fmla="*/ 29 h 38"/>
                  <a:gd name="T50" fmla="*/ 2 w 35"/>
                  <a:gd name="T51" fmla="*/ 27 h 38"/>
                  <a:gd name="T52" fmla="*/ 0 w 35"/>
                  <a:gd name="T53" fmla="*/ 26 h 38"/>
                  <a:gd name="T54" fmla="*/ 0 w 35"/>
                  <a:gd name="T55" fmla="*/ 24 h 38"/>
                  <a:gd name="T56" fmla="*/ 0 w 35"/>
                  <a:gd name="T57" fmla="*/ 22 h 38"/>
                  <a:gd name="T58" fmla="*/ 0 w 35"/>
                  <a:gd name="T59" fmla="*/ 0 h 38"/>
                  <a:gd name="T60" fmla="*/ 11 w 35"/>
                  <a:gd name="T61" fmla="*/ 0 h 38"/>
                  <a:gd name="T62" fmla="*/ 11 w 35"/>
                  <a:gd name="T63" fmla="*/ 15 h 38"/>
                  <a:gd name="T64" fmla="*/ 11 w 35"/>
                  <a:gd name="T65" fmla="*/ 17 h 38"/>
                  <a:gd name="T66" fmla="*/ 11 w 35"/>
                  <a:gd name="T67" fmla="*/ 19 h 38"/>
                  <a:gd name="T68" fmla="*/ 11 w 35"/>
                  <a:gd name="T69" fmla="*/ 20 h 38"/>
                  <a:gd name="T70" fmla="*/ 11 w 35"/>
                  <a:gd name="T71" fmla="*/ 22 h 38"/>
                  <a:gd name="T72" fmla="*/ 11 w 35"/>
                  <a:gd name="T73" fmla="*/ 24 h 38"/>
                  <a:gd name="T74" fmla="*/ 11 w 35"/>
                  <a:gd name="T75" fmla="*/ 26 h 38"/>
                  <a:gd name="T76" fmla="*/ 12 w 35"/>
                  <a:gd name="T77" fmla="*/ 26 h 38"/>
                  <a:gd name="T78" fmla="*/ 12 w 35"/>
                  <a:gd name="T79" fmla="*/ 27 h 38"/>
                  <a:gd name="T80" fmla="*/ 12 w 35"/>
                  <a:gd name="T81" fmla="*/ 29 h 38"/>
                  <a:gd name="T82" fmla="*/ 14 w 35"/>
                  <a:gd name="T83" fmla="*/ 29 h 38"/>
                  <a:gd name="T84" fmla="*/ 16 w 35"/>
                  <a:gd name="T85" fmla="*/ 29 h 38"/>
                  <a:gd name="T86" fmla="*/ 18 w 35"/>
                  <a:gd name="T87" fmla="*/ 29 h 38"/>
                  <a:gd name="T88" fmla="*/ 19 w 35"/>
                  <a:gd name="T89" fmla="*/ 29 h 38"/>
                  <a:gd name="T90" fmla="*/ 21 w 35"/>
                  <a:gd name="T91" fmla="*/ 29 h 38"/>
                  <a:gd name="T92" fmla="*/ 21 w 35"/>
                  <a:gd name="T93" fmla="*/ 27 h 38"/>
                  <a:gd name="T94" fmla="*/ 23 w 35"/>
                  <a:gd name="T95" fmla="*/ 27 h 38"/>
                  <a:gd name="T96" fmla="*/ 23 w 35"/>
                  <a:gd name="T97" fmla="*/ 26 h 38"/>
                  <a:gd name="T98" fmla="*/ 24 w 35"/>
                  <a:gd name="T99" fmla="*/ 26 h 38"/>
                  <a:gd name="T100" fmla="*/ 24 w 35"/>
                  <a:gd name="T101" fmla="*/ 24 h 38"/>
                  <a:gd name="T102" fmla="*/ 24 w 35"/>
                  <a:gd name="T103" fmla="*/ 22 h 38"/>
                  <a:gd name="T104" fmla="*/ 24 w 35"/>
                  <a:gd name="T105" fmla="*/ 20 h 38"/>
                  <a:gd name="T106" fmla="*/ 24 w 35"/>
                  <a:gd name="T107" fmla="*/ 19 h 38"/>
                  <a:gd name="T108" fmla="*/ 24 w 35"/>
                  <a:gd name="T109" fmla="*/ 17 h 38"/>
                  <a:gd name="T110" fmla="*/ 24 w 35"/>
                  <a:gd name="T111" fmla="*/ 15 h 38"/>
                  <a:gd name="T112" fmla="*/ 24 w 35"/>
                  <a:gd name="T113" fmla="*/ 0 h 38"/>
                  <a:gd name="T114" fmla="*/ 35 w 35"/>
                  <a:gd name="T115" fmla="*/ 0 h 38"/>
                  <a:gd name="T116" fmla="*/ 35 w 35"/>
                  <a:gd name="T117" fmla="*/ 36 h 38"/>
                  <a:gd name="T118" fmla="*/ 26 w 35"/>
                  <a:gd name="T119" fmla="*/ 36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5" h="38">
                    <a:moveTo>
                      <a:pt x="26" y="36"/>
                    </a:moveTo>
                    <a:lnTo>
                      <a:pt x="26" y="31"/>
                    </a:lnTo>
                    <a:lnTo>
                      <a:pt x="24" y="31"/>
                    </a:lnTo>
                    <a:lnTo>
                      <a:pt x="24" y="32"/>
                    </a:lnTo>
                    <a:lnTo>
                      <a:pt x="23" y="32"/>
                    </a:lnTo>
                    <a:lnTo>
                      <a:pt x="23" y="34"/>
                    </a:lnTo>
                    <a:lnTo>
                      <a:pt x="21" y="34"/>
                    </a:lnTo>
                    <a:lnTo>
                      <a:pt x="21" y="36"/>
                    </a:lnTo>
                    <a:lnTo>
                      <a:pt x="19" y="36"/>
                    </a:lnTo>
                    <a:lnTo>
                      <a:pt x="18" y="36"/>
                    </a:lnTo>
                    <a:lnTo>
                      <a:pt x="16" y="36"/>
                    </a:lnTo>
                    <a:lnTo>
                      <a:pt x="16" y="38"/>
                    </a:lnTo>
                    <a:lnTo>
                      <a:pt x="14" y="38"/>
                    </a:lnTo>
                    <a:lnTo>
                      <a:pt x="12" y="38"/>
                    </a:lnTo>
                    <a:lnTo>
                      <a:pt x="11" y="38"/>
                    </a:lnTo>
                    <a:lnTo>
                      <a:pt x="11" y="36"/>
                    </a:lnTo>
                    <a:lnTo>
                      <a:pt x="9" y="36"/>
                    </a:lnTo>
                    <a:lnTo>
                      <a:pt x="7" y="36"/>
                    </a:lnTo>
                    <a:lnTo>
                      <a:pt x="5" y="36"/>
                    </a:lnTo>
                    <a:lnTo>
                      <a:pt x="5" y="34"/>
                    </a:lnTo>
                    <a:lnTo>
                      <a:pt x="4" y="34"/>
                    </a:lnTo>
                    <a:lnTo>
                      <a:pt x="4" y="32"/>
                    </a:lnTo>
                    <a:lnTo>
                      <a:pt x="2" y="32"/>
                    </a:lnTo>
                    <a:lnTo>
                      <a:pt x="2" y="31"/>
                    </a:lnTo>
                    <a:lnTo>
                      <a:pt x="2" y="29"/>
                    </a:lnTo>
                    <a:lnTo>
                      <a:pt x="2" y="27"/>
                    </a:lnTo>
                    <a:lnTo>
                      <a:pt x="0" y="26"/>
                    </a:lnTo>
                    <a:lnTo>
                      <a:pt x="0" y="24"/>
                    </a:lnTo>
                    <a:lnTo>
                      <a:pt x="0" y="22"/>
                    </a:lnTo>
                    <a:lnTo>
                      <a:pt x="0" y="0"/>
                    </a:lnTo>
                    <a:lnTo>
                      <a:pt x="11" y="0"/>
                    </a:lnTo>
                    <a:lnTo>
                      <a:pt x="11" y="15"/>
                    </a:lnTo>
                    <a:lnTo>
                      <a:pt x="11" y="17"/>
                    </a:lnTo>
                    <a:lnTo>
                      <a:pt x="11" y="19"/>
                    </a:lnTo>
                    <a:lnTo>
                      <a:pt x="11" y="20"/>
                    </a:lnTo>
                    <a:lnTo>
                      <a:pt x="11" y="22"/>
                    </a:lnTo>
                    <a:lnTo>
                      <a:pt x="11" y="24"/>
                    </a:lnTo>
                    <a:lnTo>
                      <a:pt x="11" y="26"/>
                    </a:lnTo>
                    <a:lnTo>
                      <a:pt x="12" y="26"/>
                    </a:lnTo>
                    <a:lnTo>
                      <a:pt x="12" y="27"/>
                    </a:lnTo>
                    <a:lnTo>
                      <a:pt x="12" y="29"/>
                    </a:lnTo>
                    <a:lnTo>
                      <a:pt x="14" y="29"/>
                    </a:lnTo>
                    <a:lnTo>
                      <a:pt x="16" y="29"/>
                    </a:lnTo>
                    <a:lnTo>
                      <a:pt x="18" y="29"/>
                    </a:lnTo>
                    <a:lnTo>
                      <a:pt x="19" y="29"/>
                    </a:lnTo>
                    <a:lnTo>
                      <a:pt x="21" y="29"/>
                    </a:lnTo>
                    <a:lnTo>
                      <a:pt x="21" y="27"/>
                    </a:lnTo>
                    <a:lnTo>
                      <a:pt x="23" y="27"/>
                    </a:lnTo>
                    <a:lnTo>
                      <a:pt x="23" y="26"/>
                    </a:lnTo>
                    <a:lnTo>
                      <a:pt x="24" y="26"/>
                    </a:lnTo>
                    <a:lnTo>
                      <a:pt x="24" y="24"/>
                    </a:lnTo>
                    <a:lnTo>
                      <a:pt x="24" y="22"/>
                    </a:lnTo>
                    <a:lnTo>
                      <a:pt x="24" y="20"/>
                    </a:lnTo>
                    <a:lnTo>
                      <a:pt x="24" y="19"/>
                    </a:lnTo>
                    <a:lnTo>
                      <a:pt x="24" y="17"/>
                    </a:lnTo>
                    <a:lnTo>
                      <a:pt x="24" y="15"/>
                    </a:lnTo>
                    <a:lnTo>
                      <a:pt x="24" y="0"/>
                    </a:lnTo>
                    <a:lnTo>
                      <a:pt x="35" y="0"/>
                    </a:lnTo>
                    <a:lnTo>
                      <a:pt x="35" y="36"/>
                    </a:lnTo>
                    <a:lnTo>
                      <a:pt x="26" y="3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 name="Freeform 55"/>
              <p:cNvSpPr>
                <a:spLocks/>
              </p:cNvSpPr>
              <p:nvPr/>
            </p:nvSpPr>
            <p:spPr bwMode="auto">
              <a:xfrm>
                <a:off x="1656" y="2054"/>
                <a:ext cx="34" cy="40"/>
              </a:xfrm>
              <a:custGeom>
                <a:avLst/>
                <a:gdLst>
                  <a:gd name="T0" fmla="*/ 10 w 34"/>
                  <a:gd name="T1" fmla="*/ 28 h 40"/>
                  <a:gd name="T2" fmla="*/ 12 w 34"/>
                  <a:gd name="T3" fmla="*/ 31 h 40"/>
                  <a:gd name="T4" fmla="*/ 17 w 34"/>
                  <a:gd name="T5" fmla="*/ 31 h 40"/>
                  <a:gd name="T6" fmla="*/ 19 w 34"/>
                  <a:gd name="T7" fmla="*/ 31 h 40"/>
                  <a:gd name="T8" fmla="*/ 24 w 34"/>
                  <a:gd name="T9" fmla="*/ 31 h 40"/>
                  <a:gd name="T10" fmla="*/ 24 w 34"/>
                  <a:gd name="T11" fmla="*/ 26 h 40"/>
                  <a:gd name="T12" fmla="*/ 20 w 34"/>
                  <a:gd name="T13" fmla="*/ 24 h 40"/>
                  <a:gd name="T14" fmla="*/ 15 w 34"/>
                  <a:gd name="T15" fmla="*/ 24 h 40"/>
                  <a:gd name="T16" fmla="*/ 10 w 34"/>
                  <a:gd name="T17" fmla="*/ 22 h 40"/>
                  <a:gd name="T18" fmla="*/ 7 w 34"/>
                  <a:gd name="T19" fmla="*/ 21 h 40"/>
                  <a:gd name="T20" fmla="*/ 3 w 34"/>
                  <a:gd name="T21" fmla="*/ 19 h 40"/>
                  <a:gd name="T22" fmla="*/ 1 w 34"/>
                  <a:gd name="T23" fmla="*/ 15 h 40"/>
                  <a:gd name="T24" fmla="*/ 1 w 34"/>
                  <a:gd name="T25" fmla="*/ 10 h 40"/>
                  <a:gd name="T26" fmla="*/ 3 w 34"/>
                  <a:gd name="T27" fmla="*/ 7 h 40"/>
                  <a:gd name="T28" fmla="*/ 5 w 34"/>
                  <a:gd name="T29" fmla="*/ 3 h 40"/>
                  <a:gd name="T30" fmla="*/ 8 w 34"/>
                  <a:gd name="T31" fmla="*/ 2 h 40"/>
                  <a:gd name="T32" fmla="*/ 12 w 34"/>
                  <a:gd name="T33" fmla="*/ 0 h 40"/>
                  <a:gd name="T34" fmla="*/ 17 w 34"/>
                  <a:gd name="T35" fmla="*/ 0 h 40"/>
                  <a:gd name="T36" fmla="*/ 22 w 34"/>
                  <a:gd name="T37" fmla="*/ 0 h 40"/>
                  <a:gd name="T38" fmla="*/ 26 w 34"/>
                  <a:gd name="T39" fmla="*/ 2 h 40"/>
                  <a:gd name="T40" fmla="*/ 29 w 34"/>
                  <a:gd name="T41" fmla="*/ 3 h 40"/>
                  <a:gd name="T42" fmla="*/ 31 w 34"/>
                  <a:gd name="T43" fmla="*/ 7 h 40"/>
                  <a:gd name="T44" fmla="*/ 32 w 34"/>
                  <a:gd name="T45" fmla="*/ 10 h 40"/>
                  <a:gd name="T46" fmla="*/ 22 w 34"/>
                  <a:gd name="T47" fmla="*/ 10 h 40"/>
                  <a:gd name="T48" fmla="*/ 20 w 34"/>
                  <a:gd name="T49" fmla="*/ 7 h 40"/>
                  <a:gd name="T50" fmla="*/ 15 w 34"/>
                  <a:gd name="T51" fmla="*/ 7 h 40"/>
                  <a:gd name="T52" fmla="*/ 12 w 34"/>
                  <a:gd name="T53" fmla="*/ 9 h 40"/>
                  <a:gd name="T54" fmla="*/ 10 w 34"/>
                  <a:gd name="T55" fmla="*/ 12 h 40"/>
                  <a:gd name="T56" fmla="*/ 13 w 34"/>
                  <a:gd name="T57" fmla="*/ 14 h 40"/>
                  <a:gd name="T58" fmla="*/ 19 w 34"/>
                  <a:gd name="T59" fmla="*/ 14 h 40"/>
                  <a:gd name="T60" fmla="*/ 24 w 34"/>
                  <a:gd name="T61" fmla="*/ 15 h 40"/>
                  <a:gd name="T62" fmla="*/ 27 w 34"/>
                  <a:gd name="T63" fmla="*/ 17 h 40"/>
                  <a:gd name="T64" fmla="*/ 31 w 34"/>
                  <a:gd name="T65" fmla="*/ 19 h 40"/>
                  <a:gd name="T66" fmla="*/ 32 w 34"/>
                  <a:gd name="T67" fmla="*/ 22 h 40"/>
                  <a:gd name="T68" fmla="*/ 34 w 34"/>
                  <a:gd name="T69" fmla="*/ 26 h 40"/>
                  <a:gd name="T70" fmla="*/ 34 w 34"/>
                  <a:gd name="T71" fmla="*/ 31 h 40"/>
                  <a:gd name="T72" fmla="*/ 32 w 34"/>
                  <a:gd name="T73" fmla="*/ 34 h 40"/>
                  <a:gd name="T74" fmla="*/ 29 w 34"/>
                  <a:gd name="T75" fmla="*/ 36 h 40"/>
                  <a:gd name="T76" fmla="*/ 26 w 34"/>
                  <a:gd name="T77" fmla="*/ 38 h 40"/>
                  <a:gd name="T78" fmla="*/ 22 w 34"/>
                  <a:gd name="T79" fmla="*/ 40 h 40"/>
                  <a:gd name="T80" fmla="*/ 17 w 34"/>
                  <a:gd name="T81" fmla="*/ 40 h 40"/>
                  <a:gd name="T82" fmla="*/ 13 w 34"/>
                  <a:gd name="T83" fmla="*/ 38 h 40"/>
                  <a:gd name="T84" fmla="*/ 8 w 34"/>
                  <a:gd name="T85" fmla="*/ 38 h 40"/>
                  <a:gd name="T86" fmla="*/ 5 w 34"/>
                  <a:gd name="T87" fmla="*/ 34 h 40"/>
                  <a:gd name="T88" fmla="*/ 1 w 34"/>
                  <a:gd name="T89" fmla="*/ 33 h 40"/>
                  <a:gd name="T90" fmla="*/ 0 w 34"/>
                  <a:gd name="T91" fmla="*/ 28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4" h="40">
                    <a:moveTo>
                      <a:pt x="0" y="28"/>
                    </a:moveTo>
                    <a:lnTo>
                      <a:pt x="10" y="26"/>
                    </a:lnTo>
                    <a:lnTo>
                      <a:pt x="10" y="28"/>
                    </a:lnTo>
                    <a:lnTo>
                      <a:pt x="10" y="29"/>
                    </a:lnTo>
                    <a:lnTo>
                      <a:pt x="12" y="29"/>
                    </a:lnTo>
                    <a:lnTo>
                      <a:pt x="12" y="31"/>
                    </a:lnTo>
                    <a:lnTo>
                      <a:pt x="13" y="31"/>
                    </a:lnTo>
                    <a:lnTo>
                      <a:pt x="15" y="31"/>
                    </a:lnTo>
                    <a:lnTo>
                      <a:pt x="17" y="31"/>
                    </a:lnTo>
                    <a:lnTo>
                      <a:pt x="17" y="33"/>
                    </a:lnTo>
                    <a:lnTo>
                      <a:pt x="19" y="33"/>
                    </a:lnTo>
                    <a:lnTo>
                      <a:pt x="19" y="31"/>
                    </a:lnTo>
                    <a:lnTo>
                      <a:pt x="20" y="31"/>
                    </a:lnTo>
                    <a:lnTo>
                      <a:pt x="22" y="31"/>
                    </a:lnTo>
                    <a:lnTo>
                      <a:pt x="24" y="31"/>
                    </a:lnTo>
                    <a:lnTo>
                      <a:pt x="24" y="29"/>
                    </a:lnTo>
                    <a:lnTo>
                      <a:pt x="24" y="28"/>
                    </a:lnTo>
                    <a:lnTo>
                      <a:pt x="24" y="26"/>
                    </a:lnTo>
                    <a:lnTo>
                      <a:pt x="22" y="26"/>
                    </a:lnTo>
                    <a:lnTo>
                      <a:pt x="22" y="24"/>
                    </a:lnTo>
                    <a:lnTo>
                      <a:pt x="20" y="24"/>
                    </a:lnTo>
                    <a:lnTo>
                      <a:pt x="19" y="24"/>
                    </a:lnTo>
                    <a:lnTo>
                      <a:pt x="17" y="24"/>
                    </a:lnTo>
                    <a:lnTo>
                      <a:pt x="15" y="24"/>
                    </a:lnTo>
                    <a:lnTo>
                      <a:pt x="13" y="22"/>
                    </a:lnTo>
                    <a:lnTo>
                      <a:pt x="12" y="22"/>
                    </a:lnTo>
                    <a:lnTo>
                      <a:pt x="10" y="22"/>
                    </a:lnTo>
                    <a:lnTo>
                      <a:pt x="8" y="22"/>
                    </a:lnTo>
                    <a:lnTo>
                      <a:pt x="8" y="21"/>
                    </a:lnTo>
                    <a:lnTo>
                      <a:pt x="7" y="21"/>
                    </a:lnTo>
                    <a:lnTo>
                      <a:pt x="5" y="21"/>
                    </a:lnTo>
                    <a:lnTo>
                      <a:pt x="5" y="19"/>
                    </a:lnTo>
                    <a:lnTo>
                      <a:pt x="3" y="19"/>
                    </a:lnTo>
                    <a:lnTo>
                      <a:pt x="3" y="17"/>
                    </a:lnTo>
                    <a:lnTo>
                      <a:pt x="1" y="17"/>
                    </a:lnTo>
                    <a:lnTo>
                      <a:pt x="1" y="15"/>
                    </a:lnTo>
                    <a:lnTo>
                      <a:pt x="1" y="14"/>
                    </a:lnTo>
                    <a:lnTo>
                      <a:pt x="1" y="12"/>
                    </a:lnTo>
                    <a:lnTo>
                      <a:pt x="1" y="10"/>
                    </a:lnTo>
                    <a:lnTo>
                      <a:pt x="1" y="9"/>
                    </a:lnTo>
                    <a:lnTo>
                      <a:pt x="1" y="7"/>
                    </a:lnTo>
                    <a:lnTo>
                      <a:pt x="3" y="7"/>
                    </a:lnTo>
                    <a:lnTo>
                      <a:pt x="3" y="5"/>
                    </a:lnTo>
                    <a:lnTo>
                      <a:pt x="3" y="3"/>
                    </a:lnTo>
                    <a:lnTo>
                      <a:pt x="5" y="3"/>
                    </a:lnTo>
                    <a:lnTo>
                      <a:pt x="7" y="3"/>
                    </a:lnTo>
                    <a:lnTo>
                      <a:pt x="7" y="2"/>
                    </a:lnTo>
                    <a:lnTo>
                      <a:pt x="8" y="2"/>
                    </a:lnTo>
                    <a:lnTo>
                      <a:pt x="10" y="2"/>
                    </a:lnTo>
                    <a:lnTo>
                      <a:pt x="10" y="0"/>
                    </a:lnTo>
                    <a:lnTo>
                      <a:pt x="12" y="0"/>
                    </a:lnTo>
                    <a:lnTo>
                      <a:pt x="13" y="0"/>
                    </a:lnTo>
                    <a:lnTo>
                      <a:pt x="15" y="0"/>
                    </a:lnTo>
                    <a:lnTo>
                      <a:pt x="17" y="0"/>
                    </a:lnTo>
                    <a:lnTo>
                      <a:pt x="19" y="0"/>
                    </a:lnTo>
                    <a:lnTo>
                      <a:pt x="20" y="0"/>
                    </a:lnTo>
                    <a:lnTo>
                      <a:pt x="22" y="0"/>
                    </a:lnTo>
                    <a:lnTo>
                      <a:pt x="24" y="0"/>
                    </a:lnTo>
                    <a:lnTo>
                      <a:pt x="24" y="2"/>
                    </a:lnTo>
                    <a:lnTo>
                      <a:pt x="26" y="2"/>
                    </a:lnTo>
                    <a:lnTo>
                      <a:pt x="27" y="2"/>
                    </a:lnTo>
                    <a:lnTo>
                      <a:pt x="27" y="3"/>
                    </a:lnTo>
                    <a:lnTo>
                      <a:pt x="29" y="3"/>
                    </a:lnTo>
                    <a:lnTo>
                      <a:pt x="31" y="3"/>
                    </a:lnTo>
                    <a:lnTo>
                      <a:pt x="31" y="5"/>
                    </a:lnTo>
                    <a:lnTo>
                      <a:pt x="31" y="7"/>
                    </a:lnTo>
                    <a:lnTo>
                      <a:pt x="32" y="7"/>
                    </a:lnTo>
                    <a:lnTo>
                      <a:pt x="32" y="9"/>
                    </a:lnTo>
                    <a:lnTo>
                      <a:pt x="32" y="10"/>
                    </a:lnTo>
                    <a:lnTo>
                      <a:pt x="24" y="12"/>
                    </a:lnTo>
                    <a:lnTo>
                      <a:pt x="24" y="10"/>
                    </a:lnTo>
                    <a:lnTo>
                      <a:pt x="22" y="10"/>
                    </a:lnTo>
                    <a:lnTo>
                      <a:pt x="22" y="9"/>
                    </a:lnTo>
                    <a:lnTo>
                      <a:pt x="20" y="9"/>
                    </a:lnTo>
                    <a:lnTo>
                      <a:pt x="20" y="7"/>
                    </a:lnTo>
                    <a:lnTo>
                      <a:pt x="19" y="7"/>
                    </a:lnTo>
                    <a:lnTo>
                      <a:pt x="17" y="7"/>
                    </a:lnTo>
                    <a:lnTo>
                      <a:pt x="15" y="7"/>
                    </a:lnTo>
                    <a:lnTo>
                      <a:pt x="13" y="7"/>
                    </a:lnTo>
                    <a:lnTo>
                      <a:pt x="12" y="7"/>
                    </a:lnTo>
                    <a:lnTo>
                      <a:pt x="12" y="9"/>
                    </a:lnTo>
                    <a:lnTo>
                      <a:pt x="10" y="9"/>
                    </a:lnTo>
                    <a:lnTo>
                      <a:pt x="10" y="10"/>
                    </a:lnTo>
                    <a:lnTo>
                      <a:pt x="10" y="12"/>
                    </a:lnTo>
                    <a:lnTo>
                      <a:pt x="12" y="12"/>
                    </a:lnTo>
                    <a:lnTo>
                      <a:pt x="13" y="12"/>
                    </a:lnTo>
                    <a:lnTo>
                      <a:pt x="13" y="14"/>
                    </a:lnTo>
                    <a:lnTo>
                      <a:pt x="15" y="14"/>
                    </a:lnTo>
                    <a:lnTo>
                      <a:pt x="17" y="14"/>
                    </a:lnTo>
                    <a:lnTo>
                      <a:pt x="19" y="14"/>
                    </a:lnTo>
                    <a:lnTo>
                      <a:pt x="20" y="15"/>
                    </a:lnTo>
                    <a:lnTo>
                      <a:pt x="22" y="15"/>
                    </a:lnTo>
                    <a:lnTo>
                      <a:pt x="24" y="15"/>
                    </a:lnTo>
                    <a:lnTo>
                      <a:pt x="26" y="15"/>
                    </a:lnTo>
                    <a:lnTo>
                      <a:pt x="26" y="17"/>
                    </a:lnTo>
                    <a:lnTo>
                      <a:pt x="27" y="17"/>
                    </a:lnTo>
                    <a:lnTo>
                      <a:pt x="29" y="17"/>
                    </a:lnTo>
                    <a:lnTo>
                      <a:pt x="29" y="19"/>
                    </a:lnTo>
                    <a:lnTo>
                      <a:pt x="31" y="19"/>
                    </a:lnTo>
                    <a:lnTo>
                      <a:pt x="32" y="19"/>
                    </a:lnTo>
                    <a:lnTo>
                      <a:pt x="32" y="21"/>
                    </a:lnTo>
                    <a:lnTo>
                      <a:pt x="32" y="22"/>
                    </a:lnTo>
                    <a:lnTo>
                      <a:pt x="34" y="22"/>
                    </a:lnTo>
                    <a:lnTo>
                      <a:pt x="34" y="24"/>
                    </a:lnTo>
                    <a:lnTo>
                      <a:pt x="34" y="26"/>
                    </a:lnTo>
                    <a:lnTo>
                      <a:pt x="34" y="28"/>
                    </a:lnTo>
                    <a:lnTo>
                      <a:pt x="34" y="29"/>
                    </a:lnTo>
                    <a:lnTo>
                      <a:pt x="34" y="31"/>
                    </a:lnTo>
                    <a:lnTo>
                      <a:pt x="32" y="31"/>
                    </a:lnTo>
                    <a:lnTo>
                      <a:pt x="32" y="33"/>
                    </a:lnTo>
                    <a:lnTo>
                      <a:pt x="32" y="34"/>
                    </a:lnTo>
                    <a:lnTo>
                      <a:pt x="31" y="34"/>
                    </a:lnTo>
                    <a:lnTo>
                      <a:pt x="31" y="36"/>
                    </a:lnTo>
                    <a:lnTo>
                      <a:pt x="29" y="36"/>
                    </a:lnTo>
                    <a:lnTo>
                      <a:pt x="27" y="36"/>
                    </a:lnTo>
                    <a:lnTo>
                      <a:pt x="27" y="38"/>
                    </a:lnTo>
                    <a:lnTo>
                      <a:pt x="26" y="38"/>
                    </a:lnTo>
                    <a:lnTo>
                      <a:pt x="24" y="38"/>
                    </a:lnTo>
                    <a:lnTo>
                      <a:pt x="22" y="38"/>
                    </a:lnTo>
                    <a:lnTo>
                      <a:pt x="22" y="40"/>
                    </a:lnTo>
                    <a:lnTo>
                      <a:pt x="20" y="40"/>
                    </a:lnTo>
                    <a:lnTo>
                      <a:pt x="19" y="40"/>
                    </a:lnTo>
                    <a:lnTo>
                      <a:pt x="17" y="40"/>
                    </a:lnTo>
                    <a:lnTo>
                      <a:pt x="15" y="40"/>
                    </a:lnTo>
                    <a:lnTo>
                      <a:pt x="13" y="40"/>
                    </a:lnTo>
                    <a:lnTo>
                      <a:pt x="13" y="38"/>
                    </a:lnTo>
                    <a:lnTo>
                      <a:pt x="12" y="38"/>
                    </a:lnTo>
                    <a:lnTo>
                      <a:pt x="10" y="38"/>
                    </a:lnTo>
                    <a:lnTo>
                      <a:pt x="8" y="38"/>
                    </a:lnTo>
                    <a:lnTo>
                      <a:pt x="7" y="36"/>
                    </a:lnTo>
                    <a:lnTo>
                      <a:pt x="5" y="36"/>
                    </a:lnTo>
                    <a:lnTo>
                      <a:pt x="5" y="34"/>
                    </a:lnTo>
                    <a:lnTo>
                      <a:pt x="3" y="34"/>
                    </a:lnTo>
                    <a:lnTo>
                      <a:pt x="3" y="33"/>
                    </a:lnTo>
                    <a:lnTo>
                      <a:pt x="1" y="33"/>
                    </a:lnTo>
                    <a:lnTo>
                      <a:pt x="1" y="31"/>
                    </a:lnTo>
                    <a:lnTo>
                      <a:pt x="0" y="29"/>
                    </a:lnTo>
                    <a:lnTo>
                      <a:pt x="0" y="2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7" name="Freeform 56"/>
              <p:cNvSpPr>
                <a:spLocks/>
              </p:cNvSpPr>
              <p:nvPr/>
            </p:nvSpPr>
            <p:spPr bwMode="auto">
              <a:xfrm>
                <a:off x="1695" y="2042"/>
                <a:ext cx="23" cy="52"/>
              </a:xfrm>
              <a:custGeom>
                <a:avLst/>
                <a:gdLst>
                  <a:gd name="T0" fmla="*/ 21 w 23"/>
                  <a:gd name="T1" fmla="*/ 14 h 52"/>
                  <a:gd name="T2" fmla="*/ 21 w 23"/>
                  <a:gd name="T3" fmla="*/ 21 h 52"/>
                  <a:gd name="T4" fmla="*/ 14 w 23"/>
                  <a:gd name="T5" fmla="*/ 21 h 52"/>
                  <a:gd name="T6" fmla="*/ 14 w 23"/>
                  <a:gd name="T7" fmla="*/ 36 h 52"/>
                  <a:gd name="T8" fmla="*/ 14 w 23"/>
                  <a:gd name="T9" fmla="*/ 38 h 52"/>
                  <a:gd name="T10" fmla="*/ 14 w 23"/>
                  <a:gd name="T11" fmla="*/ 40 h 52"/>
                  <a:gd name="T12" fmla="*/ 14 w 23"/>
                  <a:gd name="T13" fmla="*/ 41 h 52"/>
                  <a:gd name="T14" fmla="*/ 16 w 23"/>
                  <a:gd name="T15" fmla="*/ 41 h 52"/>
                  <a:gd name="T16" fmla="*/ 16 w 23"/>
                  <a:gd name="T17" fmla="*/ 43 h 52"/>
                  <a:gd name="T18" fmla="*/ 18 w 23"/>
                  <a:gd name="T19" fmla="*/ 43 h 52"/>
                  <a:gd name="T20" fmla="*/ 19 w 23"/>
                  <a:gd name="T21" fmla="*/ 43 h 52"/>
                  <a:gd name="T22" fmla="*/ 21 w 23"/>
                  <a:gd name="T23" fmla="*/ 43 h 52"/>
                  <a:gd name="T24" fmla="*/ 21 w 23"/>
                  <a:gd name="T25" fmla="*/ 41 h 52"/>
                  <a:gd name="T26" fmla="*/ 23 w 23"/>
                  <a:gd name="T27" fmla="*/ 50 h 52"/>
                  <a:gd name="T28" fmla="*/ 21 w 23"/>
                  <a:gd name="T29" fmla="*/ 50 h 52"/>
                  <a:gd name="T30" fmla="*/ 19 w 23"/>
                  <a:gd name="T31" fmla="*/ 50 h 52"/>
                  <a:gd name="T32" fmla="*/ 18 w 23"/>
                  <a:gd name="T33" fmla="*/ 50 h 52"/>
                  <a:gd name="T34" fmla="*/ 18 w 23"/>
                  <a:gd name="T35" fmla="*/ 52 h 52"/>
                  <a:gd name="T36" fmla="*/ 16 w 23"/>
                  <a:gd name="T37" fmla="*/ 52 h 52"/>
                  <a:gd name="T38" fmla="*/ 14 w 23"/>
                  <a:gd name="T39" fmla="*/ 52 h 52"/>
                  <a:gd name="T40" fmla="*/ 12 w 23"/>
                  <a:gd name="T41" fmla="*/ 52 h 52"/>
                  <a:gd name="T42" fmla="*/ 11 w 23"/>
                  <a:gd name="T43" fmla="*/ 52 h 52"/>
                  <a:gd name="T44" fmla="*/ 11 w 23"/>
                  <a:gd name="T45" fmla="*/ 50 h 52"/>
                  <a:gd name="T46" fmla="*/ 9 w 23"/>
                  <a:gd name="T47" fmla="*/ 50 h 52"/>
                  <a:gd name="T48" fmla="*/ 7 w 23"/>
                  <a:gd name="T49" fmla="*/ 50 h 52"/>
                  <a:gd name="T50" fmla="*/ 7 w 23"/>
                  <a:gd name="T51" fmla="*/ 48 h 52"/>
                  <a:gd name="T52" fmla="*/ 6 w 23"/>
                  <a:gd name="T53" fmla="*/ 48 h 52"/>
                  <a:gd name="T54" fmla="*/ 6 w 23"/>
                  <a:gd name="T55" fmla="*/ 46 h 52"/>
                  <a:gd name="T56" fmla="*/ 6 w 23"/>
                  <a:gd name="T57" fmla="*/ 45 h 52"/>
                  <a:gd name="T58" fmla="*/ 6 w 23"/>
                  <a:gd name="T59" fmla="*/ 43 h 52"/>
                  <a:gd name="T60" fmla="*/ 4 w 23"/>
                  <a:gd name="T61" fmla="*/ 43 h 52"/>
                  <a:gd name="T62" fmla="*/ 4 w 23"/>
                  <a:gd name="T63" fmla="*/ 41 h 52"/>
                  <a:gd name="T64" fmla="*/ 4 w 23"/>
                  <a:gd name="T65" fmla="*/ 40 h 52"/>
                  <a:gd name="T66" fmla="*/ 4 w 23"/>
                  <a:gd name="T67" fmla="*/ 38 h 52"/>
                  <a:gd name="T68" fmla="*/ 4 w 23"/>
                  <a:gd name="T69" fmla="*/ 21 h 52"/>
                  <a:gd name="T70" fmla="*/ 0 w 23"/>
                  <a:gd name="T71" fmla="*/ 21 h 52"/>
                  <a:gd name="T72" fmla="*/ 0 w 23"/>
                  <a:gd name="T73" fmla="*/ 14 h 52"/>
                  <a:gd name="T74" fmla="*/ 4 w 23"/>
                  <a:gd name="T75" fmla="*/ 14 h 52"/>
                  <a:gd name="T76" fmla="*/ 4 w 23"/>
                  <a:gd name="T77" fmla="*/ 5 h 52"/>
                  <a:gd name="T78" fmla="*/ 14 w 23"/>
                  <a:gd name="T79" fmla="*/ 0 h 52"/>
                  <a:gd name="T80" fmla="*/ 14 w 23"/>
                  <a:gd name="T81" fmla="*/ 14 h 52"/>
                  <a:gd name="T82" fmla="*/ 21 w 23"/>
                  <a:gd name="T83" fmla="*/ 14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3" h="52">
                    <a:moveTo>
                      <a:pt x="21" y="14"/>
                    </a:moveTo>
                    <a:lnTo>
                      <a:pt x="21" y="21"/>
                    </a:lnTo>
                    <a:lnTo>
                      <a:pt x="14" y="21"/>
                    </a:lnTo>
                    <a:lnTo>
                      <a:pt x="14" y="36"/>
                    </a:lnTo>
                    <a:lnTo>
                      <a:pt x="14" y="38"/>
                    </a:lnTo>
                    <a:lnTo>
                      <a:pt x="14" y="40"/>
                    </a:lnTo>
                    <a:lnTo>
                      <a:pt x="14" y="41"/>
                    </a:lnTo>
                    <a:lnTo>
                      <a:pt x="16" y="41"/>
                    </a:lnTo>
                    <a:lnTo>
                      <a:pt x="16" y="43"/>
                    </a:lnTo>
                    <a:lnTo>
                      <a:pt x="18" y="43"/>
                    </a:lnTo>
                    <a:lnTo>
                      <a:pt x="19" y="43"/>
                    </a:lnTo>
                    <a:lnTo>
                      <a:pt x="21" y="43"/>
                    </a:lnTo>
                    <a:lnTo>
                      <a:pt x="21" y="41"/>
                    </a:lnTo>
                    <a:lnTo>
                      <a:pt x="23" y="50"/>
                    </a:lnTo>
                    <a:lnTo>
                      <a:pt x="21" y="50"/>
                    </a:lnTo>
                    <a:lnTo>
                      <a:pt x="19" y="50"/>
                    </a:lnTo>
                    <a:lnTo>
                      <a:pt x="18" y="50"/>
                    </a:lnTo>
                    <a:lnTo>
                      <a:pt x="18" y="52"/>
                    </a:lnTo>
                    <a:lnTo>
                      <a:pt x="16" y="52"/>
                    </a:lnTo>
                    <a:lnTo>
                      <a:pt x="14" y="52"/>
                    </a:lnTo>
                    <a:lnTo>
                      <a:pt x="12" y="52"/>
                    </a:lnTo>
                    <a:lnTo>
                      <a:pt x="11" y="52"/>
                    </a:lnTo>
                    <a:lnTo>
                      <a:pt x="11" y="50"/>
                    </a:lnTo>
                    <a:lnTo>
                      <a:pt x="9" y="50"/>
                    </a:lnTo>
                    <a:lnTo>
                      <a:pt x="7" y="50"/>
                    </a:lnTo>
                    <a:lnTo>
                      <a:pt x="7" y="48"/>
                    </a:lnTo>
                    <a:lnTo>
                      <a:pt x="6" y="48"/>
                    </a:lnTo>
                    <a:lnTo>
                      <a:pt x="6" y="46"/>
                    </a:lnTo>
                    <a:lnTo>
                      <a:pt x="6" y="45"/>
                    </a:lnTo>
                    <a:lnTo>
                      <a:pt x="6" y="43"/>
                    </a:lnTo>
                    <a:lnTo>
                      <a:pt x="4" y="43"/>
                    </a:lnTo>
                    <a:lnTo>
                      <a:pt x="4" y="41"/>
                    </a:lnTo>
                    <a:lnTo>
                      <a:pt x="4" y="40"/>
                    </a:lnTo>
                    <a:lnTo>
                      <a:pt x="4" y="38"/>
                    </a:lnTo>
                    <a:lnTo>
                      <a:pt x="4" y="21"/>
                    </a:lnTo>
                    <a:lnTo>
                      <a:pt x="0" y="21"/>
                    </a:lnTo>
                    <a:lnTo>
                      <a:pt x="0" y="14"/>
                    </a:lnTo>
                    <a:lnTo>
                      <a:pt x="4" y="14"/>
                    </a:lnTo>
                    <a:lnTo>
                      <a:pt x="4" y="5"/>
                    </a:lnTo>
                    <a:lnTo>
                      <a:pt x="14" y="0"/>
                    </a:lnTo>
                    <a:lnTo>
                      <a:pt x="14" y="14"/>
                    </a:lnTo>
                    <a:lnTo>
                      <a:pt x="21"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8" name="Freeform 57"/>
              <p:cNvSpPr>
                <a:spLocks/>
              </p:cNvSpPr>
              <p:nvPr/>
            </p:nvSpPr>
            <p:spPr bwMode="auto">
              <a:xfrm>
                <a:off x="1723" y="2054"/>
                <a:ext cx="24" cy="38"/>
              </a:xfrm>
              <a:custGeom>
                <a:avLst/>
                <a:gdLst>
                  <a:gd name="T0" fmla="*/ 9 w 24"/>
                  <a:gd name="T1" fmla="*/ 38 h 38"/>
                  <a:gd name="T2" fmla="*/ 0 w 24"/>
                  <a:gd name="T3" fmla="*/ 38 h 38"/>
                  <a:gd name="T4" fmla="*/ 0 w 24"/>
                  <a:gd name="T5" fmla="*/ 2 h 38"/>
                  <a:gd name="T6" fmla="*/ 9 w 24"/>
                  <a:gd name="T7" fmla="*/ 2 h 38"/>
                  <a:gd name="T8" fmla="*/ 9 w 24"/>
                  <a:gd name="T9" fmla="*/ 7 h 38"/>
                  <a:gd name="T10" fmla="*/ 9 w 24"/>
                  <a:gd name="T11" fmla="*/ 5 h 38"/>
                  <a:gd name="T12" fmla="*/ 10 w 24"/>
                  <a:gd name="T13" fmla="*/ 5 h 38"/>
                  <a:gd name="T14" fmla="*/ 10 w 24"/>
                  <a:gd name="T15" fmla="*/ 3 h 38"/>
                  <a:gd name="T16" fmla="*/ 12 w 24"/>
                  <a:gd name="T17" fmla="*/ 3 h 38"/>
                  <a:gd name="T18" fmla="*/ 12 w 24"/>
                  <a:gd name="T19" fmla="*/ 2 h 38"/>
                  <a:gd name="T20" fmla="*/ 14 w 24"/>
                  <a:gd name="T21" fmla="*/ 2 h 38"/>
                  <a:gd name="T22" fmla="*/ 14 w 24"/>
                  <a:gd name="T23" fmla="*/ 0 h 38"/>
                  <a:gd name="T24" fmla="*/ 15 w 24"/>
                  <a:gd name="T25" fmla="*/ 0 h 38"/>
                  <a:gd name="T26" fmla="*/ 17 w 24"/>
                  <a:gd name="T27" fmla="*/ 0 h 38"/>
                  <a:gd name="T28" fmla="*/ 19 w 24"/>
                  <a:gd name="T29" fmla="*/ 0 h 38"/>
                  <a:gd name="T30" fmla="*/ 21 w 24"/>
                  <a:gd name="T31" fmla="*/ 0 h 38"/>
                  <a:gd name="T32" fmla="*/ 22 w 24"/>
                  <a:gd name="T33" fmla="*/ 2 h 38"/>
                  <a:gd name="T34" fmla="*/ 24 w 24"/>
                  <a:gd name="T35" fmla="*/ 2 h 38"/>
                  <a:gd name="T36" fmla="*/ 21 w 24"/>
                  <a:gd name="T37" fmla="*/ 10 h 38"/>
                  <a:gd name="T38" fmla="*/ 19 w 24"/>
                  <a:gd name="T39" fmla="*/ 10 h 38"/>
                  <a:gd name="T40" fmla="*/ 19 w 24"/>
                  <a:gd name="T41" fmla="*/ 9 h 38"/>
                  <a:gd name="T42" fmla="*/ 17 w 24"/>
                  <a:gd name="T43" fmla="*/ 9 h 38"/>
                  <a:gd name="T44" fmla="*/ 15 w 24"/>
                  <a:gd name="T45" fmla="*/ 9 h 38"/>
                  <a:gd name="T46" fmla="*/ 14 w 24"/>
                  <a:gd name="T47" fmla="*/ 9 h 38"/>
                  <a:gd name="T48" fmla="*/ 14 w 24"/>
                  <a:gd name="T49" fmla="*/ 10 h 38"/>
                  <a:gd name="T50" fmla="*/ 12 w 24"/>
                  <a:gd name="T51" fmla="*/ 10 h 38"/>
                  <a:gd name="T52" fmla="*/ 12 w 24"/>
                  <a:gd name="T53" fmla="*/ 12 h 38"/>
                  <a:gd name="T54" fmla="*/ 10 w 24"/>
                  <a:gd name="T55" fmla="*/ 12 h 38"/>
                  <a:gd name="T56" fmla="*/ 10 w 24"/>
                  <a:gd name="T57" fmla="*/ 14 h 38"/>
                  <a:gd name="T58" fmla="*/ 10 w 24"/>
                  <a:gd name="T59" fmla="*/ 15 h 38"/>
                  <a:gd name="T60" fmla="*/ 10 w 24"/>
                  <a:gd name="T61" fmla="*/ 17 h 38"/>
                  <a:gd name="T62" fmla="*/ 10 w 24"/>
                  <a:gd name="T63" fmla="*/ 19 h 38"/>
                  <a:gd name="T64" fmla="*/ 10 w 24"/>
                  <a:gd name="T65" fmla="*/ 21 h 38"/>
                  <a:gd name="T66" fmla="*/ 10 w 24"/>
                  <a:gd name="T67" fmla="*/ 22 h 38"/>
                  <a:gd name="T68" fmla="*/ 10 w 24"/>
                  <a:gd name="T69" fmla="*/ 24 h 38"/>
                  <a:gd name="T70" fmla="*/ 9 w 24"/>
                  <a:gd name="T71" fmla="*/ 24 h 38"/>
                  <a:gd name="T72" fmla="*/ 9 w 24"/>
                  <a:gd name="T73" fmla="*/ 26 h 38"/>
                  <a:gd name="T74" fmla="*/ 9 w 24"/>
                  <a:gd name="T75" fmla="*/ 3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4" h="38">
                    <a:moveTo>
                      <a:pt x="9" y="38"/>
                    </a:moveTo>
                    <a:lnTo>
                      <a:pt x="0" y="38"/>
                    </a:lnTo>
                    <a:lnTo>
                      <a:pt x="0" y="2"/>
                    </a:lnTo>
                    <a:lnTo>
                      <a:pt x="9" y="2"/>
                    </a:lnTo>
                    <a:lnTo>
                      <a:pt x="9" y="7"/>
                    </a:lnTo>
                    <a:lnTo>
                      <a:pt x="9" y="5"/>
                    </a:lnTo>
                    <a:lnTo>
                      <a:pt x="10" y="5"/>
                    </a:lnTo>
                    <a:lnTo>
                      <a:pt x="10" y="3"/>
                    </a:lnTo>
                    <a:lnTo>
                      <a:pt x="12" y="3"/>
                    </a:lnTo>
                    <a:lnTo>
                      <a:pt x="12" y="2"/>
                    </a:lnTo>
                    <a:lnTo>
                      <a:pt x="14" y="2"/>
                    </a:lnTo>
                    <a:lnTo>
                      <a:pt x="14" y="0"/>
                    </a:lnTo>
                    <a:lnTo>
                      <a:pt x="15" y="0"/>
                    </a:lnTo>
                    <a:lnTo>
                      <a:pt x="17" y="0"/>
                    </a:lnTo>
                    <a:lnTo>
                      <a:pt x="19" y="0"/>
                    </a:lnTo>
                    <a:lnTo>
                      <a:pt x="21" y="0"/>
                    </a:lnTo>
                    <a:lnTo>
                      <a:pt x="22" y="2"/>
                    </a:lnTo>
                    <a:lnTo>
                      <a:pt x="24" y="2"/>
                    </a:lnTo>
                    <a:lnTo>
                      <a:pt x="21" y="10"/>
                    </a:lnTo>
                    <a:lnTo>
                      <a:pt x="19" y="10"/>
                    </a:lnTo>
                    <a:lnTo>
                      <a:pt x="19" y="9"/>
                    </a:lnTo>
                    <a:lnTo>
                      <a:pt x="17" y="9"/>
                    </a:lnTo>
                    <a:lnTo>
                      <a:pt x="15" y="9"/>
                    </a:lnTo>
                    <a:lnTo>
                      <a:pt x="14" y="9"/>
                    </a:lnTo>
                    <a:lnTo>
                      <a:pt x="14" y="10"/>
                    </a:lnTo>
                    <a:lnTo>
                      <a:pt x="12" y="10"/>
                    </a:lnTo>
                    <a:lnTo>
                      <a:pt x="12" y="12"/>
                    </a:lnTo>
                    <a:lnTo>
                      <a:pt x="10" y="12"/>
                    </a:lnTo>
                    <a:lnTo>
                      <a:pt x="10" y="14"/>
                    </a:lnTo>
                    <a:lnTo>
                      <a:pt x="10" y="15"/>
                    </a:lnTo>
                    <a:lnTo>
                      <a:pt x="10" y="17"/>
                    </a:lnTo>
                    <a:lnTo>
                      <a:pt x="10" y="19"/>
                    </a:lnTo>
                    <a:lnTo>
                      <a:pt x="10" y="21"/>
                    </a:lnTo>
                    <a:lnTo>
                      <a:pt x="10" y="22"/>
                    </a:lnTo>
                    <a:lnTo>
                      <a:pt x="10" y="24"/>
                    </a:lnTo>
                    <a:lnTo>
                      <a:pt x="9" y="24"/>
                    </a:lnTo>
                    <a:lnTo>
                      <a:pt x="9" y="26"/>
                    </a:lnTo>
                    <a:lnTo>
                      <a:pt x="9" y="3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9" name="Freeform 58"/>
              <p:cNvSpPr>
                <a:spLocks noEditPoints="1"/>
              </p:cNvSpPr>
              <p:nvPr/>
            </p:nvSpPr>
            <p:spPr bwMode="auto">
              <a:xfrm>
                <a:off x="1751" y="2040"/>
                <a:ext cx="10" cy="52"/>
              </a:xfrm>
              <a:custGeom>
                <a:avLst/>
                <a:gdLst>
                  <a:gd name="T0" fmla="*/ 0 w 10"/>
                  <a:gd name="T1" fmla="*/ 10 h 52"/>
                  <a:gd name="T2" fmla="*/ 0 w 10"/>
                  <a:gd name="T3" fmla="*/ 0 h 52"/>
                  <a:gd name="T4" fmla="*/ 10 w 10"/>
                  <a:gd name="T5" fmla="*/ 0 h 52"/>
                  <a:gd name="T6" fmla="*/ 10 w 10"/>
                  <a:gd name="T7" fmla="*/ 10 h 52"/>
                  <a:gd name="T8" fmla="*/ 0 w 10"/>
                  <a:gd name="T9" fmla="*/ 10 h 52"/>
                  <a:gd name="T10" fmla="*/ 0 w 10"/>
                  <a:gd name="T11" fmla="*/ 52 h 52"/>
                  <a:gd name="T12" fmla="*/ 0 w 10"/>
                  <a:gd name="T13" fmla="*/ 16 h 52"/>
                  <a:gd name="T14" fmla="*/ 10 w 10"/>
                  <a:gd name="T15" fmla="*/ 16 h 52"/>
                  <a:gd name="T16" fmla="*/ 10 w 10"/>
                  <a:gd name="T17" fmla="*/ 52 h 52"/>
                  <a:gd name="T18" fmla="*/ 0 w 10"/>
                  <a:gd name="T19" fmla="*/ 5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 h="52">
                    <a:moveTo>
                      <a:pt x="0" y="10"/>
                    </a:moveTo>
                    <a:lnTo>
                      <a:pt x="0" y="0"/>
                    </a:lnTo>
                    <a:lnTo>
                      <a:pt x="10" y="0"/>
                    </a:lnTo>
                    <a:lnTo>
                      <a:pt x="10" y="10"/>
                    </a:lnTo>
                    <a:lnTo>
                      <a:pt x="0" y="10"/>
                    </a:lnTo>
                    <a:close/>
                    <a:moveTo>
                      <a:pt x="0" y="52"/>
                    </a:moveTo>
                    <a:lnTo>
                      <a:pt x="0" y="16"/>
                    </a:lnTo>
                    <a:lnTo>
                      <a:pt x="10" y="16"/>
                    </a:lnTo>
                    <a:lnTo>
                      <a:pt x="10" y="52"/>
                    </a:lnTo>
                    <a:lnTo>
                      <a:pt x="0" y="5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0" name="Freeform 59"/>
              <p:cNvSpPr>
                <a:spLocks noEditPoints="1"/>
              </p:cNvSpPr>
              <p:nvPr/>
            </p:nvSpPr>
            <p:spPr bwMode="auto">
              <a:xfrm>
                <a:off x="1768" y="2054"/>
                <a:ext cx="36" cy="40"/>
              </a:xfrm>
              <a:custGeom>
                <a:avLst/>
                <a:gdLst>
                  <a:gd name="T0" fmla="*/ 2 w 36"/>
                  <a:gd name="T1" fmla="*/ 9 h 40"/>
                  <a:gd name="T2" fmla="*/ 5 w 36"/>
                  <a:gd name="T3" fmla="*/ 5 h 40"/>
                  <a:gd name="T4" fmla="*/ 7 w 36"/>
                  <a:gd name="T5" fmla="*/ 2 h 40"/>
                  <a:gd name="T6" fmla="*/ 10 w 36"/>
                  <a:gd name="T7" fmla="*/ 0 h 40"/>
                  <a:gd name="T8" fmla="*/ 15 w 36"/>
                  <a:gd name="T9" fmla="*/ 0 h 40"/>
                  <a:gd name="T10" fmla="*/ 21 w 36"/>
                  <a:gd name="T11" fmla="*/ 0 h 40"/>
                  <a:gd name="T12" fmla="*/ 26 w 36"/>
                  <a:gd name="T13" fmla="*/ 0 h 40"/>
                  <a:gd name="T14" fmla="*/ 29 w 36"/>
                  <a:gd name="T15" fmla="*/ 2 h 40"/>
                  <a:gd name="T16" fmla="*/ 31 w 36"/>
                  <a:gd name="T17" fmla="*/ 5 h 40"/>
                  <a:gd name="T18" fmla="*/ 33 w 36"/>
                  <a:gd name="T19" fmla="*/ 9 h 40"/>
                  <a:gd name="T20" fmla="*/ 33 w 36"/>
                  <a:gd name="T21" fmla="*/ 14 h 40"/>
                  <a:gd name="T22" fmla="*/ 33 w 36"/>
                  <a:gd name="T23" fmla="*/ 29 h 40"/>
                  <a:gd name="T24" fmla="*/ 34 w 36"/>
                  <a:gd name="T25" fmla="*/ 33 h 40"/>
                  <a:gd name="T26" fmla="*/ 34 w 36"/>
                  <a:gd name="T27" fmla="*/ 38 h 40"/>
                  <a:gd name="T28" fmla="*/ 26 w 36"/>
                  <a:gd name="T29" fmla="*/ 36 h 40"/>
                  <a:gd name="T30" fmla="*/ 22 w 36"/>
                  <a:gd name="T31" fmla="*/ 34 h 40"/>
                  <a:gd name="T32" fmla="*/ 21 w 36"/>
                  <a:gd name="T33" fmla="*/ 38 h 40"/>
                  <a:gd name="T34" fmla="*/ 15 w 36"/>
                  <a:gd name="T35" fmla="*/ 38 h 40"/>
                  <a:gd name="T36" fmla="*/ 12 w 36"/>
                  <a:gd name="T37" fmla="*/ 40 h 40"/>
                  <a:gd name="T38" fmla="*/ 8 w 36"/>
                  <a:gd name="T39" fmla="*/ 38 h 40"/>
                  <a:gd name="T40" fmla="*/ 5 w 36"/>
                  <a:gd name="T41" fmla="*/ 36 h 40"/>
                  <a:gd name="T42" fmla="*/ 2 w 36"/>
                  <a:gd name="T43" fmla="*/ 34 h 40"/>
                  <a:gd name="T44" fmla="*/ 0 w 36"/>
                  <a:gd name="T45" fmla="*/ 31 h 40"/>
                  <a:gd name="T46" fmla="*/ 0 w 36"/>
                  <a:gd name="T47" fmla="*/ 26 h 40"/>
                  <a:gd name="T48" fmla="*/ 2 w 36"/>
                  <a:gd name="T49" fmla="*/ 22 h 40"/>
                  <a:gd name="T50" fmla="*/ 7 w 36"/>
                  <a:gd name="T51" fmla="*/ 19 h 40"/>
                  <a:gd name="T52" fmla="*/ 10 w 36"/>
                  <a:gd name="T53" fmla="*/ 17 h 40"/>
                  <a:gd name="T54" fmla="*/ 14 w 36"/>
                  <a:gd name="T55" fmla="*/ 15 h 40"/>
                  <a:gd name="T56" fmla="*/ 19 w 36"/>
                  <a:gd name="T57" fmla="*/ 15 h 40"/>
                  <a:gd name="T58" fmla="*/ 24 w 36"/>
                  <a:gd name="T59" fmla="*/ 14 h 40"/>
                  <a:gd name="T60" fmla="*/ 22 w 36"/>
                  <a:gd name="T61" fmla="*/ 10 h 40"/>
                  <a:gd name="T62" fmla="*/ 19 w 36"/>
                  <a:gd name="T63" fmla="*/ 9 h 40"/>
                  <a:gd name="T64" fmla="*/ 15 w 36"/>
                  <a:gd name="T65" fmla="*/ 7 h 40"/>
                  <a:gd name="T66" fmla="*/ 12 w 36"/>
                  <a:gd name="T67" fmla="*/ 9 h 40"/>
                  <a:gd name="T68" fmla="*/ 10 w 36"/>
                  <a:gd name="T69" fmla="*/ 12 h 40"/>
                  <a:gd name="T70" fmla="*/ 21 w 36"/>
                  <a:gd name="T71" fmla="*/ 21 h 40"/>
                  <a:gd name="T72" fmla="*/ 17 w 36"/>
                  <a:gd name="T73" fmla="*/ 22 h 40"/>
                  <a:gd name="T74" fmla="*/ 12 w 36"/>
                  <a:gd name="T75" fmla="*/ 22 h 40"/>
                  <a:gd name="T76" fmla="*/ 10 w 36"/>
                  <a:gd name="T77" fmla="*/ 26 h 40"/>
                  <a:gd name="T78" fmla="*/ 12 w 36"/>
                  <a:gd name="T79" fmla="*/ 29 h 40"/>
                  <a:gd name="T80" fmla="*/ 14 w 36"/>
                  <a:gd name="T81" fmla="*/ 33 h 40"/>
                  <a:gd name="T82" fmla="*/ 17 w 36"/>
                  <a:gd name="T83" fmla="*/ 31 h 40"/>
                  <a:gd name="T84" fmla="*/ 21 w 36"/>
                  <a:gd name="T85" fmla="*/ 29 h 40"/>
                  <a:gd name="T86" fmla="*/ 24 w 36"/>
                  <a:gd name="T87" fmla="*/ 28 h 40"/>
                  <a:gd name="T88" fmla="*/ 24 w 36"/>
                  <a:gd name="T89" fmla="*/ 22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6" h="40">
                    <a:moveTo>
                      <a:pt x="10" y="12"/>
                    </a:moveTo>
                    <a:lnTo>
                      <a:pt x="2" y="10"/>
                    </a:lnTo>
                    <a:lnTo>
                      <a:pt x="2" y="9"/>
                    </a:lnTo>
                    <a:lnTo>
                      <a:pt x="3" y="7"/>
                    </a:lnTo>
                    <a:lnTo>
                      <a:pt x="3" y="5"/>
                    </a:lnTo>
                    <a:lnTo>
                      <a:pt x="5" y="5"/>
                    </a:lnTo>
                    <a:lnTo>
                      <a:pt x="5" y="3"/>
                    </a:lnTo>
                    <a:lnTo>
                      <a:pt x="7" y="3"/>
                    </a:lnTo>
                    <a:lnTo>
                      <a:pt x="7" y="2"/>
                    </a:lnTo>
                    <a:lnTo>
                      <a:pt x="8" y="2"/>
                    </a:lnTo>
                    <a:lnTo>
                      <a:pt x="10" y="2"/>
                    </a:lnTo>
                    <a:lnTo>
                      <a:pt x="10" y="0"/>
                    </a:lnTo>
                    <a:lnTo>
                      <a:pt x="12" y="0"/>
                    </a:lnTo>
                    <a:lnTo>
                      <a:pt x="14" y="0"/>
                    </a:lnTo>
                    <a:lnTo>
                      <a:pt x="15" y="0"/>
                    </a:lnTo>
                    <a:lnTo>
                      <a:pt x="17" y="0"/>
                    </a:lnTo>
                    <a:lnTo>
                      <a:pt x="19" y="0"/>
                    </a:lnTo>
                    <a:lnTo>
                      <a:pt x="21" y="0"/>
                    </a:lnTo>
                    <a:lnTo>
                      <a:pt x="22" y="0"/>
                    </a:lnTo>
                    <a:lnTo>
                      <a:pt x="24" y="0"/>
                    </a:lnTo>
                    <a:lnTo>
                      <a:pt x="26" y="0"/>
                    </a:lnTo>
                    <a:lnTo>
                      <a:pt x="26" y="2"/>
                    </a:lnTo>
                    <a:lnTo>
                      <a:pt x="27" y="2"/>
                    </a:lnTo>
                    <a:lnTo>
                      <a:pt x="29" y="2"/>
                    </a:lnTo>
                    <a:lnTo>
                      <a:pt x="29" y="3"/>
                    </a:lnTo>
                    <a:lnTo>
                      <a:pt x="31" y="3"/>
                    </a:lnTo>
                    <a:lnTo>
                      <a:pt x="31" y="5"/>
                    </a:lnTo>
                    <a:lnTo>
                      <a:pt x="33" y="5"/>
                    </a:lnTo>
                    <a:lnTo>
                      <a:pt x="33" y="7"/>
                    </a:lnTo>
                    <a:lnTo>
                      <a:pt x="33" y="9"/>
                    </a:lnTo>
                    <a:lnTo>
                      <a:pt x="33" y="10"/>
                    </a:lnTo>
                    <a:lnTo>
                      <a:pt x="33" y="12"/>
                    </a:lnTo>
                    <a:lnTo>
                      <a:pt x="33" y="14"/>
                    </a:lnTo>
                    <a:lnTo>
                      <a:pt x="33" y="26"/>
                    </a:lnTo>
                    <a:lnTo>
                      <a:pt x="33" y="28"/>
                    </a:lnTo>
                    <a:lnTo>
                      <a:pt x="33" y="29"/>
                    </a:lnTo>
                    <a:lnTo>
                      <a:pt x="33" y="31"/>
                    </a:lnTo>
                    <a:lnTo>
                      <a:pt x="33" y="33"/>
                    </a:lnTo>
                    <a:lnTo>
                      <a:pt x="34" y="33"/>
                    </a:lnTo>
                    <a:lnTo>
                      <a:pt x="34" y="34"/>
                    </a:lnTo>
                    <a:lnTo>
                      <a:pt x="34" y="36"/>
                    </a:lnTo>
                    <a:lnTo>
                      <a:pt x="34" y="38"/>
                    </a:lnTo>
                    <a:lnTo>
                      <a:pt x="36" y="38"/>
                    </a:lnTo>
                    <a:lnTo>
                      <a:pt x="26" y="38"/>
                    </a:lnTo>
                    <a:lnTo>
                      <a:pt x="26" y="36"/>
                    </a:lnTo>
                    <a:lnTo>
                      <a:pt x="24" y="36"/>
                    </a:lnTo>
                    <a:lnTo>
                      <a:pt x="24" y="34"/>
                    </a:lnTo>
                    <a:lnTo>
                      <a:pt x="22" y="34"/>
                    </a:lnTo>
                    <a:lnTo>
                      <a:pt x="22" y="36"/>
                    </a:lnTo>
                    <a:lnTo>
                      <a:pt x="21" y="36"/>
                    </a:lnTo>
                    <a:lnTo>
                      <a:pt x="21" y="38"/>
                    </a:lnTo>
                    <a:lnTo>
                      <a:pt x="19" y="38"/>
                    </a:lnTo>
                    <a:lnTo>
                      <a:pt x="17" y="38"/>
                    </a:lnTo>
                    <a:lnTo>
                      <a:pt x="15" y="38"/>
                    </a:lnTo>
                    <a:lnTo>
                      <a:pt x="15" y="40"/>
                    </a:lnTo>
                    <a:lnTo>
                      <a:pt x="14" y="40"/>
                    </a:lnTo>
                    <a:lnTo>
                      <a:pt x="12" y="40"/>
                    </a:lnTo>
                    <a:lnTo>
                      <a:pt x="10" y="40"/>
                    </a:lnTo>
                    <a:lnTo>
                      <a:pt x="10" y="38"/>
                    </a:lnTo>
                    <a:lnTo>
                      <a:pt x="8" y="38"/>
                    </a:lnTo>
                    <a:lnTo>
                      <a:pt x="7" y="38"/>
                    </a:lnTo>
                    <a:lnTo>
                      <a:pt x="5" y="38"/>
                    </a:lnTo>
                    <a:lnTo>
                      <a:pt x="5" y="36"/>
                    </a:lnTo>
                    <a:lnTo>
                      <a:pt x="3" y="36"/>
                    </a:lnTo>
                    <a:lnTo>
                      <a:pt x="3" y="34"/>
                    </a:lnTo>
                    <a:lnTo>
                      <a:pt x="2" y="34"/>
                    </a:lnTo>
                    <a:lnTo>
                      <a:pt x="2" y="33"/>
                    </a:lnTo>
                    <a:lnTo>
                      <a:pt x="2" y="31"/>
                    </a:lnTo>
                    <a:lnTo>
                      <a:pt x="0" y="31"/>
                    </a:lnTo>
                    <a:lnTo>
                      <a:pt x="0" y="29"/>
                    </a:lnTo>
                    <a:lnTo>
                      <a:pt x="0" y="28"/>
                    </a:lnTo>
                    <a:lnTo>
                      <a:pt x="0" y="26"/>
                    </a:lnTo>
                    <a:lnTo>
                      <a:pt x="2" y="26"/>
                    </a:lnTo>
                    <a:lnTo>
                      <a:pt x="2" y="24"/>
                    </a:lnTo>
                    <a:lnTo>
                      <a:pt x="2" y="22"/>
                    </a:lnTo>
                    <a:lnTo>
                      <a:pt x="3" y="21"/>
                    </a:lnTo>
                    <a:lnTo>
                      <a:pt x="5" y="19"/>
                    </a:lnTo>
                    <a:lnTo>
                      <a:pt x="7" y="19"/>
                    </a:lnTo>
                    <a:lnTo>
                      <a:pt x="7" y="17"/>
                    </a:lnTo>
                    <a:lnTo>
                      <a:pt x="8" y="17"/>
                    </a:lnTo>
                    <a:lnTo>
                      <a:pt x="10" y="17"/>
                    </a:lnTo>
                    <a:lnTo>
                      <a:pt x="12" y="17"/>
                    </a:lnTo>
                    <a:lnTo>
                      <a:pt x="14" y="17"/>
                    </a:lnTo>
                    <a:lnTo>
                      <a:pt x="14" y="15"/>
                    </a:lnTo>
                    <a:lnTo>
                      <a:pt x="15" y="15"/>
                    </a:lnTo>
                    <a:lnTo>
                      <a:pt x="17" y="15"/>
                    </a:lnTo>
                    <a:lnTo>
                      <a:pt x="19" y="15"/>
                    </a:lnTo>
                    <a:lnTo>
                      <a:pt x="21" y="15"/>
                    </a:lnTo>
                    <a:lnTo>
                      <a:pt x="22" y="14"/>
                    </a:lnTo>
                    <a:lnTo>
                      <a:pt x="24" y="14"/>
                    </a:lnTo>
                    <a:lnTo>
                      <a:pt x="24" y="12"/>
                    </a:lnTo>
                    <a:lnTo>
                      <a:pt x="24" y="10"/>
                    </a:lnTo>
                    <a:lnTo>
                      <a:pt x="22" y="10"/>
                    </a:lnTo>
                    <a:lnTo>
                      <a:pt x="22" y="9"/>
                    </a:lnTo>
                    <a:lnTo>
                      <a:pt x="21" y="9"/>
                    </a:lnTo>
                    <a:lnTo>
                      <a:pt x="19" y="9"/>
                    </a:lnTo>
                    <a:lnTo>
                      <a:pt x="19" y="7"/>
                    </a:lnTo>
                    <a:lnTo>
                      <a:pt x="17" y="7"/>
                    </a:lnTo>
                    <a:lnTo>
                      <a:pt x="15" y="7"/>
                    </a:lnTo>
                    <a:lnTo>
                      <a:pt x="15" y="9"/>
                    </a:lnTo>
                    <a:lnTo>
                      <a:pt x="14" y="9"/>
                    </a:lnTo>
                    <a:lnTo>
                      <a:pt x="12" y="9"/>
                    </a:lnTo>
                    <a:lnTo>
                      <a:pt x="12" y="10"/>
                    </a:lnTo>
                    <a:lnTo>
                      <a:pt x="10" y="10"/>
                    </a:lnTo>
                    <a:lnTo>
                      <a:pt x="10" y="12"/>
                    </a:lnTo>
                    <a:close/>
                    <a:moveTo>
                      <a:pt x="24" y="21"/>
                    </a:moveTo>
                    <a:lnTo>
                      <a:pt x="22" y="21"/>
                    </a:lnTo>
                    <a:lnTo>
                      <a:pt x="21" y="21"/>
                    </a:lnTo>
                    <a:lnTo>
                      <a:pt x="19" y="21"/>
                    </a:lnTo>
                    <a:lnTo>
                      <a:pt x="19" y="22"/>
                    </a:lnTo>
                    <a:lnTo>
                      <a:pt x="17" y="22"/>
                    </a:lnTo>
                    <a:lnTo>
                      <a:pt x="15" y="22"/>
                    </a:lnTo>
                    <a:lnTo>
                      <a:pt x="14" y="22"/>
                    </a:lnTo>
                    <a:lnTo>
                      <a:pt x="12" y="22"/>
                    </a:lnTo>
                    <a:lnTo>
                      <a:pt x="12" y="24"/>
                    </a:lnTo>
                    <a:lnTo>
                      <a:pt x="10" y="24"/>
                    </a:lnTo>
                    <a:lnTo>
                      <a:pt x="10" y="26"/>
                    </a:lnTo>
                    <a:lnTo>
                      <a:pt x="10" y="28"/>
                    </a:lnTo>
                    <a:lnTo>
                      <a:pt x="10" y="29"/>
                    </a:lnTo>
                    <a:lnTo>
                      <a:pt x="12" y="29"/>
                    </a:lnTo>
                    <a:lnTo>
                      <a:pt x="12" y="31"/>
                    </a:lnTo>
                    <a:lnTo>
                      <a:pt x="14" y="31"/>
                    </a:lnTo>
                    <a:lnTo>
                      <a:pt x="14" y="33"/>
                    </a:lnTo>
                    <a:lnTo>
                      <a:pt x="15" y="33"/>
                    </a:lnTo>
                    <a:lnTo>
                      <a:pt x="17" y="33"/>
                    </a:lnTo>
                    <a:lnTo>
                      <a:pt x="17" y="31"/>
                    </a:lnTo>
                    <a:lnTo>
                      <a:pt x="19" y="31"/>
                    </a:lnTo>
                    <a:lnTo>
                      <a:pt x="21" y="31"/>
                    </a:lnTo>
                    <a:lnTo>
                      <a:pt x="21" y="29"/>
                    </a:lnTo>
                    <a:lnTo>
                      <a:pt x="22" y="29"/>
                    </a:lnTo>
                    <a:lnTo>
                      <a:pt x="22" y="28"/>
                    </a:lnTo>
                    <a:lnTo>
                      <a:pt x="24" y="28"/>
                    </a:lnTo>
                    <a:lnTo>
                      <a:pt x="24" y="26"/>
                    </a:lnTo>
                    <a:lnTo>
                      <a:pt x="24" y="24"/>
                    </a:lnTo>
                    <a:lnTo>
                      <a:pt x="24" y="22"/>
                    </a:lnTo>
                    <a:lnTo>
                      <a:pt x="24" y="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 name="Rectangle 60"/>
              <p:cNvSpPr>
                <a:spLocks noChangeArrowheads="1"/>
              </p:cNvSpPr>
              <p:nvPr/>
            </p:nvSpPr>
            <p:spPr bwMode="auto">
              <a:xfrm>
                <a:off x="1811" y="2040"/>
                <a:ext cx="10" cy="5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2" name="Freeform 61"/>
              <p:cNvSpPr>
                <a:spLocks/>
              </p:cNvSpPr>
              <p:nvPr/>
            </p:nvSpPr>
            <p:spPr bwMode="auto">
              <a:xfrm>
                <a:off x="1533" y="1730"/>
                <a:ext cx="256" cy="286"/>
              </a:xfrm>
              <a:custGeom>
                <a:avLst/>
                <a:gdLst>
                  <a:gd name="T0" fmla="*/ 83 w 256"/>
                  <a:gd name="T1" fmla="*/ 286 h 286"/>
                  <a:gd name="T2" fmla="*/ 83 w 256"/>
                  <a:gd name="T3" fmla="*/ 195 h 286"/>
                  <a:gd name="T4" fmla="*/ 0 w 256"/>
                  <a:gd name="T5" fmla="*/ 195 h 286"/>
                  <a:gd name="T6" fmla="*/ 0 w 256"/>
                  <a:gd name="T7" fmla="*/ 98 h 286"/>
                  <a:gd name="T8" fmla="*/ 83 w 256"/>
                  <a:gd name="T9" fmla="*/ 98 h 286"/>
                  <a:gd name="T10" fmla="*/ 83 w 256"/>
                  <a:gd name="T11" fmla="*/ 0 h 286"/>
                  <a:gd name="T12" fmla="*/ 169 w 256"/>
                  <a:gd name="T13" fmla="*/ 0 h 286"/>
                  <a:gd name="T14" fmla="*/ 169 w 256"/>
                  <a:gd name="T15" fmla="*/ 98 h 286"/>
                  <a:gd name="T16" fmla="*/ 256 w 256"/>
                  <a:gd name="T17" fmla="*/ 98 h 286"/>
                  <a:gd name="T18" fmla="*/ 256 w 256"/>
                  <a:gd name="T19" fmla="*/ 195 h 286"/>
                  <a:gd name="T20" fmla="*/ 173 w 256"/>
                  <a:gd name="T21" fmla="*/ 195 h 286"/>
                  <a:gd name="T22" fmla="*/ 173 w 256"/>
                  <a:gd name="T23" fmla="*/ 286 h 286"/>
                  <a:gd name="T24" fmla="*/ 83 w 256"/>
                  <a:gd name="T25" fmla="*/ 286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6" h="286">
                    <a:moveTo>
                      <a:pt x="83" y="286"/>
                    </a:moveTo>
                    <a:lnTo>
                      <a:pt x="83" y="195"/>
                    </a:lnTo>
                    <a:lnTo>
                      <a:pt x="0" y="195"/>
                    </a:lnTo>
                    <a:lnTo>
                      <a:pt x="0" y="98"/>
                    </a:lnTo>
                    <a:lnTo>
                      <a:pt x="83" y="98"/>
                    </a:lnTo>
                    <a:lnTo>
                      <a:pt x="83" y="0"/>
                    </a:lnTo>
                    <a:lnTo>
                      <a:pt x="169" y="0"/>
                    </a:lnTo>
                    <a:lnTo>
                      <a:pt x="169" y="98"/>
                    </a:lnTo>
                    <a:lnTo>
                      <a:pt x="256" y="98"/>
                    </a:lnTo>
                    <a:lnTo>
                      <a:pt x="256" y="195"/>
                    </a:lnTo>
                    <a:lnTo>
                      <a:pt x="173" y="195"/>
                    </a:lnTo>
                    <a:lnTo>
                      <a:pt x="173" y="286"/>
                    </a:lnTo>
                    <a:lnTo>
                      <a:pt x="83" y="28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 name="Freeform 62"/>
              <p:cNvSpPr>
                <a:spLocks/>
              </p:cNvSpPr>
              <p:nvPr/>
            </p:nvSpPr>
            <p:spPr bwMode="auto">
              <a:xfrm>
                <a:off x="1533" y="1730"/>
                <a:ext cx="256" cy="286"/>
              </a:xfrm>
              <a:custGeom>
                <a:avLst/>
                <a:gdLst>
                  <a:gd name="T0" fmla="*/ 83 w 256"/>
                  <a:gd name="T1" fmla="*/ 286 h 286"/>
                  <a:gd name="T2" fmla="*/ 83 w 256"/>
                  <a:gd name="T3" fmla="*/ 195 h 286"/>
                  <a:gd name="T4" fmla="*/ 0 w 256"/>
                  <a:gd name="T5" fmla="*/ 195 h 286"/>
                  <a:gd name="T6" fmla="*/ 0 w 256"/>
                  <a:gd name="T7" fmla="*/ 98 h 286"/>
                  <a:gd name="T8" fmla="*/ 83 w 256"/>
                  <a:gd name="T9" fmla="*/ 98 h 286"/>
                  <a:gd name="T10" fmla="*/ 83 w 256"/>
                  <a:gd name="T11" fmla="*/ 0 h 286"/>
                  <a:gd name="T12" fmla="*/ 169 w 256"/>
                  <a:gd name="T13" fmla="*/ 0 h 286"/>
                  <a:gd name="T14" fmla="*/ 169 w 256"/>
                  <a:gd name="T15" fmla="*/ 98 h 286"/>
                  <a:gd name="T16" fmla="*/ 256 w 256"/>
                  <a:gd name="T17" fmla="*/ 98 h 286"/>
                  <a:gd name="T18" fmla="*/ 256 w 256"/>
                  <a:gd name="T19" fmla="*/ 195 h 286"/>
                  <a:gd name="T20" fmla="*/ 173 w 256"/>
                  <a:gd name="T21" fmla="*/ 195 h 286"/>
                  <a:gd name="T22" fmla="*/ 173 w 256"/>
                  <a:gd name="T23" fmla="*/ 286 h 286"/>
                  <a:gd name="T24" fmla="*/ 83 w 256"/>
                  <a:gd name="T25" fmla="*/ 286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6" h="286">
                    <a:moveTo>
                      <a:pt x="83" y="286"/>
                    </a:moveTo>
                    <a:lnTo>
                      <a:pt x="83" y="195"/>
                    </a:lnTo>
                    <a:lnTo>
                      <a:pt x="0" y="195"/>
                    </a:lnTo>
                    <a:lnTo>
                      <a:pt x="0" y="98"/>
                    </a:lnTo>
                    <a:lnTo>
                      <a:pt x="83" y="98"/>
                    </a:lnTo>
                    <a:lnTo>
                      <a:pt x="83" y="0"/>
                    </a:lnTo>
                    <a:lnTo>
                      <a:pt x="169" y="0"/>
                    </a:lnTo>
                    <a:lnTo>
                      <a:pt x="169" y="98"/>
                    </a:lnTo>
                    <a:lnTo>
                      <a:pt x="256" y="98"/>
                    </a:lnTo>
                    <a:lnTo>
                      <a:pt x="256" y="195"/>
                    </a:lnTo>
                    <a:lnTo>
                      <a:pt x="173" y="195"/>
                    </a:lnTo>
                    <a:lnTo>
                      <a:pt x="173" y="286"/>
                    </a:lnTo>
                    <a:lnTo>
                      <a:pt x="83" y="286"/>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4" name="Freeform 63"/>
              <p:cNvSpPr>
                <a:spLocks noEditPoints="1"/>
              </p:cNvSpPr>
              <p:nvPr/>
            </p:nvSpPr>
            <p:spPr bwMode="auto">
              <a:xfrm>
                <a:off x="1619" y="1812"/>
                <a:ext cx="80" cy="76"/>
              </a:xfrm>
              <a:custGeom>
                <a:avLst/>
                <a:gdLst>
                  <a:gd name="T0" fmla="*/ 7 w 80"/>
                  <a:gd name="T1" fmla="*/ 62 h 76"/>
                  <a:gd name="T2" fmla="*/ 7 w 80"/>
                  <a:gd name="T3" fmla="*/ 76 h 76"/>
                  <a:gd name="T4" fmla="*/ 6 w 80"/>
                  <a:gd name="T5" fmla="*/ 75 h 76"/>
                  <a:gd name="T6" fmla="*/ 4 w 80"/>
                  <a:gd name="T7" fmla="*/ 73 h 76"/>
                  <a:gd name="T8" fmla="*/ 2 w 80"/>
                  <a:gd name="T9" fmla="*/ 71 h 76"/>
                  <a:gd name="T10" fmla="*/ 0 w 80"/>
                  <a:gd name="T11" fmla="*/ 69 h 76"/>
                  <a:gd name="T12" fmla="*/ 0 w 80"/>
                  <a:gd name="T13" fmla="*/ 66 h 76"/>
                  <a:gd name="T14" fmla="*/ 0 w 80"/>
                  <a:gd name="T15" fmla="*/ 62 h 76"/>
                  <a:gd name="T16" fmla="*/ 25 w 80"/>
                  <a:gd name="T17" fmla="*/ 0 h 76"/>
                  <a:gd name="T18" fmla="*/ 28 w 80"/>
                  <a:gd name="T19" fmla="*/ 2 h 76"/>
                  <a:gd name="T20" fmla="*/ 30 w 80"/>
                  <a:gd name="T21" fmla="*/ 4 h 76"/>
                  <a:gd name="T22" fmla="*/ 31 w 80"/>
                  <a:gd name="T23" fmla="*/ 6 h 76"/>
                  <a:gd name="T24" fmla="*/ 33 w 80"/>
                  <a:gd name="T25" fmla="*/ 9 h 76"/>
                  <a:gd name="T26" fmla="*/ 31 w 80"/>
                  <a:gd name="T27" fmla="*/ 11 h 76"/>
                  <a:gd name="T28" fmla="*/ 31 w 80"/>
                  <a:gd name="T29" fmla="*/ 14 h 76"/>
                  <a:gd name="T30" fmla="*/ 30 w 80"/>
                  <a:gd name="T31" fmla="*/ 16 h 76"/>
                  <a:gd name="T32" fmla="*/ 28 w 80"/>
                  <a:gd name="T33" fmla="*/ 18 h 76"/>
                  <a:gd name="T34" fmla="*/ 26 w 80"/>
                  <a:gd name="T35" fmla="*/ 19 h 76"/>
                  <a:gd name="T36" fmla="*/ 23 w 80"/>
                  <a:gd name="T37" fmla="*/ 19 h 76"/>
                  <a:gd name="T38" fmla="*/ 21 w 80"/>
                  <a:gd name="T39" fmla="*/ 18 h 76"/>
                  <a:gd name="T40" fmla="*/ 18 w 80"/>
                  <a:gd name="T41" fmla="*/ 18 h 76"/>
                  <a:gd name="T42" fmla="*/ 16 w 80"/>
                  <a:gd name="T43" fmla="*/ 16 h 76"/>
                  <a:gd name="T44" fmla="*/ 14 w 80"/>
                  <a:gd name="T45" fmla="*/ 14 h 76"/>
                  <a:gd name="T46" fmla="*/ 14 w 80"/>
                  <a:gd name="T47" fmla="*/ 11 h 76"/>
                  <a:gd name="T48" fmla="*/ 14 w 80"/>
                  <a:gd name="T49" fmla="*/ 7 h 76"/>
                  <a:gd name="T50" fmla="*/ 16 w 80"/>
                  <a:gd name="T51" fmla="*/ 6 h 76"/>
                  <a:gd name="T52" fmla="*/ 18 w 80"/>
                  <a:gd name="T53" fmla="*/ 2 h 76"/>
                  <a:gd name="T54" fmla="*/ 19 w 80"/>
                  <a:gd name="T55" fmla="*/ 0 h 76"/>
                  <a:gd name="T56" fmla="*/ 23 w 80"/>
                  <a:gd name="T57" fmla="*/ 0 h 76"/>
                  <a:gd name="T58" fmla="*/ 63 w 80"/>
                  <a:gd name="T59" fmla="*/ 7 h 76"/>
                  <a:gd name="T60" fmla="*/ 66 w 80"/>
                  <a:gd name="T61" fmla="*/ 7 h 76"/>
                  <a:gd name="T62" fmla="*/ 68 w 80"/>
                  <a:gd name="T63" fmla="*/ 9 h 76"/>
                  <a:gd name="T64" fmla="*/ 68 w 80"/>
                  <a:gd name="T65" fmla="*/ 12 h 76"/>
                  <a:gd name="T66" fmla="*/ 69 w 80"/>
                  <a:gd name="T67" fmla="*/ 14 h 76"/>
                  <a:gd name="T68" fmla="*/ 69 w 80"/>
                  <a:gd name="T69" fmla="*/ 18 h 76"/>
                  <a:gd name="T70" fmla="*/ 68 w 80"/>
                  <a:gd name="T71" fmla="*/ 19 h 76"/>
                  <a:gd name="T72" fmla="*/ 66 w 80"/>
                  <a:gd name="T73" fmla="*/ 21 h 76"/>
                  <a:gd name="T74" fmla="*/ 63 w 80"/>
                  <a:gd name="T75" fmla="*/ 23 h 76"/>
                  <a:gd name="T76" fmla="*/ 59 w 80"/>
                  <a:gd name="T77" fmla="*/ 23 h 76"/>
                  <a:gd name="T78" fmla="*/ 56 w 80"/>
                  <a:gd name="T79" fmla="*/ 23 h 76"/>
                  <a:gd name="T80" fmla="*/ 54 w 80"/>
                  <a:gd name="T81" fmla="*/ 21 h 76"/>
                  <a:gd name="T82" fmla="*/ 52 w 80"/>
                  <a:gd name="T83" fmla="*/ 19 h 76"/>
                  <a:gd name="T84" fmla="*/ 52 w 80"/>
                  <a:gd name="T85" fmla="*/ 16 h 76"/>
                  <a:gd name="T86" fmla="*/ 52 w 80"/>
                  <a:gd name="T87" fmla="*/ 12 h 76"/>
                  <a:gd name="T88" fmla="*/ 54 w 80"/>
                  <a:gd name="T89" fmla="*/ 11 h 76"/>
                  <a:gd name="T90" fmla="*/ 56 w 80"/>
                  <a:gd name="T91" fmla="*/ 9 h 76"/>
                  <a:gd name="T92" fmla="*/ 57 w 80"/>
                  <a:gd name="T93" fmla="*/ 7 h 76"/>
                  <a:gd name="T94" fmla="*/ 61 w 80"/>
                  <a:gd name="T95" fmla="*/ 7 h 76"/>
                  <a:gd name="T96" fmla="*/ 75 w 80"/>
                  <a:gd name="T97" fmla="*/ 62 h 76"/>
                  <a:gd name="T98" fmla="*/ 75 w 80"/>
                  <a:gd name="T99" fmla="*/ 76 h 76"/>
                  <a:gd name="T100" fmla="*/ 76 w 80"/>
                  <a:gd name="T101" fmla="*/ 75 h 76"/>
                  <a:gd name="T102" fmla="*/ 78 w 80"/>
                  <a:gd name="T103" fmla="*/ 73 h 76"/>
                  <a:gd name="T104" fmla="*/ 78 w 80"/>
                  <a:gd name="T105" fmla="*/ 69 h 76"/>
                  <a:gd name="T106" fmla="*/ 80 w 80"/>
                  <a:gd name="T107" fmla="*/ 6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 h="76">
                    <a:moveTo>
                      <a:pt x="0" y="62"/>
                    </a:moveTo>
                    <a:lnTo>
                      <a:pt x="7" y="62"/>
                    </a:lnTo>
                    <a:lnTo>
                      <a:pt x="9" y="76"/>
                    </a:lnTo>
                    <a:lnTo>
                      <a:pt x="7" y="76"/>
                    </a:lnTo>
                    <a:lnTo>
                      <a:pt x="6" y="76"/>
                    </a:lnTo>
                    <a:lnTo>
                      <a:pt x="6" y="75"/>
                    </a:lnTo>
                    <a:lnTo>
                      <a:pt x="4" y="75"/>
                    </a:lnTo>
                    <a:lnTo>
                      <a:pt x="4" y="73"/>
                    </a:lnTo>
                    <a:lnTo>
                      <a:pt x="2" y="73"/>
                    </a:lnTo>
                    <a:lnTo>
                      <a:pt x="2" y="71"/>
                    </a:lnTo>
                    <a:lnTo>
                      <a:pt x="2" y="69"/>
                    </a:lnTo>
                    <a:lnTo>
                      <a:pt x="0" y="69"/>
                    </a:lnTo>
                    <a:lnTo>
                      <a:pt x="0" y="68"/>
                    </a:lnTo>
                    <a:lnTo>
                      <a:pt x="0" y="66"/>
                    </a:lnTo>
                    <a:lnTo>
                      <a:pt x="0" y="64"/>
                    </a:lnTo>
                    <a:lnTo>
                      <a:pt x="0" y="62"/>
                    </a:lnTo>
                    <a:close/>
                    <a:moveTo>
                      <a:pt x="23" y="0"/>
                    </a:moveTo>
                    <a:lnTo>
                      <a:pt x="25" y="0"/>
                    </a:lnTo>
                    <a:lnTo>
                      <a:pt x="26" y="0"/>
                    </a:lnTo>
                    <a:lnTo>
                      <a:pt x="28" y="2"/>
                    </a:lnTo>
                    <a:lnTo>
                      <a:pt x="30" y="2"/>
                    </a:lnTo>
                    <a:lnTo>
                      <a:pt x="30" y="4"/>
                    </a:lnTo>
                    <a:lnTo>
                      <a:pt x="31" y="4"/>
                    </a:lnTo>
                    <a:lnTo>
                      <a:pt x="31" y="6"/>
                    </a:lnTo>
                    <a:lnTo>
                      <a:pt x="31" y="7"/>
                    </a:lnTo>
                    <a:lnTo>
                      <a:pt x="33" y="9"/>
                    </a:lnTo>
                    <a:lnTo>
                      <a:pt x="33" y="11"/>
                    </a:lnTo>
                    <a:lnTo>
                      <a:pt x="31" y="11"/>
                    </a:lnTo>
                    <a:lnTo>
                      <a:pt x="31" y="12"/>
                    </a:lnTo>
                    <a:lnTo>
                      <a:pt x="31" y="14"/>
                    </a:lnTo>
                    <a:lnTo>
                      <a:pt x="31" y="16"/>
                    </a:lnTo>
                    <a:lnTo>
                      <a:pt x="30" y="16"/>
                    </a:lnTo>
                    <a:lnTo>
                      <a:pt x="30" y="18"/>
                    </a:lnTo>
                    <a:lnTo>
                      <a:pt x="28" y="18"/>
                    </a:lnTo>
                    <a:lnTo>
                      <a:pt x="26" y="18"/>
                    </a:lnTo>
                    <a:lnTo>
                      <a:pt x="26" y="19"/>
                    </a:lnTo>
                    <a:lnTo>
                      <a:pt x="25" y="19"/>
                    </a:lnTo>
                    <a:lnTo>
                      <a:pt x="23" y="19"/>
                    </a:lnTo>
                    <a:lnTo>
                      <a:pt x="21" y="19"/>
                    </a:lnTo>
                    <a:lnTo>
                      <a:pt x="21" y="18"/>
                    </a:lnTo>
                    <a:lnTo>
                      <a:pt x="19" y="18"/>
                    </a:lnTo>
                    <a:lnTo>
                      <a:pt x="18" y="18"/>
                    </a:lnTo>
                    <a:lnTo>
                      <a:pt x="18" y="16"/>
                    </a:lnTo>
                    <a:lnTo>
                      <a:pt x="16" y="16"/>
                    </a:lnTo>
                    <a:lnTo>
                      <a:pt x="16" y="14"/>
                    </a:lnTo>
                    <a:lnTo>
                      <a:pt x="14" y="14"/>
                    </a:lnTo>
                    <a:lnTo>
                      <a:pt x="14" y="12"/>
                    </a:lnTo>
                    <a:lnTo>
                      <a:pt x="14" y="11"/>
                    </a:lnTo>
                    <a:lnTo>
                      <a:pt x="14" y="9"/>
                    </a:lnTo>
                    <a:lnTo>
                      <a:pt x="14" y="7"/>
                    </a:lnTo>
                    <a:lnTo>
                      <a:pt x="14" y="6"/>
                    </a:lnTo>
                    <a:lnTo>
                      <a:pt x="16" y="6"/>
                    </a:lnTo>
                    <a:lnTo>
                      <a:pt x="16" y="4"/>
                    </a:lnTo>
                    <a:lnTo>
                      <a:pt x="18" y="2"/>
                    </a:lnTo>
                    <a:lnTo>
                      <a:pt x="19" y="2"/>
                    </a:lnTo>
                    <a:lnTo>
                      <a:pt x="19" y="0"/>
                    </a:lnTo>
                    <a:lnTo>
                      <a:pt x="21" y="0"/>
                    </a:lnTo>
                    <a:lnTo>
                      <a:pt x="23" y="0"/>
                    </a:lnTo>
                    <a:close/>
                    <a:moveTo>
                      <a:pt x="61" y="7"/>
                    </a:moveTo>
                    <a:lnTo>
                      <a:pt x="63" y="7"/>
                    </a:lnTo>
                    <a:lnTo>
                      <a:pt x="64" y="7"/>
                    </a:lnTo>
                    <a:lnTo>
                      <a:pt x="66" y="7"/>
                    </a:lnTo>
                    <a:lnTo>
                      <a:pt x="66" y="9"/>
                    </a:lnTo>
                    <a:lnTo>
                      <a:pt x="68" y="9"/>
                    </a:lnTo>
                    <a:lnTo>
                      <a:pt x="68" y="11"/>
                    </a:lnTo>
                    <a:lnTo>
                      <a:pt x="68" y="12"/>
                    </a:lnTo>
                    <a:lnTo>
                      <a:pt x="69" y="12"/>
                    </a:lnTo>
                    <a:lnTo>
                      <a:pt x="69" y="14"/>
                    </a:lnTo>
                    <a:lnTo>
                      <a:pt x="69" y="16"/>
                    </a:lnTo>
                    <a:lnTo>
                      <a:pt x="69" y="18"/>
                    </a:lnTo>
                    <a:lnTo>
                      <a:pt x="68" y="18"/>
                    </a:lnTo>
                    <a:lnTo>
                      <a:pt x="68" y="19"/>
                    </a:lnTo>
                    <a:lnTo>
                      <a:pt x="68" y="21"/>
                    </a:lnTo>
                    <a:lnTo>
                      <a:pt x="66" y="21"/>
                    </a:lnTo>
                    <a:lnTo>
                      <a:pt x="64" y="23"/>
                    </a:lnTo>
                    <a:lnTo>
                      <a:pt x="63" y="23"/>
                    </a:lnTo>
                    <a:lnTo>
                      <a:pt x="61" y="23"/>
                    </a:lnTo>
                    <a:lnTo>
                      <a:pt x="59" y="23"/>
                    </a:lnTo>
                    <a:lnTo>
                      <a:pt x="57" y="23"/>
                    </a:lnTo>
                    <a:lnTo>
                      <a:pt x="56" y="23"/>
                    </a:lnTo>
                    <a:lnTo>
                      <a:pt x="56" y="21"/>
                    </a:lnTo>
                    <a:lnTo>
                      <a:pt x="54" y="21"/>
                    </a:lnTo>
                    <a:lnTo>
                      <a:pt x="54" y="19"/>
                    </a:lnTo>
                    <a:lnTo>
                      <a:pt x="52" y="19"/>
                    </a:lnTo>
                    <a:lnTo>
                      <a:pt x="52" y="18"/>
                    </a:lnTo>
                    <a:lnTo>
                      <a:pt x="52" y="16"/>
                    </a:lnTo>
                    <a:lnTo>
                      <a:pt x="52" y="14"/>
                    </a:lnTo>
                    <a:lnTo>
                      <a:pt x="52" y="12"/>
                    </a:lnTo>
                    <a:lnTo>
                      <a:pt x="52" y="11"/>
                    </a:lnTo>
                    <a:lnTo>
                      <a:pt x="54" y="11"/>
                    </a:lnTo>
                    <a:lnTo>
                      <a:pt x="54" y="9"/>
                    </a:lnTo>
                    <a:lnTo>
                      <a:pt x="56" y="9"/>
                    </a:lnTo>
                    <a:lnTo>
                      <a:pt x="56" y="7"/>
                    </a:lnTo>
                    <a:lnTo>
                      <a:pt x="57" y="7"/>
                    </a:lnTo>
                    <a:lnTo>
                      <a:pt x="59" y="7"/>
                    </a:lnTo>
                    <a:lnTo>
                      <a:pt x="61" y="7"/>
                    </a:lnTo>
                    <a:close/>
                    <a:moveTo>
                      <a:pt x="80" y="64"/>
                    </a:moveTo>
                    <a:lnTo>
                      <a:pt x="75" y="62"/>
                    </a:lnTo>
                    <a:lnTo>
                      <a:pt x="73" y="71"/>
                    </a:lnTo>
                    <a:lnTo>
                      <a:pt x="75" y="76"/>
                    </a:lnTo>
                    <a:lnTo>
                      <a:pt x="75" y="75"/>
                    </a:lnTo>
                    <a:lnTo>
                      <a:pt x="76" y="75"/>
                    </a:lnTo>
                    <a:lnTo>
                      <a:pt x="76" y="73"/>
                    </a:lnTo>
                    <a:lnTo>
                      <a:pt x="78" y="73"/>
                    </a:lnTo>
                    <a:lnTo>
                      <a:pt x="78" y="71"/>
                    </a:lnTo>
                    <a:lnTo>
                      <a:pt x="78" y="69"/>
                    </a:lnTo>
                    <a:lnTo>
                      <a:pt x="80" y="68"/>
                    </a:lnTo>
                    <a:lnTo>
                      <a:pt x="80" y="66"/>
                    </a:lnTo>
                    <a:lnTo>
                      <a:pt x="80" y="6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5" name="Freeform 64"/>
              <p:cNvSpPr>
                <a:spLocks/>
              </p:cNvSpPr>
              <p:nvPr/>
            </p:nvSpPr>
            <p:spPr bwMode="auto">
              <a:xfrm>
                <a:off x="1619" y="1874"/>
                <a:ext cx="9" cy="14"/>
              </a:xfrm>
              <a:custGeom>
                <a:avLst/>
                <a:gdLst>
                  <a:gd name="T0" fmla="*/ 0 w 9"/>
                  <a:gd name="T1" fmla="*/ 0 h 14"/>
                  <a:gd name="T2" fmla="*/ 7 w 9"/>
                  <a:gd name="T3" fmla="*/ 0 h 14"/>
                  <a:gd name="T4" fmla="*/ 9 w 9"/>
                  <a:gd name="T5" fmla="*/ 14 h 14"/>
                  <a:gd name="T6" fmla="*/ 6 w 9"/>
                  <a:gd name="T7" fmla="*/ 13 h 14"/>
                  <a:gd name="T8" fmla="*/ 2 w 9"/>
                  <a:gd name="T9" fmla="*/ 9 h 14"/>
                  <a:gd name="T10" fmla="*/ 0 w 9"/>
                  <a:gd name="T11" fmla="*/ 6 h 14"/>
                  <a:gd name="T12" fmla="*/ 0 w 9"/>
                  <a:gd name="T13" fmla="*/ 0 h 14"/>
                </a:gdLst>
                <a:ahLst/>
                <a:cxnLst>
                  <a:cxn ang="0">
                    <a:pos x="T0" y="T1"/>
                  </a:cxn>
                  <a:cxn ang="0">
                    <a:pos x="T2" y="T3"/>
                  </a:cxn>
                  <a:cxn ang="0">
                    <a:pos x="T4" y="T5"/>
                  </a:cxn>
                  <a:cxn ang="0">
                    <a:pos x="T6" y="T7"/>
                  </a:cxn>
                  <a:cxn ang="0">
                    <a:pos x="T8" y="T9"/>
                  </a:cxn>
                  <a:cxn ang="0">
                    <a:pos x="T10" y="T11"/>
                  </a:cxn>
                  <a:cxn ang="0">
                    <a:pos x="T12" y="T13"/>
                  </a:cxn>
                </a:cxnLst>
                <a:rect l="0" t="0" r="r" b="b"/>
                <a:pathLst>
                  <a:path w="9" h="14">
                    <a:moveTo>
                      <a:pt x="0" y="0"/>
                    </a:moveTo>
                    <a:lnTo>
                      <a:pt x="7" y="0"/>
                    </a:lnTo>
                    <a:lnTo>
                      <a:pt x="9" y="14"/>
                    </a:lnTo>
                    <a:lnTo>
                      <a:pt x="6" y="13"/>
                    </a:lnTo>
                    <a:lnTo>
                      <a:pt x="2" y="9"/>
                    </a:lnTo>
                    <a:lnTo>
                      <a:pt x="0" y="6"/>
                    </a:ln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6" name="Freeform 65"/>
              <p:cNvSpPr>
                <a:spLocks/>
              </p:cNvSpPr>
              <p:nvPr/>
            </p:nvSpPr>
            <p:spPr bwMode="auto">
              <a:xfrm>
                <a:off x="1633" y="1812"/>
                <a:ext cx="19" cy="19"/>
              </a:xfrm>
              <a:custGeom>
                <a:avLst/>
                <a:gdLst>
                  <a:gd name="T0" fmla="*/ 9 w 19"/>
                  <a:gd name="T1" fmla="*/ 0 h 19"/>
                  <a:gd name="T2" fmla="*/ 12 w 19"/>
                  <a:gd name="T3" fmla="*/ 0 h 19"/>
                  <a:gd name="T4" fmla="*/ 16 w 19"/>
                  <a:gd name="T5" fmla="*/ 4 h 19"/>
                  <a:gd name="T6" fmla="*/ 17 w 19"/>
                  <a:gd name="T7" fmla="*/ 6 h 19"/>
                  <a:gd name="T8" fmla="*/ 19 w 19"/>
                  <a:gd name="T9" fmla="*/ 9 h 19"/>
                  <a:gd name="T10" fmla="*/ 17 w 19"/>
                  <a:gd name="T11" fmla="*/ 12 h 19"/>
                  <a:gd name="T12" fmla="*/ 16 w 19"/>
                  <a:gd name="T13" fmla="*/ 16 h 19"/>
                  <a:gd name="T14" fmla="*/ 12 w 19"/>
                  <a:gd name="T15" fmla="*/ 18 h 19"/>
                  <a:gd name="T16" fmla="*/ 9 w 19"/>
                  <a:gd name="T17" fmla="*/ 19 h 19"/>
                  <a:gd name="T18" fmla="*/ 5 w 19"/>
                  <a:gd name="T19" fmla="*/ 18 h 19"/>
                  <a:gd name="T20" fmla="*/ 2 w 19"/>
                  <a:gd name="T21" fmla="*/ 16 h 19"/>
                  <a:gd name="T22" fmla="*/ 0 w 19"/>
                  <a:gd name="T23" fmla="*/ 12 h 19"/>
                  <a:gd name="T24" fmla="*/ 0 w 19"/>
                  <a:gd name="T25" fmla="*/ 9 h 19"/>
                  <a:gd name="T26" fmla="*/ 0 w 19"/>
                  <a:gd name="T27" fmla="*/ 6 h 19"/>
                  <a:gd name="T28" fmla="*/ 2 w 19"/>
                  <a:gd name="T29" fmla="*/ 4 h 19"/>
                  <a:gd name="T30" fmla="*/ 5 w 19"/>
                  <a:gd name="T31" fmla="*/ 0 h 19"/>
                  <a:gd name="T32" fmla="*/ 9 w 19"/>
                  <a:gd name="T33"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9" h="19">
                    <a:moveTo>
                      <a:pt x="9" y="0"/>
                    </a:moveTo>
                    <a:lnTo>
                      <a:pt x="12" y="0"/>
                    </a:lnTo>
                    <a:lnTo>
                      <a:pt x="16" y="4"/>
                    </a:lnTo>
                    <a:lnTo>
                      <a:pt x="17" y="6"/>
                    </a:lnTo>
                    <a:lnTo>
                      <a:pt x="19" y="9"/>
                    </a:lnTo>
                    <a:lnTo>
                      <a:pt x="17" y="12"/>
                    </a:lnTo>
                    <a:lnTo>
                      <a:pt x="16" y="16"/>
                    </a:lnTo>
                    <a:lnTo>
                      <a:pt x="12" y="18"/>
                    </a:lnTo>
                    <a:lnTo>
                      <a:pt x="9" y="19"/>
                    </a:lnTo>
                    <a:lnTo>
                      <a:pt x="5" y="18"/>
                    </a:lnTo>
                    <a:lnTo>
                      <a:pt x="2" y="16"/>
                    </a:lnTo>
                    <a:lnTo>
                      <a:pt x="0" y="12"/>
                    </a:lnTo>
                    <a:lnTo>
                      <a:pt x="0" y="9"/>
                    </a:lnTo>
                    <a:lnTo>
                      <a:pt x="0" y="6"/>
                    </a:lnTo>
                    <a:lnTo>
                      <a:pt x="2" y="4"/>
                    </a:lnTo>
                    <a:lnTo>
                      <a:pt x="5" y="0"/>
                    </a:lnTo>
                    <a:lnTo>
                      <a:pt x="9"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7" name="Freeform 66"/>
              <p:cNvSpPr>
                <a:spLocks/>
              </p:cNvSpPr>
              <p:nvPr/>
            </p:nvSpPr>
            <p:spPr bwMode="auto">
              <a:xfrm>
                <a:off x="1671" y="1819"/>
                <a:ext cx="17" cy="16"/>
              </a:xfrm>
              <a:custGeom>
                <a:avLst/>
                <a:gdLst>
                  <a:gd name="T0" fmla="*/ 9 w 17"/>
                  <a:gd name="T1" fmla="*/ 0 h 16"/>
                  <a:gd name="T2" fmla="*/ 12 w 17"/>
                  <a:gd name="T3" fmla="*/ 0 h 16"/>
                  <a:gd name="T4" fmla="*/ 14 w 17"/>
                  <a:gd name="T5" fmla="*/ 2 h 16"/>
                  <a:gd name="T6" fmla="*/ 16 w 17"/>
                  <a:gd name="T7" fmla="*/ 5 h 16"/>
                  <a:gd name="T8" fmla="*/ 17 w 17"/>
                  <a:gd name="T9" fmla="*/ 7 h 16"/>
                  <a:gd name="T10" fmla="*/ 16 w 17"/>
                  <a:gd name="T11" fmla="*/ 11 h 16"/>
                  <a:gd name="T12" fmla="*/ 14 w 17"/>
                  <a:gd name="T13" fmla="*/ 14 h 16"/>
                  <a:gd name="T14" fmla="*/ 12 w 17"/>
                  <a:gd name="T15" fmla="*/ 16 h 16"/>
                  <a:gd name="T16" fmla="*/ 9 w 17"/>
                  <a:gd name="T17" fmla="*/ 16 h 16"/>
                  <a:gd name="T18" fmla="*/ 5 w 17"/>
                  <a:gd name="T19" fmla="*/ 16 h 16"/>
                  <a:gd name="T20" fmla="*/ 2 w 17"/>
                  <a:gd name="T21" fmla="*/ 14 h 16"/>
                  <a:gd name="T22" fmla="*/ 0 w 17"/>
                  <a:gd name="T23" fmla="*/ 11 h 16"/>
                  <a:gd name="T24" fmla="*/ 0 w 17"/>
                  <a:gd name="T25" fmla="*/ 7 h 16"/>
                  <a:gd name="T26" fmla="*/ 0 w 17"/>
                  <a:gd name="T27" fmla="*/ 5 h 16"/>
                  <a:gd name="T28" fmla="*/ 2 w 17"/>
                  <a:gd name="T29" fmla="*/ 2 h 16"/>
                  <a:gd name="T30" fmla="*/ 5 w 17"/>
                  <a:gd name="T31" fmla="*/ 0 h 16"/>
                  <a:gd name="T32" fmla="*/ 9 w 17"/>
                  <a:gd name="T33"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 h="16">
                    <a:moveTo>
                      <a:pt x="9" y="0"/>
                    </a:moveTo>
                    <a:lnTo>
                      <a:pt x="12" y="0"/>
                    </a:lnTo>
                    <a:lnTo>
                      <a:pt x="14" y="2"/>
                    </a:lnTo>
                    <a:lnTo>
                      <a:pt x="16" y="5"/>
                    </a:lnTo>
                    <a:lnTo>
                      <a:pt x="17" y="7"/>
                    </a:lnTo>
                    <a:lnTo>
                      <a:pt x="16" y="11"/>
                    </a:lnTo>
                    <a:lnTo>
                      <a:pt x="14" y="14"/>
                    </a:lnTo>
                    <a:lnTo>
                      <a:pt x="12" y="16"/>
                    </a:lnTo>
                    <a:lnTo>
                      <a:pt x="9" y="16"/>
                    </a:lnTo>
                    <a:lnTo>
                      <a:pt x="5" y="16"/>
                    </a:lnTo>
                    <a:lnTo>
                      <a:pt x="2" y="14"/>
                    </a:lnTo>
                    <a:lnTo>
                      <a:pt x="0" y="11"/>
                    </a:lnTo>
                    <a:lnTo>
                      <a:pt x="0" y="7"/>
                    </a:lnTo>
                    <a:lnTo>
                      <a:pt x="0" y="5"/>
                    </a:lnTo>
                    <a:lnTo>
                      <a:pt x="2" y="2"/>
                    </a:lnTo>
                    <a:lnTo>
                      <a:pt x="5" y="0"/>
                    </a:lnTo>
                    <a:lnTo>
                      <a:pt x="9"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8" name="Freeform 67"/>
              <p:cNvSpPr>
                <a:spLocks/>
              </p:cNvSpPr>
              <p:nvPr/>
            </p:nvSpPr>
            <p:spPr bwMode="auto">
              <a:xfrm>
                <a:off x="1692" y="1874"/>
                <a:ext cx="7" cy="14"/>
              </a:xfrm>
              <a:custGeom>
                <a:avLst/>
                <a:gdLst>
                  <a:gd name="T0" fmla="*/ 7 w 7"/>
                  <a:gd name="T1" fmla="*/ 2 h 14"/>
                  <a:gd name="T2" fmla="*/ 2 w 7"/>
                  <a:gd name="T3" fmla="*/ 0 h 14"/>
                  <a:gd name="T4" fmla="*/ 0 w 7"/>
                  <a:gd name="T5" fmla="*/ 9 h 14"/>
                  <a:gd name="T6" fmla="*/ 2 w 7"/>
                  <a:gd name="T7" fmla="*/ 14 h 14"/>
                  <a:gd name="T8" fmla="*/ 3 w 7"/>
                  <a:gd name="T9" fmla="*/ 13 h 14"/>
                  <a:gd name="T10" fmla="*/ 5 w 7"/>
                  <a:gd name="T11" fmla="*/ 9 h 14"/>
                  <a:gd name="T12" fmla="*/ 7 w 7"/>
                  <a:gd name="T13" fmla="*/ 6 h 14"/>
                  <a:gd name="T14" fmla="*/ 7 w 7"/>
                  <a:gd name="T15" fmla="*/ 2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14">
                    <a:moveTo>
                      <a:pt x="7" y="2"/>
                    </a:moveTo>
                    <a:lnTo>
                      <a:pt x="2" y="0"/>
                    </a:lnTo>
                    <a:lnTo>
                      <a:pt x="0" y="9"/>
                    </a:lnTo>
                    <a:lnTo>
                      <a:pt x="2" y="14"/>
                    </a:lnTo>
                    <a:lnTo>
                      <a:pt x="3" y="13"/>
                    </a:lnTo>
                    <a:lnTo>
                      <a:pt x="5" y="9"/>
                    </a:lnTo>
                    <a:lnTo>
                      <a:pt x="7" y="6"/>
                    </a:lnTo>
                    <a:lnTo>
                      <a:pt x="7" y="2"/>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9" name="Freeform 68"/>
              <p:cNvSpPr>
                <a:spLocks/>
              </p:cNvSpPr>
              <p:nvPr/>
            </p:nvSpPr>
            <p:spPr bwMode="auto">
              <a:xfrm>
                <a:off x="1619" y="1833"/>
                <a:ext cx="80" cy="105"/>
              </a:xfrm>
              <a:custGeom>
                <a:avLst/>
                <a:gdLst>
                  <a:gd name="T0" fmla="*/ 45 w 80"/>
                  <a:gd name="T1" fmla="*/ 2 h 105"/>
                  <a:gd name="T2" fmla="*/ 44 w 80"/>
                  <a:gd name="T3" fmla="*/ 0 h 105"/>
                  <a:gd name="T4" fmla="*/ 40 w 80"/>
                  <a:gd name="T5" fmla="*/ 0 h 105"/>
                  <a:gd name="T6" fmla="*/ 26 w 80"/>
                  <a:gd name="T7" fmla="*/ 7 h 105"/>
                  <a:gd name="T8" fmla="*/ 19 w 80"/>
                  <a:gd name="T9" fmla="*/ 7 h 105"/>
                  <a:gd name="T10" fmla="*/ 7 w 80"/>
                  <a:gd name="T11" fmla="*/ 0 h 105"/>
                  <a:gd name="T12" fmla="*/ 4 w 80"/>
                  <a:gd name="T13" fmla="*/ 0 h 105"/>
                  <a:gd name="T14" fmla="*/ 2 w 80"/>
                  <a:gd name="T15" fmla="*/ 2 h 105"/>
                  <a:gd name="T16" fmla="*/ 0 w 80"/>
                  <a:gd name="T17" fmla="*/ 5 h 105"/>
                  <a:gd name="T18" fmla="*/ 0 w 80"/>
                  <a:gd name="T19" fmla="*/ 9 h 105"/>
                  <a:gd name="T20" fmla="*/ 7 w 80"/>
                  <a:gd name="T21" fmla="*/ 41 h 105"/>
                  <a:gd name="T22" fmla="*/ 6 w 80"/>
                  <a:gd name="T23" fmla="*/ 105 h 105"/>
                  <a:gd name="T24" fmla="*/ 68 w 80"/>
                  <a:gd name="T25" fmla="*/ 88 h 105"/>
                  <a:gd name="T26" fmla="*/ 69 w 80"/>
                  <a:gd name="T27" fmla="*/ 36 h 105"/>
                  <a:gd name="T28" fmla="*/ 71 w 80"/>
                  <a:gd name="T29" fmla="*/ 26 h 105"/>
                  <a:gd name="T30" fmla="*/ 73 w 80"/>
                  <a:gd name="T31" fmla="*/ 24 h 105"/>
                  <a:gd name="T32" fmla="*/ 75 w 80"/>
                  <a:gd name="T33" fmla="*/ 22 h 105"/>
                  <a:gd name="T34" fmla="*/ 75 w 80"/>
                  <a:gd name="T35" fmla="*/ 19 h 105"/>
                  <a:gd name="T36" fmla="*/ 75 w 80"/>
                  <a:gd name="T37" fmla="*/ 43 h 105"/>
                  <a:gd name="T38" fmla="*/ 80 w 80"/>
                  <a:gd name="T39" fmla="*/ 12 h 105"/>
                  <a:gd name="T40" fmla="*/ 80 w 80"/>
                  <a:gd name="T41" fmla="*/ 9 h 105"/>
                  <a:gd name="T42" fmla="*/ 78 w 80"/>
                  <a:gd name="T43" fmla="*/ 7 h 105"/>
                  <a:gd name="T44" fmla="*/ 76 w 80"/>
                  <a:gd name="T45" fmla="*/ 5 h 105"/>
                  <a:gd name="T46" fmla="*/ 75 w 80"/>
                  <a:gd name="T47" fmla="*/ 4 h 105"/>
                  <a:gd name="T48" fmla="*/ 69 w 80"/>
                  <a:gd name="T49" fmla="*/ 4 h 105"/>
                  <a:gd name="T50" fmla="*/ 69 w 80"/>
                  <a:gd name="T51" fmla="*/ 7 h 105"/>
                  <a:gd name="T52" fmla="*/ 68 w 80"/>
                  <a:gd name="T53" fmla="*/ 9 h 105"/>
                  <a:gd name="T54" fmla="*/ 64 w 80"/>
                  <a:gd name="T55" fmla="*/ 10 h 105"/>
                  <a:gd name="T56" fmla="*/ 63 w 80"/>
                  <a:gd name="T57" fmla="*/ 12 h 105"/>
                  <a:gd name="T58" fmla="*/ 59 w 80"/>
                  <a:gd name="T59" fmla="*/ 12 h 105"/>
                  <a:gd name="T60" fmla="*/ 56 w 80"/>
                  <a:gd name="T61" fmla="*/ 10 h 105"/>
                  <a:gd name="T62" fmla="*/ 54 w 80"/>
                  <a:gd name="T63" fmla="*/ 9 h 105"/>
                  <a:gd name="T64" fmla="*/ 52 w 80"/>
                  <a:gd name="T65" fmla="*/ 7 h 105"/>
                  <a:gd name="T66" fmla="*/ 52 w 80"/>
                  <a:gd name="T67" fmla="*/ 4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0" h="105">
                    <a:moveTo>
                      <a:pt x="47" y="4"/>
                    </a:moveTo>
                    <a:lnTo>
                      <a:pt x="45" y="2"/>
                    </a:lnTo>
                    <a:lnTo>
                      <a:pt x="44" y="2"/>
                    </a:lnTo>
                    <a:lnTo>
                      <a:pt x="44" y="0"/>
                    </a:lnTo>
                    <a:lnTo>
                      <a:pt x="42" y="0"/>
                    </a:lnTo>
                    <a:lnTo>
                      <a:pt x="40" y="0"/>
                    </a:lnTo>
                    <a:lnTo>
                      <a:pt x="30" y="0"/>
                    </a:lnTo>
                    <a:lnTo>
                      <a:pt x="26" y="7"/>
                    </a:lnTo>
                    <a:lnTo>
                      <a:pt x="23" y="0"/>
                    </a:lnTo>
                    <a:lnTo>
                      <a:pt x="19" y="7"/>
                    </a:lnTo>
                    <a:lnTo>
                      <a:pt x="16" y="0"/>
                    </a:lnTo>
                    <a:lnTo>
                      <a:pt x="7" y="0"/>
                    </a:lnTo>
                    <a:lnTo>
                      <a:pt x="6" y="0"/>
                    </a:lnTo>
                    <a:lnTo>
                      <a:pt x="4" y="0"/>
                    </a:lnTo>
                    <a:lnTo>
                      <a:pt x="4" y="2"/>
                    </a:lnTo>
                    <a:lnTo>
                      <a:pt x="2" y="2"/>
                    </a:lnTo>
                    <a:lnTo>
                      <a:pt x="2" y="4"/>
                    </a:lnTo>
                    <a:lnTo>
                      <a:pt x="0" y="5"/>
                    </a:lnTo>
                    <a:lnTo>
                      <a:pt x="0" y="7"/>
                    </a:lnTo>
                    <a:lnTo>
                      <a:pt x="0" y="9"/>
                    </a:lnTo>
                    <a:lnTo>
                      <a:pt x="0" y="41"/>
                    </a:lnTo>
                    <a:lnTo>
                      <a:pt x="7" y="41"/>
                    </a:lnTo>
                    <a:lnTo>
                      <a:pt x="13" y="98"/>
                    </a:lnTo>
                    <a:lnTo>
                      <a:pt x="6" y="105"/>
                    </a:lnTo>
                    <a:lnTo>
                      <a:pt x="64" y="105"/>
                    </a:lnTo>
                    <a:lnTo>
                      <a:pt x="68" y="88"/>
                    </a:lnTo>
                    <a:lnTo>
                      <a:pt x="80" y="88"/>
                    </a:lnTo>
                    <a:lnTo>
                      <a:pt x="69" y="36"/>
                    </a:lnTo>
                    <a:lnTo>
                      <a:pt x="69" y="26"/>
                    </a:lnTo>
                    <a:lnTo>
                      <a:pt x="71" y="26"/>
                    </a:lnTo>
                    <a:lnTo>
                      <a:pt x="73" y="26"/>
                    </a:lnTo>
                    <a:lnTo>
                      <a:pt x="73" y="24"/>
                    </a:lnTo>
                    <a:lnTo>
                      <a:pt x="75" y="24"/>
                    </a:lnTo>
                    <a:lnTo>
                      <a:pt x="75" y="22"/>
                    </a:lnTo>
                    <a:lnTo>
                      <a:pt x="75" y="21"/>
                    </a:lnTo>
                    <a:lnTo>
                      <a:pt x="75" y="19"/>
                    </a:lnTo>
                    <a:lnTo>
                      <a:pt x="75" y="17"/>
                    </a:lnTo>
                    <a:lnTo>
                      <a:pt x="75" y="43"/>
                    </a:lnTo>
                    <a:lnTo>
                      <a:pt x="80" y="43"/>
                    </a:lnTo>
                    <a:lnTo>
                      <a:pt x="80" y="12"/>
                    </a:lnTo>
                    <a:lnTo>
                      <a:pt x="80" y="10"/>
                    </a:lnTo>
                    <a:lnTo>
                      <a:pt x="80" y="9"/>
                    </a:lnTo>
                    <a:lnTo>
                      <a:pt x="78" y="9"/>
                    </a:lnTo>
                    <a:lnTo>
                      <a:pt x="78" y="7"/>
                    </a:lnTo>
                    <a:lnTo>
                      <a:pt x="76" y="7"/>
                    </a:lnTo>
                    <a:lnTo>
                      <a:pt x="76" y="5"/>
                    </a:lnTo>
                    <a:lnTo>
                      <a:pt x="75" y="5"/>
                    </a:lnTo>
                    <a:lnTo>
                      <a:pt x="75" y="4"/>
                    </a:lnTo>
                    <a:lnTo>
                      <a:pt x="73" y="4"/>
                    </a:lnTo>
                    <a:lnTo>
                      <a:pt x="69" y="4"/>
                    </a:lnTo>
                    <a:lnTo>
                      <a:pt x="69" y="5"/>
                    </a:lnTo>
                    <a:lnTo>
                      <a:pt x="69" y="7"/>
                    </a:lnTo>
                    <a:lnTo>
                      <a:pt x="68" y="7"/>
                    </a:lnTo>
                    <a:lnTo>
                      <a:pt x="68" y="9"/>
                    </a:lnTo>
                    <a:lnTo>
                      <a:pt x="66" y="10"/>
                    </a:lnTo>
                    <a:lnTo>
                      <a:pt x="64" y="10"/>
                    </a:lnTo>
                    <a:lnTo>
                      <a:pt x="64" y="12"/>
                    </a:lnTo>
                    <a:lnTo>
                      <a:pt x="63" y="12"/>
                    </a:lnTo>
                    <a:lnTo>
                      <a:pt x="61" y="12"/>
                    </a:lnTo>
                    <a:lnTo>
                      <a:pt x="59" y="12"/>
                    </a:lnTo>
                    <a:lnTo>
                      <a:pt x="57" y="12"/>
                    </a:lnTo>
                    <a:lnTo>
                      <a:pt x="56" y="10"/>
                    </a:lnTo>
                    <a:lnTo>
                      <a:pt x="54" y="10"/>
                    </a:lnTo>
                    <a:lnTo>
                      <a:pt x="54" y="9"/>
                    </a:lnTo>
                    <a:lnTo>
                      <a:pt x="54" y="7"/>
                    </a:lnTo>
                    <a:lnTo>
                      <a:pt x="52" y="7"/>
                    </a:lnTo>
                    <a:lnTo>
                      <a:pt x="52" y="5"/>
                    </a:lnTo>
                    <a:lnTo>
                      <a:pt x="52" y="4"/>
                    </a:lnTo>
                    <a:lnTo>
                      <a:pt x="47"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0" name="Freeform 69"/>
              <p:cNvSpPr>
                <a:spLocks/>
              </p:cNvSpPr>
              <p:nvPr/>
            </p:nvSpPr>
            <p:spPr bwMode="auto">
              <a:xfrm>
                <a:off x="1619" y="1833"/>
                <a:ext cx="80" cy="105"/>
              </a:xfrm>
              <a:custGeom>
                <a:avLst/>
                <a:gdLst>
                  <a:gd name="T0" fmla="*/ 47 w 80"/>
                  <a:gd name="T1" fmla="*/ 4 h 105"/>
                  <a:gd name="T2" fmla="*/ 45 w 80"/>
                  <a:gd name="T3" fmla="*/ 2 h 105"/>
                  <a:gd name="T4" fmla="*/ 44 w 80"/>
                  <a:gd name="T5" fmla="*/ 2 h 105"/>
                  <a:gd name="T6" fmla="*/ 42 w 80"/>
                  <a:gd name="T7" fmla="*/ 0 h 105"/>
                  <a:gd name="T8" fmla="*/ 40 w 80"/>
                  <a:gd name="T9" fmla="*/ 0 h 105"/>
                  <a:gd name="T10" fmla="*/ 30 w 80"/>
                  <a:gd name="T11" fmla="*/ 0 h 105"/>
                  <a:gd name="T12" fmla="*/ 26 w 80"/>
                  <a:gd name="T13" fmla="*/ 7 h 105"/>
                  <a:gd name="T14" fmla="*/ 23 w 80"/>
                  <a:gd name="T15" fmla="*/ 0 h 105"/>
                  <a:gd name="T16" fmla="*/ 19 w 80"/>
                  <a:gd name="T17" fmla="*/ 7 h 105"/>
                  <a:gd name="T18" fmla="*/ 16 w 80"/>
                  <a:gd name="T19" fmla="*/ 0 h 105"/>
                  <a:gd name="T20" fmla="*/ 7 w 80"/>
                  <a:gd name="T21" fmla="*/ 0 h 105"/>
                  <a:gd name="T22" fmla="*/ 6 w 80"/>
                  <a:gd name="T23" fmla="*/ 0 h 105"/>
                  <a:gd name="T24" fmla="*/ 2 w 80"/>
                  <a:gd name="T25" fmla="*/ 2 h 105"/>
                  <a:gd name="T26" fmla="*/ 0 w 80"/>
                  <a:gd name="T27" fmla="*/ 5 h 105"/>
                  <a:gd name="T28" fmla="*/ 0 w 80"/>
                  <a:gd name="T29" fmla="*/ 9 h 105"/>
                  <a:gd name="T30" fmla="*/ 0 w 80"/>
                  <a:gd name="T31" fmla="*/ 41 h 105"/>
                  <a:gd name="T32" fmla="*/ 7 w 80"/>
                  <a:gd name="T33" fmla="*/ 41 h 105"/>
                  <a:gd name="T34" fmla="*/ 13 w 80"/>
                  <a:gd name="T35" fmla="*/ 98 h 105"/>
                  <a:gd name="T36" fmla="*/ 6 w 80"/>
                  <a:gd name="T37" fmla="*/ 105 h 105"/>
                  <a:gd name="T38" fmla="*/ 64 w 80"/>
                  <a:gd name="T39" fmla="*/ 105 h 105"/>
                  <a:gd name="T40" fmla="*/ 68 w 80"/>
                  <a:gd name="T41" fmla="*/ 88 h 105"/>
                  <a:gd name="T42" fmla="*/ 80 w 80"/>
                  <a:gd name="T43" fmla="*/ 88 h 105"/>
                  <a:gd name="T44" fmla="*/ 69 w 80"/>
                  <a:gd name="T45" fmla="*/ 36 h 105"/>
                  <a:gd name="T46" fmla="*/ 69 w 80"/>
                  <a:gd name="T47" fmla="*/ 26 h 105"/>
                  <a:gd name="T48" fmla="*/ 73 w 80"/>
                  <a:gd name="T49" fmla="*/ 26 h 105"/>
                  <a:gd name="T50" fmla="*/ 75 w 80"/>
                  <a:gd name="T51" fmla="*/ 22 h 105"/>
                  <a:gd name="T52" fmla="*/ 75 w 80"/>
                  <a:gd name="T53" fmla="*/ 21 h 105"/>
                  <a:gd name="T54" fmla="*/ 75 w 80"/>
                  <a:gd name="T55" fmla="*/ 17 h 105"/>
                  <a:gd name="T56" fmla="*/ 75 w 80"/>
                  <a:gd name="T57" fmla="*/ 43 h 105"/>
                  <a:gd name="T58" fmla="*/ 80 w 80"/>
                  <a:gd name="T59" fmla="*/ 43 h 105"/>
                  <a:gd name="T60" fmla="*/ 80 w 80"/>
                  <a:gd name="T61" fmla="*/ 12 h 105"/>
                  <a:gd name="T62" fmla="*/ 80 w 80"/>
                  <a:gd name="T63" fmla="*/ 9 h 105"/>
                  <a:gd name="T64" fmla="*/ 78 w 80"/>
                  <a:gd name="T65" fmla="*/ 7 h 105"/>
                  <a:gd name="T66" fmla="*/ 76 w 80"/>
                  <a:gd name="T67" fmla="*/ 5 h 105"/>
                  <a:gd name="T68" fmla="*/ 73 w 80"/>
                  <a:gd name="T69" fmla="*/ 4 h 105"/>
                  <a:gd name="T70" fmla="*/ 69 w 80"/>
                  <a:gd name="T71" fmla="*/ 4 h 105"/>
                  <a:gd name="T72" fmla="*/ 68 w 80"/>
                  <a:gd name="T73" fmla="*/ 7 h 105"/>
                  <a:gd name="T74" fmla="*/ 66 w 80"/>
                  <a:gd name="T75" fmla="*/ 10 h 105"/>
                  <a:gd name="T76" fmla="*/ 64 w 80"/>
                  <a:gd name="T77" fmla="*/ 12 h 105"/>
                  <a:gd name="T78" fmla="*/ 61 w 80"/>
                  <a:gd name="T79" fmla="*/ 12 h 105"/>
                  <a:gd name="T80" fmla="*/ 57 w 80"/>
                  <a:gd name="T81" fmla="*/ 12 h 105"/>
                  <a:gd name="T82" fmla="*/ 54 w 80"/>
                  <a:gd name="T83" fmla="*/ 9 h 105"/>
                  <a:gd name="T84" fmla="*/ 52 w 80"/>
                  <a:gd name="T85" fmla="*/ 7 h 105"/>
                  <a:gd name="T86" fmla="*/ 52 w 80"/>
                  <a:gd name="T87" fmla="*/ 4 h 105"/>
                  <a:gd name="T88" fmla="*/ 47 w 80"/>
                  <a:gd name="T89" fmla="*/ 4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80" h="105">
                    <a:moveTo>
                      <a:pt x="47" y="4"/>
                    </a:moveTo>
                    <a:lnTo>
                      <a:pt x="45" y="2"/>
                    </a:lnTo>
                    <a:lnTo>
                      <a:pt x="44" y="2"/>
                    </a:lnTo>
                    <a:lnTo>
                      <a:pt x="42" y="0"/>
                    </a:lnTo>
                    <a:lnTo>
                      <a:pt x="40" y="0"/>
                    </a:lnTo>
                    <a:lnTo>
                      <a:pt x="30" y="0"/>
                    </a:lnTo>
                    <a:lnTo>
                      <a:pt x="26" y="7"/>
                    </a:lnTo>
                    <a:lnTo>
                      <a:pt x="23" y="0"/>
                    </a:lnTo>
                    <a:lnTo>
                      <a:pt x="19" y="7"/>
                    </a:lnTo>
                    <a:lnTo>
                      <a:pt x="16" y="0"/>
                    </a:lnTo>
                    <a:lnTo>
                      <a:pt x="7" y="0"/>
                    </a:lnTo>
                    <a:lnTo>
                      <a:pt x="6" y="0"/>
                    </a:lnTo>
                    <a:lnTo>
                      <a:pt x="2" y="2"/>
                    </a:lnTo>
                    <a:lnTo>
                      <a:pt x="0" y="5"/>
                    </a:lnTo>
                    <a:lnTo>
                      <a:pt x="0" y="9"/>
                    </a:lnTo>
                    <a:lnTo>
                      <a:pt x="0" y="41"/>
                    </a:lnTo>
                    <a:lnTo>
                      <a:pt x="7" y="41"/>
                    </a:lnTo>
                    <a:lnTo>
                      <a:pt x="13" y="98"/>
                    </a:lnTo>
                    <a:lnTo>
                      <a:pt x="6" y="105"/>
                    </a:lnTo>
                    <a:lnTo>
                      <a:pt x="64" y="105"/>
                    </a:lnTo>
                    <a:lnTo>
                      <a:pt x="68" y="88"/>
                    </a:lnTo>
                    <a:lnTo>
                      <a:pt x="80" y="88"/>
                    </a:lnTo>
                    <a:lnTo>
                      <a:pt x="69" y="36"/>
                    </a:lnTo>
                    <a:lnTo>
                      <a:pt x="69" y="26"/>
                    </a:lnTo>
                    <a:lnTo>
                      <a:pt x="73" y="26"/>
                    </a:lnTo>
                    <a:lnTo>
                      <a:pt x="75" y="22"/>
                    </a:lnTo>
                    <a:lnTo>
                      <a:pt x="75" y="21"/>
                    </a:lnTo>
                    <a:lnTo>
                      <a:pt x="75" y="17"/>
                    </a:lnTo>
                    <a:lnTo>
                      <a:pt x="75" y="43"/>
                    </a:lnTo>
                    <a:lnTo>
                      <a:pt x="80" y="43"/>
                    </a:lnTo>
                    <a:lnTo>
                      <a:pt x="80" y="12"/>
                    </a:lnTo>
                    <a:lnTo>
                      <a:pt x="80" y="9"/>
                    </a:lnTo>
                    <a:lnTo>
                      <a:pt x="78" y="7"/>
                    </a:lnTo>
                    <a:lnTo>
                      <a:pt x="76" y="5"/>
                    </a:lnTo>
                    <a:lnTo>
                      <a:pt x="73" y="4"/>
                    </a:lnTo>
                    <a:lnTo>
                      <a:pt x="69" y="4"/>
                    </a:lnTo>
                    <a:lnTo>
                      <a:pt x="68" y="7"/>
                    </a:lnTo>
                    <a:lnTo>
                      <a:pt x="66" y="10"/>
                    </a:lnTo>
                    <a:lnTo>
                      <a:pt x="64" y="12"/>
                    </a:lnTo>
                    <a:lnTo>
                      <a:pt x="61" y="12"/>
                    </a:lnTo>
                    <a:lnTo>
                      <a:pt x="57" y="12"/>
                    </a:lnTo>
                    <a:lnTo>
                      <a:pt x="54" y="9"/>
                    </a:lnTo>
                    <a:lnTo>
                      <a:pt x="52" y="7"/>
                    </a:lnTo>
                    <a:lnTo>
                      <a:pt x="52" y="4"/>
                    </a:lnTo>
                    <a:lnTo>
                      <a:pt x="47" y="4"/>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1" name="Freeform 70"/>
              <p:cNvSpPr>
                <a:spLocks noEditPoints="1"/>
              </p:cNvSpPr>
              <p:nvPr/>
            </p:nvSpPr>
            <p:spPr bwMode="auto">
              <a:xfrm>
                <a:off x="1642" y="1847"/>
                <a:ext cx="34" cy="91"/>
              </a:xfrm>
              <a:custGeom>
                <a:avLst/>
                <a:gdLst>
                  <a:gd name="T0" fmla="*/ 15 w 34"/>
                  <a:gd name="T1" fmla="*/ 24 h 91"/>
                  <a:gd name="T2" fmla="*/ 5 w 34"/>
                  <a:gd name="T3" fmla="*/ 14 h 91"/>
                  <a:gd name="T4" fmla="*/ 2 w 34"/>
                  <a:gd name="T5" fmla="*/ 15 h 91"/>
                  <a:gd name="T6" fmla="*/ 0 w 34"/>
                  <a:gd name="T7" fmla="*/ 17 h 91"/>
                  <a:gd name="T8" fmla="*/ 0 w 34"/>
                  <a:gd name="T9" fmla="*/ 21 h 91"/>
                  <a:gd name="T10" fmla="*/ 5 w 34"/>
                  <a:gd name="T11" fmla="*/ 45 h 91"/>
                  <a:gd name="T12" fmla="*/ 29 w 34"/>
                  <a:gd name="T13" fmla="*/ 91 h 91"/>
                  <a:gd name="T14" fmla="*/ 34 w 34"/>
                  <a:gd name="T15" fmla="*/ 45 h 91"/>
                  <a:gd name="T16" fmla="*/ 34 w 34"/>
                  <a:gd name="T17" fmla="*/ 19 h 91"/>
                  <a:gd name="T18" fmla="*/ 33 w 34"/>
                  <a:gd name="T19" fmla="*/ 17 h 91"/>
                  <a:gd name="T20" fmla="*/ 29 w 34"/>
                  <a:gd name="T21" fmla="*/ 15 h 91"/>
                  <a:gd name="T22" fmla="*/ 27 w 34"/>
                  <a:gd name="T23" fmla="*/ 14 h 91"/>
                  <a:gd name="T24" fmla="*/ 15 w 34"/>
                  <a:gd name="T25" fmla="*/ 0 h 91"/>
                  <a:gd name="T26" fmla="*/ 19 w 34"/>
                  <a:gd name="T27" fmla="*/ 0 h 91"/>
                  <a:gd name="T28" fmla="*/ 21 w 34"/>
                  <a:gd name="T29" fmla="*/ 3 h 91"/>
                  <a:gd name="T30" fmla="*/ 22 w 34"/>
                  <a:gd name="T31" fmla="*/ 5 h 91"/>
                  <a:gd name="T32" fmla="*/ 22 w 34"/>
                  <a:gd name="T33" fmla="*/ 8 h 91"/>
                  <a:gd name="T34" fmla="*/ 21 w 34"/>
                  <a:gd name="T35" fmla="*/ 10 h 91"/>
                  <a:gd name="T36" fmla="*/ 19 w 34"/>
                  <a:gd name="T37" fmla="*/ 12 h 91"/>
                  <a:gd name="T38" fmla="*/ 17 w 34"/>
                  <a:gd name="T39" fmla="*/ 14 h 91"/>
                  <a:gd name="T40" fmla="*/ 14 w 34"/>
                  <a:gd name="T41" fmla="*/ 14 h 91"/>
                  <a:gd name="T42" fmla="*/ 12 w 34"/>
                  <a:gd name="T43" fmla="*/ 12 h 91"/>
                  <a:gd name="T44" fmla="*/ 10 w 34"/>
                  <a:gd name="T45" fmla="*/ 8 h 91"/>
                  <a:gd name="T46" fmla="*/ 8 w 34"/>
                  <a:gd name="T47" fmla="*/ 7 h 91"/>
                  <a:gd name="T48" fmla="*/ 10 w 34"/>
                  <a:gd name="T49" fmla="*/ 5 h 91"/>
                  <a:gd name="T50" fmla="*/ 10 w 34"/>
                  <a:gd name="T51" fmla="*/ 2 h 91"/>
                  <a:gd name="T52" fmla="*/ 12 w 34"/>
                  <a:gd name="T53" fmla="*/ 0 h 91"/>
                  <a:gd name="T54" fmla="*/ 15 w 34"/>
                  <a:gd name="T55" fmla="*/ 0 h 91"/>
                  <a:gd name="T56" fmla="*/ 5 w 34"/>
                  <a:gd name="T57" fmla="*/ 45 h 91"/>
                  <a:gd name="T58" fmla="*/ 3 w 34"/>
                  <a:gd name="T59" fmla="*/ 57 h 91"/>
                  <a:gd name="T60" fmla="*/ 2 w 34"/>
                  <a:gd name="T61" fmla="*/ 53 h 91"/>
                  <a:gd name="T62" fmla="*/ 0 w 34"/>
                  <a:gd name="T63" fmla="*/ 52 h 91"/>
                  <a:gd name="T64" fmla="*/ 0 w 34"/>
                  <a:gd name="T65" fmla="*/ 48 h 91"/>
                  <a:gd name="T66" fmla="*/ 0 w 34"/>
                  <a:gd name="T67" fmla="*/ 45 h 91"/>
                  <a:gd name="T68" fmla="*/ 27 w 34"/>
                  <a:gd name="T69" fmla="*/ 45 h 91"/>
                  <a:gd name="T70" fmla="*/ 29 w 34"/>
                  <a:gd name="T71" fmla="*/ 55 h 91"/>
                  <a:gd name="T72" fmla="*/ 31 w 34"/>
                  <a:gd name="T73" fmla="*/ 53 h 91"/>
                  <a:gd name="T74" fmla="*/ 33 w 34"/>
                  <a:gd name="T75" fmla="*/ 52 h 91"/>
                  <a:gd name="T76" fmla="*/ 34 w 34"/>
                  <a:gd name="T77" fmla="*/ 48 h 91"/>
                  <a:gd name="T78" fmla="*/ 34 w 34"/>
                  <a:gd name="T79" fmla="*/ 45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4" h="91">
                    <a:moveTo>
                      <a:pt x="21" y="14"/>
                    </a:moveTo>
                    <a:lnTo>
                      <a:pt x="15" y="24"/>
                    </a:lnTo>
                    <a:lnTo>
                      <a:pt x="10" y="14"/>
                    </a:lnTo>
                    <a:lnTo>
                      <a:pt x="5" y="14"/>
                    </a:lnTo>
                    <a:lnTo>
                      <a:pt x="3" y="15"/>
                    </a:lnTo>
                    <a:lnTo>
                      <a:pt x="2" y="15"/>
                    </a:lnTo>
                    <a:lnTo>
                      <a:pt x="2" y="17"/>
                    </a:lnTo>
                    <a:lnTo>
                      <a:pt x="0" y="17"/>
                    </a:lnTo>
                    <a:lnTo>
                      <a:pt x="0" y="19"/>
                    </a:lnTo>
                    <a:lnTo>
                      <a:pt x="0" y="21"/>
                    </a:lnTo>
                    <a:lnTo>
                      <a:pt x="0" y="45"/>
                    </a:lnTo>
                    <a:lnTo>
                      <a:pt x="5" y="45"/>
                    </a:lnTo>
                    <a:lnTo>
                      <a:pt x="5" y="91"/>
                    </a:lnTo>
                    <a:lnTo>
                      <a:pt x="29" y="91"/>
                    </a:lnTo>
                    <a:lnTo>
                      <a:pt x="27" y="45"/>
                    </a:lnTo>
                    <a:lnTo>
                      <a:pt x="34" y="45"/>
                    </a:lnTo>
                    <a:lnTo>
                      <a:pt x="34" y="21"/>
                    </a:lnTo>
                    <a:lnTo>
                      <a:pt x="34" y="19"/>
                    </a:lnTo>
                    <a:lnTo>
                      <a:pt x="33" y="19"/>
                    </a:lnTo>
                    <a:lnTo>
                      <a:pt x="33" y="17"/>
                    </a:lnTo>
                    <a:lnTo>
                      <a:pt x="31" y="15"/>
                    </a:lnTo>
                    <a:lnTo>
                      <a:pt x="29" y="15"/>
                    </a:lnTo>
                    <a:lnTo>
                      <a:pt x="29" y="14"/>
                    </a:lnTo>
                    <a:lnTo>
                      <a:pt x="27" y="14"/>
                    </a:lnTo>
                    <a:lnTo>
                      <a:pt x="21" y="14"/>
                    </a:lnTo>
                    <a:close/>
                    <a:moveTo>
                      <a:pt x="15" y="0"/>
                    </a:moveTo>
                    <a:lnTo>
                      <a:pt x="17" y="0"/>
                    </a:lnTo>
                    <a:lnTo>
                      <a:pt x="19" y="0"/>
                    </a:lnTo>
                    <a:lnTo>
                      <a:pt x="21" y="2"/>
                    </a:lnTo>
                    <a:lnTo>
                      <a:pt x="21" y="3"/>
                    </a:lnTo>
                    <a:lnTo>
                      <a:pt x="22" y="3"/>
                    </a:lnTo>
                    <a:lnTo>
                      <a:pt x="22" y="5"/>
                    </a:lnTo>
                    <a:lnTo>
                      <a:pt x="22" y="7"/>
                    </a:lnTo>
                    <a:lnTo>
                      <a:pt x="22" y="8"/>
                    </a:lnTo>
                    <a:lnTo>
                      <a:pt x="22" y="10"/>
                    </a:lnTo>
                    <a:lnTo>
                      <a:pt x="21" y="10"/>
                    </a:lnTo>
                    <a:lnTo>
                      <a:pt x="21" y="12"/>
                    </a:lnTo>
                    <a:lnTo>
                      <a:pt x="19" y="12"/>
                    </a:lnTo>
                    <a:lnTo>
                      <a:pt x="19" y="14"/>
                    </a:lnTo>
                    <a:lnTo>
                      <a:pt x="17" y="14"/>
                    </a:lnTo>
                    <a:lnTo>
                      <a:pt x="15" y="14"/>
                    </a:lnTo>
                    <a:lnTo>
                      <a:pt x="14" y="14"/>
                    </a:lnTo>
                    <a:lnTo>
                      <a:pt x="14" y="12"/>
                    </a:lnTo>
                    <a:lnTo>
                      <a:pt x="12" y="12"/>
                    </a:lnTo>
                    <a:lnTo>
                      <a:pt x="10" y="10"/>
                    </a:lnTo>
                    <a:lnTo>
                      <a:pt x="10" y="8"/>
                    </a:lnTo>
                    <a:lnTo>
                      <a:pt x="10" y="7"/>
                    </a:lnTo>
                    <a:lnTo>
                      <a:pt x="8" y="7"/>
                    </a:lnTo>
                    <a:lnTo>
                      <a:pt x="8" y="5"/>
                    </a:lnTo>
                    <a:lnTo>
                      <a:pt x="10" y="5"/>
                    </a:lnTo>
                    <a:lnTo>
                      <a:pt x="10" y="3"/>
                    </a:lnTo>
                    <a:lnTo>
                      <a:pt x="10" y="2"/>
                    </a:lnTo>
                    <a:lnTo>
                      <a:pt x="12" y="2"/>
                    </a:lnTo>
                    <a:lnTo>
                      <a:pt x="12" y="0"/>
                    </a:lnTo>
                    <a:lnTo>
                      <a:pt x="14" y="0"/>
                    </a:lnTo>
                    <a:lnTo>
                      <a:pt x="15" y="0"/>
                    </a:lnTo>
                    <a:close/>
                    <a:moveTo>
                      <a:pt x="0" y="45"/>
                    </a:moveTo>
                    <a:lnTo>
                      <a:pt x="5" y="45"/>
                    </a:lnTo>
                    <a:lnTo>
                      <a:pt x="5" y="57"/>
                    </a:lnTo>
                    <a:lnTo>
                      <a:pt x="3" y="57"/>
                    </a:lnTo>
                    <a:lnTo>
                      <a:pt x="2" y="55"/>
                    </a:lnTo>
                    <a:lnTo>
                      <a:pt x="2" y="53"/>
                    </a:lnTo>
                    <a:lnTo>
                      <a:pt x="0" y="53"/>
                    </a:lnTo>
                    <a:lnTo>
                      <a:pt x="0" y="52"/>
                    </a:lnTo>
                    <a:lnTo>
                      <a:pt x="0" y="50"/>
                    </a:lnTo>
                    <a:lnTo>
                      <a:pt x="0" y="48"/>
                    </a:lnTo>
                    <a:lnTo>
                      <a:pt x="0" y="46"/>
                    </a:lnTo>
                    <a:lnTo>
                      <a:pt x="0" y="45"/>
                    </a:lnTo>
                    <a:close/>
                    <a:moveTo>
                      <a:pt x="34" y="45"/>
                    </a:moveTo>
                    <a:lnTo>
                      <a:pt x="27" y="45"/>
                    </a:lnTo>
                    <a:lnTo>
                      <a:pt x="27" y="55"/>
                    </a:lnTo>
                    <a:lnTo>
                      <a:pt x="29" y="55"/>
                    </a:lnTo>
                    <a:lnTo>
                      <a:pt x="31" y="55"/>
                    </a:lnTo>
                    <a:lnTo>
                      <a:pt x="31" y="53"/>
                    </a:lnTo>
                    <a:lnTo>
                      <a:pt x="33" y="53"/>
                    </a:lnTo>
                    <a:lnTo>
                      <a:pt x="33" y="52"/>
                    </a:lnTo>
                    <a:lnTo>
                      <a:pt x="33" y="50"/>
                    </a:lnTo>
                    <a:lnTo>
                      <a:pt x="34" y="48"/>
                    </a:lnTo>
                    <a:lnTo>
                      <a:pt x="34" y="46"/>
                    </a:lnTo>
                    <a:lnTo>
                      <a:pt x="34" y="4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2" name="Freeform 71"/>
              <p:cNvSpPr>
                <a:spLocks/>
              </p:cNvSpPr>
              <p:nvPr/>
            </p:nvSpPr>
            <p:spPr bwMode="auto">
              <a:xfrm>
                <a:off x="1642" y="1861"/>
                <a:ext cx="34" cy="77"/>
              </a:xfrm>
              <a:custGeom>
                <a:avLst/>
                <a:gdLst>
                  <a:gd name="T0" fmla="*/ 21 w 34"/>
                  <a:gd name="T1" fmla="*/ 0 h 77"/>
                  <a:gd name="T2" fmla="*/ 15 w 34"/>
                  <a:gd name="T3" fmla="*/ 10 h 77"/>
                  <a:gd name="T4" fmla="*/ 10 w 34"/>
                  <a:gd name="T5" fmla="*/ 0 h 77"/>
                  <a:gd name="T6" fmla="*/ 5 w 34"/>
                  <a:gd name="T7" fmla="*/ 0 h 77"/>
                  <a:gd name="T8" fmla="*/ 3 w 34"/>
                  <a:gd name="T9" fmla="*/ 1 h 77"/>
                  <a:gd name="T10" fmla="*/ 2 w 34"/>
                  <a:gd name="T11" fmla="*/ 3 h 77"/>
                  <a:gd name="T12" fmla="*/ 0 w 34"/>
                  <a:gd name="T13" fmla="*/ 5 h 77"/>
                  <a:gd name="T14" fmla="*/ 0 w 34"/>
                  <a:gd name="T15" fmla="*/ 7 h 77"/>
                  <a:gd name="T16" fmla="*/ 0 w 34"/>
                  <a:gd name="T17" fmla="*/ 31 h 77"/>
                  <a:gd name="T18" fmla="*/ 5 w 34"/>
                  <a:gd name="T19" fmla="*/ 31 h 77"/>
                  <a:gd name="T20" fmla="*/ 5 w 34"/>
                  <a:gd name="T21" fmla="*/ 77 h 77"/>
                  <a:gd name="T22" fmla="*/ 29 w 34"/>
                  <a:gd name="T23" fmla="*/ 77 h 77"/>
                  <a:gd name="T24" fmla="*/ 27 w 34"/>
                  <a:gd name="T25" fmla="*/ 31 h 77"/>
                  <a:gd name="T26" fmla="*/ 34 w 34"/>
                  <a:gd name="T27" fmla="*/ 31 h 77"/>
                  <a:gd name="T28" fmla="*/ 34 w 34"/>
                  <a:gd name="T29" fmla="*/ 7 h 77"/>
                  <a:gd name="T30" fmla="*/ 33 w 34"/>
                  <a:gd name="T31" fmla="*/ 5 h 77"/>
                  <a:gd name="T32" fmla="*/ 33 w 34"/>
                  <a:gd name="T33" fmla="*/ 3 h 77"/>
                  <a:gd name="T34" fmla="*/ 29 w 34"/>
                  <a:gd name="T35" fmla="*/ 1 h 77"/>
                  <a:gd name="T36" fmla="*/ 27 w 34"/>
                  <a:gd name="T37" fmla="*/ 0 h 77"/>
                  <a:gd name="T38" fmla="*/ 21 w 34"/>
                  <a:gd name="T39"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4" h="77">
                    <a:moveTo>
                      <a:pt x="21" y="0"/>
                    </a:moveTo>
                    <a:lnTo>
                      <a:pt x="15" y="10"/>
                    </a:lnTo>
                    <a:lnTo>
                      <a:pt x="10" y="0"/>
                    </a:lnTo>
                    <a:lnTo>
                      <a:pt x="5" y="0"/>
                    </a:lnTo>
                    <a:lnTo>
                      <a:pt x="3" y="1"/>
                    </a:lnTo>
                    <a:lnTo>
                      <a:pt x="2" y="3"/>
                    </a:lnTo>
                    <a:lnTo>
                      <a:pt x="0" y="5"/>
                    </a:lnTo>
                    <a:lnTo>
                      <a:pt x="0" y="7"/>
                    </a:lnTo>
                    <a:lnTo>
                      <a:pt x="0" y="31"/>
                    </a:lnTo>
                    <a:lnTo>
                      <a:pt x="5" y="31"/>
                    </a:lnTo>
                    <a:lnTo>
                      <a:pt x="5" y="77"/>
                    </a:lnTo>
                    <a:lnTo>
                      <a:pt x="29" y="77"/>
                    </a:lnTo>
                    <a:lnTo>
                      <a:pt x="27" y="31"/>
                    </a:lnTo>
                    <a:lnTo>
                      <a:pt x="34" y="31"/>
                    </a:lnTo>
                    <a:lnTo>
                      <a:pt x="34" y="7"/>
                    </a:lnTo>
                    <a:lnTo>
                      <a:pt x="33" y="5"/>
                    </a:lnTo>
                    <a:lnTo>
                      <a:pt x="33" y="3"/>
                    </a:lnTo>
                    <a:lnTo>
                      <a:pt x="29" y="1"/>
                    </a:lnTo>
                    <a:lnTo>
                      <a:pt x="27" y="0"/>
                    </a:lnTo>
                    <a:lnTo>
                      <a:pt x="21"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3" name="Freeform 72"/>
              <p:cNvSpPr>
                <a:spLocks/>
              </p:cNvSpPr>
              <p:nvPr/>
            </p:nvSpPr>
            <p:spPr bwMode="auto">
              <a:xfrm>
                <a:off x="1650" y="1847"/>
                <a:ext cx="14" cy="14"/>
              </a:xfrm>
              <a:custGeom>
                <a:avLst/>
                <a:gdLst>
                  <a:gd name="T0" fmla="*/ 7 w 14"/>
                  <a:gd name="T1" fmla="*/ 0 h 14"/>
                  <a:gd name="T2" fmla="*/ 11 w 14"/>
                  <a:gd name="T3" fmla="*/ 0 h 14"/>
                  <a:gd name="T4" fmla="*/ 13 w 14"/>
                  <a:gd name="T5" fmla="*/ 2 h 14"/>
                  <a:gd name="T6" fmla="*/ 14 w 14"/>
                  <a:gd name="T7" fmla="*/ 3 h 14"/>
                  <a:gd name="T8" fmla="*/ 14 w 14"/>
                  <a:gd name="T9" fmla="*/ 7 h 14"/>
                  <a:gd name="T10" fmla="*/ 14 w 14"/>
                  <a:gd name="T11" fmla="*/ 8 h 14"/>
                  <a:gd name="T12" fmla="*/ 13 w 14"/>
                  <a:gd name="T13" fmla="*/ 12 h 14"/>
                  <a:gd name="T14" fmla="*/ 11 w 14"/>
                  <a:gd name="T15" fmla="*/ 12 h 14"/>
                  <a:gd name="T16" fmla="*/ 7 w 14"/>
                  <a:gd name="T17" fmla="*/ 14 h 14"/>
                  <a:gd name="T18" fmla="*/ 6 w 14"/>
                  <a:gd name="T19" fmla="*/ 12 h 14"/>
                  <a:gd name="T20" fmla="*/ 4 w 14"/>
                  <a:gd name="T21" fmla="*/ 12 h 14"/>
                  <a:gd name="T22" fmla="*/ 2 w 14"/>
                  <a:gd name="T23" fmla="*/ 8 h 14"/>
                  <a:gd name="T24" fmla="*/ 0 w 14"/>
                  <a:gd name="T25" fmla="*/ 7 h 14"/>
                  <a:gd name="T26" fmla="*/ 2 w 14"/>
                  <a:gd name="T27" fmla="*/ 3 h 14"/>
                  <a:gd name="T28" fmla="*/ 4 w 14"/>
                  <a:gd name="T29" fmla="*/ 2 h 14"/>
                  <a:gd name="T30" fmla="*/ 6 w 14"/>
                  <a:gd name="T31" fmla="*/ 0 h 14"/>
                  <a:gd name="T32" fmla="*/ 7 w 14"/>
                  <a:gd name="T33"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4" h="14">
                    <a:moveTo>
                      <a:pt x="7" y="0"/>
                    </a:moveTo>
                    <a:lnTo>
                      <a:pt x="11" y="0"/>
                    </a:lnTo>
                    <a:lnTo>
                      <a:pt x="13" y="2"/>
                    </a:lnTo>
                    <a:lnTo>
                      <a:pt x="14" y="3"/>
                    </a:lnTo>
                    <a:lnTo>
                      <a:pt x="14" y="7"/>
                    </a:lnTo>
                    <a:lnTo>
                      <a:pt x="14" y="8"/>
                    </a:lnTo>
                    <a:lnTo>
                      <a:pt x="13" y="12"/>
                    </a:lnTo>
                    <a:lnTo>
                      <a:pt x="11" y="12"/>
                    </a:lnTo>
                    <a:lnTo>
                      <a:pt x="7" y="14"/>
                    </a:lnTo>
                    <a:lnTo>
                      <a:pt x="6" y="12"/>
                    </a:lnTo>
                    <a:lnTo>
                      <a:pt x="4" y="12"/>
                    </a:lnTo>
                    <a:lnTo>
                      <a:pt x="2" y="8"/>
                    </a:lnTo>
                    <a:lnTo>
                      <a:pt x="0" y="7"/>
                    </a:lnTo>
                    <a:lnTo>
                      <a:pt x="2" y="3"/>
                    </a:lnTo>
                    <a:lnTo>
                      <a:pt x="4" y="2"/>
                    </a:lnTo>
                    <a:lnTo>
                      <a:pt x="6" y="0"/>
                    </a:lnTo>
                    <a:lnTo>
                      <a:pt x="7"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4" name="Freeform 73"/>
              <p:cNvSpPr>
                <a:spLocks/>
              </p:cNvSpPr>
              <p:nvPr/>
            </p:nvSpPr>
            <p:spPr bwMode="auto">
              <a:xfrm>
                <a:off x="1642" y="1892"/>
                <a:ext cx="5" cy="12"/>
              </a:xfrm>
              <a:custGeom>
                <a:avLst/>
                <a:gdLst>
                  <a:gd name="T0" fmla="*/ 0 w 5"/>
                  <a:gd name="T1" fmla="*/ 0 h 12"/>
                  <a:gd name="T2" fmla="*/ 5 w 5"/>
                  <a:gd name="T3" fmla="*/ 0 h 12"/>
                  <a:gd name="T4" fmla="*/ 5 w 5"/>
                  <a:gd name="T5" fmla="*/ 12 h 12"/>
                  <a:gd name="T6" fmla="*/ 2 w 5"/>
                  <a:gd name="T7" fmla="*/ 10 h 12"/>
                  <a:gd name="T8" fmla="*/ 0 w 5"/>
                  <a:gd name="T9" fmla="*/ 8 h 12"/>
                  <a:gd name="T10" fmla="*/ 0 w 5"/>
                  <a:gd name="T11" fmla="*/ 3 h 12"/>
                  <a:gd name="T12" fmla="*/ 0 w 5"/>
                  <a:gd name="T13" fmla="*/ 0 h 12"/>
                </a:gdLst>
                <a:ahLst/>
                <a:cxnLst>
                  <a:cxn ang="0">
                    <a:pos x="T0" y="T1"/>
                  </a:cxn>
                  <a:cxn ang="0">
                    <a:pos x="T2" y="T3"/>
                  </a:cxn>
                  <a:cxn ang="0">
                    <a:pos x="T4" y="T5"/>
                  </a:cxn>
                  <a:cxn ang="0">
                    <a:pos x="T6" y="T7"/>
                  </a:cxn>
                  <a:cxn ang="0">
                    <a:pos x="T8" y="T9"/>
                  </a:cxn>
                  <a:cxn ang="0">
                    <a:pos x="T10" y="T11"/>
                  </a:cxn>
                  <a:cxn ang="0">
                    <a:pos x="T12" y="T13"/>
                  </a:cxn>
                </a:cxnLst>
                <a:rect l="0" t="0" r="r" b="b"/>
                <a:pathLst>
                  <a:path w="5" h="12">
                    <a:moveTo>
                      <a:pt x="0" y="0"/>
                    </a:moveTo>
                    <a:lnTo>
                      <a:pt x="5" y="0"/>
                    </a:lnTo>
                    <a:lnTo>
                      <a:pt x="5" y="12"/>
                    </a:lnTo>
                    <a:lnTo>
                      <a:pt x="2" y="10"/>
                    </a:lnTo>
                    <a:lnTo>
                      <a:pt x="0" y="8"/>
                    </a:lnTo>
                    <a:lnTo>
                      <a:pt x="0" y="3"/>
                    </a:ln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5" name="Freeform 74"/>
              <p:cNvSpPr>
                <a:spLocks/>
              </p:cNvSpPr>
              <p:nvPr/>
            </p:nvSpPr>
            <p:spPr bwMode="auto">
              <a:xfrm>
                <a:off x="1669" y="1892"/>
                <a:ext cx="7" cy="10"/>
              </a:xfrm>
              <a:custGeom>
                <a:avLst/>
                <a:gdLst>
                  <a:gd name="T0" fmla="*/ 7 w 7"/>
                  <a:gd name="T1" fmla="*/ 0 h 10"/>
                  <a:gd name="T2" fmla="*/ 0 w 7"/>
                  <a:gd name="T3" fmla="*/ 0 h 10"/>
                  <a:gd name="T4" fmla="*/ 0 w 7"/>
                  <a:gd name="T5" fmla="*/ 10 h 10"/>
                  <a:gd name="T6" fmla="*/ 4 w 7"/>
                  <a:gd name="T7" fmla="*/ 8 h 10"/>
                  <a:gd name="T8" fmla="*/ 6 w 7"/>
                  <a:gd name="T9" fmla="*/ 7 h 10"/>
                  <a:gd name="T10" fmla="*/ 7 w 7"/>
                  <a:gd name="T11" fmla="*/ 3 h 10"/>
                  <a:gd name="T12" fmla="*/ 7 w 7"/>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7" h="10">
                    <a:moveTo>
                      <a:pt x="7" y="0"/>
                    </a:moveTo>
                    <a:lnTo>
                      <a:pt x="0" y="0"/>
                    </a:lnTo>
                    <a:lnTo>
                      <a:pt x="0" y="10"/>
                    </a:lnTo>
                    <a:lnTo>
                      <a:pt x="4" y="8"/>
                    </a:lnTo>
                    <a:lnTo>
                      <a:pt x="6" y="7"/>
                    </a:lnTo>
                    <a:lnTo>
                      <a:pt x="7" y="3"/>
                    </a:lnTo>
                    <a:lnTo>
                      <a:pt x="7"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23" name="Group 22"/>
            <p:cNvGrpSpPr>
              <a:grpSpLocks/>
            </p:cNvGrpSpPr>
            <p:nvPr/>
          </p:nvGrpSpPr>
          <p:grpSpPr bwMode="auto">
            <a:xfrm>
              <a:off x="7506583" y="3928940"/>
              <a:ext cx="627062" cy="695325"/>
              <a:chOff x="2817" y="1799"/>
              <a:chExt cx="395" cy="438"/>
            </a:xfrm>
          </p:grpSpPr>
          <p:sp>
            <p:nvSpPr>
              <p:cNvPr id="27" name="Freeform 26"/>
              <p:cNvSpPr>
                <a:spLocks/>
              </p:cNvSpPr>
              <p:nvPr/>
            </p:nvSpPr>
            <p:spPr bwMode="auto">
              <a:xfrm>
                <a:off x="2869" y="2171"/>
                <a:ext cx="39" cy="52"/>
              </a:xfrm>
              <a:custGeom>
                <a:avLst/>
                <a:gdLst>
                  <a:gd name="T0" fmla="*/ 0 w 39"/>
                  <a:gd name="T1" fmla="*/ 52 h 52"/>
                  <a:gd name="T2" fmla="*/ 0 w 39"/>
                  <a:gd name="T3" fmla="*/ 0 h 52"/>
                  <a:gd name="T4" fmla="*/ 38 w 39"/>
                  <a:gd name="T5" fmla="*/ 0 h 52"/>
                  <a:gd name="T6" fmla="*/ 38 w 39"/>
                  <a:gd name="T7" fmla="*/ 9 h 52"/>
                  <a:gd name="T8" fmla="*/ 10 w 39"/>
                  <a:gd name="T9" fmla="*/ 9 h 52"/>
                  <a:gd name="T10" fmla="*/ 10 w 39"/>
                  <a:gd name="T11" fmla="*/ 21 h 52"/>
                  <a:gd name="T12" fmla="*/ 36 w 39"/>
                  <a:gd name="T13" fmla="*/ 21 h 52"/>
                  <a:gd name="T14" fmla="*/ 36 w 39"/>
                  <a:gd name="T15" fmla="*/ 30 h 52"/>
                  <a:gd name="T16" fmla="*/ 10 w 39"/>
                  <a:gd name="T17" fmla="*/ 30 h 52"/>
                  <a:gd name="T18" fmla="*/ 10 w 39"/>
                  <a:gd name="T19" fmla="*/ 43 h 52"/>
                  <a:gd name="T20" fmla="*/ 39 w 39"/>
                  <a:gd name="T21" fmla="*/ 43 h 52"/>
                  <a:gd name="T22" fmla="*/ 39 w 39"/>
                  <a:gd name="T23" fmla="*/ 52 h 52"/>
                  <a:gd name="T24" fmla="*/ 0 w 39"/>
                  <a:gd name="T25" fmla="*/ 5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 h="52">
                    <a:moveTo>
                      <a:pt x="0" y="52"/>
                    </a:moveTo>
                    <a:lnTo>
                      <a:pt x="0" y="0"/>
                    </a:lnTo>
                    <a:lnTo>
                      <a:pt x="38" y="0"/>
                    </a:lnTo>
                    <a:lnTo>
                      <a:pt x="38" y="9"/>
                    </a:lnTo>
                    <a:lnTo>
                      <a:pt x="10" y="9"/>
                    </a:lnTo>
                    <a:lnTo>
                      <a:pt x="10" y="21"/>
                    </a:lnTo>
                    <a:lnTo>
                      <a:pt x="36" y="21"/>
                    </a:lnTo>
                    <a:lnTo>
                      <a:pt x="36" y="30"/>
                    </a:lnTo>
                    <a:lnTo>
                      <a:pt x="10" y="30"/>
                    </a:lnTo>
                    <a:lnTo>
                      <a:pt x="10" y="43"/>
                    </a:lnTo>
                    <a:lnTo>
                      <a:pt x="39" y="43"/>
                    </a:lnTo>
                    <a:lnTo>
                      <a:pt x="39" y="52"/>
                    </a:lnTo>
                    <a:lnTo>
                      <a:pt x="0" y="5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 name="Freeform 27"/>
              <p:cNvSpPr>
                <a:spLocks/>
              </p:cNvSpPr>
              <p:nvPr/>
            </p:nvSpPr>
            <p:spPr bwMode="auto">
              <a:xfrm>
                <a:off x="2912" y="2185"/>
                <a:ext cx="40" cy="38"/>
              </a:xfrm>
              <a:custGeom>
                <a:avLst/>
                <a:gdLst>
                  <a:gd name="T0" fmla="*/ 0 w 40"/>
                  <a:gd name="T1" fmla="*/ 38 h 38"/>
                  <a:gd name="T2" fmla="*/ 14 w 40"/>
                  <a:gd name="T3" fmla="*/ 19 h 38"/>
                  <a:gd name="T4" fmla="*/ 2 w 40"/>
                  <a:gd name="T5" fmla="*/ 0 h 38"/>
                  <a:gd name="T6" fmla="*/ 14 w 40"/>
                  <a:gd name="T7" fmla="*/ 0 h 38"/>
                  <a:gd name="T8" fmla="*/ 19 w 40"/>
                  <a:gd name="T9" fmla="*/ 10 h 38"/>
                  <a:gd name="T10" fmla="*/ 26 w 40"/>
                  <a:gd name="T11" fmla="*/ 0 h 38"/>
                  <a:gd name="T12" fmla="*/ 38 w 40"/>
                  <a:gd name="T13" fmla="*/ 0 h 38"/>
                  <a:gd name="T14" fmla="*/ 26 w 40"/>
                  <a:gd name="T15" fmla="*/ 17 h 38"/>
                  <a:gd name="T16" fmla="*/ 40 w 40"/>
                  <a:gd name="T17" fmla="*/ 38 h 38"/>
                  <a:gd name="T18" fmla="*/ 28 w 40"/>
                  <a:gd name="T19" fmla="*/ 38 h 38"/>
                  <a:gd name="T20" fmla="*/ 19 w 40"/>
                  <a:gd name="T21" fmla="*/ 26 h 38"/>
                  <a:gd name="T22" fmla="*/ 12 w 40"/>
                  <a:gd name="T23" fmla="*/ 38 h 38"/>
                  <a:gd name="T24" fmla="*/ 0 w 40"/>
                  <a:gd name="T25" fmla="*/ 3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0" h="38">
                    <a:moveTo>
                      <a:pt x="0" y="38"/>
                    </a:moveTo>
                    <a:lnTo>
                      <a:pt x="14" y="19"/>
                    </a:lnTo>
                    <a:lnTo>
                      <a:pt x="2" y="0"/>
                    </a:lnTo>
                    <a:lnTo>
                      <a:pt x="14" y="0"/>
                    </a:lnTo>
                    <a:lnTo>
                      <a:pt x="19" y="10"/>
                    </a:lnTo>
                    <a:lnTo>
                      <a:pt x="26" y="0"/>
                    </a:lnTo>
                    <a:lnTo>
                      <a:pt x="38" y="0"/>
                    </a:lnTo>
                    <a:lnTo>
                      <a:pt x="26" y="17"/>
                    </a:lnTo>
                    <a:lnTo>
                      <a:pt x="40" y="38"/>
                    </a:lnTo>
                    <a:lnTo>
                      <a:pt x="28" y="38"/>
                    </a:lnTo>
                    <a:lnTo>
                      <a:pt x="19" y="26"/>
                    </a:lnTo>
                    <a:lnTo>
                      <a:pt x="12" y="38"/>
                    </a:lnTo>
                    <a:lnTo>
                      <a:pt x="0" y="3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 name="Freeform 28"/>
              <p:cNvSpPr>
                <a:spLocks noEditPoints="1"/>
              </p:cNvSpPr>
              <p:nvPr/>
            </p:nvSpPr>
            <p:spPr bwMode="auto">
              <a:xfrm>
                <a:off x="2957" y="2185"/>
                <a:ext cx="36" cy="52"/>
              </a:xfrm>
              <a:custGeom>
                <a:avLst/>
                <a:gdLst>
                  <a:gd name="T0" fmla="*/ 8 w 36"/>
                  <a:gd name="T1" fmla="*/ 0 h 52"/>
                  <a:gd name="T2" fmla="*/ 10 w 36"/>
                  <a:gd name="T3" fmla="*/ 5 h 52"/>
                  <a:gd name="T4" fmla="*/ 12 w 36"/>
                  <a:gd name="T5" fmla="*/ 4 h 52"/>
                  <a:gd name="T6" fmla="*/ 14 w 36"/>
                  <a:gd name="T7" fmla="*/ 2 h 52"/>
                  <a:gd name="T8" fmla="*/ 17 w 36"/>
                  <a:gd name="T9" fmla="*/ 0 h 52"/>
                  <a:gd name="T10" fmla="*/ 21 w 36"/>
                  <a:gd name="T11" fmla="*/ 0 h 52"/>
                  <a:gd name="T12" fmla="*/ 24 w 36"/>
                  <a:gd name="T13" fmla="*/ 0 h 52"/>
                  <a:gd name="T14" fmla="*/ 27 w 36"/>
                  <a:gd name="T15" fmla="*/ 0 h 52"/>
                  <a:gd name="T16" fmla="*/ 29 w 36"/>
                  <a:gd name="T17" fmla="*/ 2 h 52"/>
                  <a:gd name="T18" fmla="*/ 31 w 36"/>
                  <a:gd name="T19" fmla="*/ 4 h 52"/>
                  <a:gd name="T20" fmla="*/ 33 w 36"/>
                  <a:gd name="T21" fmla="*/ 5 h 52"/>
                  <a:gd name="T22" fmla="*/ 34 w 36"/>
                  <a:gd name="T23" fmla="*/ 7 h 52"/>
                  <a:gd name="T24" fmla="*/ 34 w 36"/>
                  <a:gd name="T25" fmla="*/ 10 h 52"/>
                  <a:gd name="T26" fmla="*/ 36 w 36"/>
                  <a:gd name="T27" fmla="*/ 12 h 52"/>
                  <a:gd name="T28" fmla="*/ 36 w 36"/>
                  <a:gd name="T29" fmla="*/ 16 h 52"/>
                  <a:gd name="T30" fmla="*/ 36 w 36"/>
                  <a:gd name="T31" fmla="*/ 19 h 52"/>
                  <a:gd name="T32" fmla="*/ 36 w 36"/>
                  <a:gd name="T33" fmla="*/ 22 h 52"/>
                  <a:gd name="T34" fmla="*/ 36 w 36"/>
                  <a:gd name="T35" fmla="*/ 26 h 52"/>
                  <a:gd name="T36" fmla="*/ 34 w 36"/>
                  <a:gd name="T37" fmla="*/ 29 h 52"/>
                  <a:gd name="T38" fmla="*/ 33 w 36"/>
                  <a:gd name="T39" fmla="*/ 31 h 52"/>
                  <a:gd name="T40" fmla="*/ 31 w 36"/>
                  <a:gd name="T41" fmla="*/ 33 h 52"/>
                  <a:gd name="T42" fmla="*/ 29 w 36"/>
                  <a:gd name="T43" fmla="*/ 35 h 52"/>
                  <a:gd name="T44" fmla="*/ 27 w 36"/>
                  <a:gd name="T45" fmla="*/ 36 h 52"/>
                  <a:gd name="T46" fmla="*/ 24 w 36"/>
                  <a:gd name="T47" fmla="*/ 38 h 52"/>
                  <a:gd name="T48" fmla="*/ 21 w 36"/>
                  <a:gd name="T49" fmla="*/ 38 h 52"/>
                  <a:gd name="T50" fmla="*/ 17 w 36"/>
                  <a:gd name="T51" fmla="*/ 38 h 52"/>
                  <a:gd name="T52" fmla="*/ 15 w 36"/>
                  <a:gd name="T53" fmla="*/ 36 h 52"/>
                  <a:gd name="T54" fmla="*/ 12 w 36"/>
                  <a:gd name="T55" fmla="*/ 36 h 52"/>
                  <a:gd name="T56" fmla="*/ 10 w 36"/>
                  <a:gd name="T57" fmla="*/ 35 h 52"/>
                  <a:gd name="T58" fmla="*/ 10 w 36"/>
                  <a:gd name="T59" fmla="*/ 52 h 52"/>
                  <a:gd name="T60" fmla="*/ 0 w 36"/>
                  <a:gd name="T61" fmla="*/ 0 h 52"/>
                  <a:gd name="T62" fmla="*/ 10 w 36"/>
                  <a:gd name="T63" fmla="*/ 21 h 52"/>
                  <a:gd name="T64" fmla="*/ 10 w 36"/>
                  <a:gd name="T65" fmla="*/ 24 h 52"/>
                  <a:gd name="T66" fmla="*/ 12 w 36"/>
                  <a:gd name="T67" fmla="*/ 26 h 52"/>
                  <a:gd name="T68" fmla="*/ 14 w 36"/>
                  <a:gd name="T69" fmla="*/ 28 h 52"/>
                  <a:gd name="T70" fmla="*/ 15 w 36"/>
                  <a:gd name="T71" fmla="*/ 29 h 52"/>
                  <a:gd name="T72" fmla="*/ 17 w 36"/>
                  <a:gd name="T73" fmla="*/ 31 h 52"/>
                  <a:gd name="T74" fmla="*/ 21 w 36"/>
                  <a:gd name="T75" fmla="*/ 31 h 52"/>
                  <a:gd name="T76" fmla="*/ 22 w 36"/>
                  <a:gd name="T77" fmla="*/ 29 h 52"/>
                  <a:gd name="T78" fmla="*/ 24 w 36"/>
                  <a:gd name="T79" fmla="*/ 28 h 52"/>
                  <a:gd name="T80" fmla="*/ 26 w 36"/>
                  <a:gd name="T81" fmla="*/ 26 h 52"/>
                  <a:gd name="T82" fmla="*/ 26 w 36"/>
                  <a:gd name="T83" fmla="*/ 22 h 52"/>
                  <a:gd name="T84" fmla="*/ 26 w 36"/>
                  <a:gd name="T85" fmla="*/ 19 h 52"/>
                  <a:gd name="T86" fmla="*/ 26 w 36"/>
                  <a:gd name="T87" fmla="*/ 16 h 52"/>
                  <a:gd name="T88" fmla="*/ 26 w 36"/>
                  <a:gd name="T89" fmla="*/ 12 h 52"/>
                  <a:gd name="T90" fmla="*/ 24 w 36"/>
                  <a:gd name="T91" fmla="*/ 10 h 52"/>
                  <a:gd name="T92" fmla="*/ 22 w 36"/>
                  <a:gd name="T93" fmla="*/ 9 h 52"/>
                  <a:gd name="T94" fmla="*/ 21 w 36"/>
                  <a:gd name="T95" fmla="*/ 7 h 52"/>
                  <a:gd name="T96" fmla="*/ 17 w 36"/>
                  <a:gd name="T97" fmla="*/ 7 h 52"/>
                  <a:gd name="T98" fmla="*/ 15 w 36"/>
                  <a:gd name="T99" fmla="*/ 9 h 52"/>
                  <a:gd name="T100" fmla="*/ 12 w 36"/>
                  <a:gd name="T101" fmla="*/ 9 h 52"/>
                  <a:gd name="T102" fmla="*/ 12 w 36"/>
                  <a:gd name="T103" fmla="*/ 12 h 52"/>
                  <a:gd name="T104" fmla="*/ 10 w 36"/>
                  <a:gd name="T105" fmla="*/ 14 h 52"/>
                  <a:gd name="T106" fmla="*/ 10 w 36"/>
                  <a:gd name="T107" fmla="*/ 1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6" h="52">
                    <a:moveTo>
                      <a:pt x="0" y="0"/>
                    </a:moveTo>
                    <a:lnTo>
                      <a:pt x="8" y="0"/>
                    </a:lnTo>
                    <a:lnTo>
                      <a:pt x="8" y="5"/>
                    </a:lnTo>
                    <a:lnTo>
                      <a:pt x="10" y="5"/>
                    </a:lnTo>
                    <a:lnTo>
                      <a:pt x="10" y="4"/>
                    </a:lnTo>
                    <a:lnTo>
                      <a:pt x="12" y="4"/>
                    </a:lnTo>
                    <a:lnTo>
                      <a:pt x="12" y="2"/>
                    </a:lnTo>
                    <a:lnTo>
                      <a:pt x="14" y="2"/>
                    </a:lnTo>
                    <a:lnTo>
                      <a:pt x="15" y="0"/>
                    </a:lnTo>
                    <a:lnTo>
                      <a:pt x="17" y="0"/>
                    </a:lnTo>
                    <a:lnTo>
                      <a:pt x="19" y="0"/>
                    </a:lnTo>
                    <a:lnTo>
                      <a:pt x="21" y="0"/>
                    </a:lnTo>
                    <a:lnTo>
                      <a:pt x="22" y="0"/>
                    </a:lnTo>
                    <a:lnTo>
                      <a:pt x="24" y="0"/>
                    </a:lnTo>
                    <a:lnTo>
                      <a:pt x="26" y="0"/>
                    </a:lnTo>
                    <a:lnTo>
                      <a:pt x="27" y="0"/>
                    </a:lnTo>
                    <a:lnTo>
                      <a:pt x="27" y="2"/>
                    </a:lnTo>
                    <a:lnTo>
                      <a:pt x="29" y="2"/>
                    </a:lnTo>
                    <a:lnTo>
                      <a:pt x="29" y="4"/>
                    </a:lnTo>
                    <a:lnTo>
                      <a:pt x="31" y="4"/>
                    </a:lnTo>
                    <a:lnTo>
                      <a:pt x="31" y="5"/>
                    </a:lnTo>
                    <a:lnTo>
                      <a:pt x="33" y="5"/>
                    </a:lnTo>
                    <a:lnTo>
                      <a:pt x="33" y="7"/>
                    </a:lnTo>
                    <a:lnTo>
                      <a:pt x="34" y="7"/>
                    </a:lnTo>
                    <a:lnTo>
                      <a:pt x="34" y="9"/>
                    </a:lnTo>
                    <a:lnTo>
                      <a:pt x="34" y="10"/>
                    </a:lnTo>
                    <a:lnTo>
                      <a:pt x="36" y="10"/>
                    </a:lnTo>
                    <a:lnTo>
                      <a:pt x="36" y="12"/>
                    </a:lnTo>
                    <a:lnTo>
                      <a:pt x="36" y="14"/>
                    </a:lnTo>
                    <a:lnTo>
                      <a:pt x="36" y="16"/>
                    </a:lnTo>
                    <a:lnTo>
                      <a:pt x="36" y="17"/>
                    </a:lnTo>
                    <a:lnTo>
                      <a:pt x="36" y="19"/>
                    </a:lnTo>
                    <a:lnTo>
                      <a:pt x="36" y="21"/>
                    </a:lnTo>
                    <a:lnTo>
                      <a:pt x="36" y="22"/>
                    </a:lnTo>
                    <a:lnTo>
                      <a:pt x="36" y="24"/>
                    </a:lnTo>
                    <a:lnTo>
                      <a:pt x="36" y="26"/>
                    </a:lnTo>
                    <a:lnTo>
                      <a:pt x="34" y="28"/>
                    </a:lnTo>
                    <a:lnTo>
                      <a:pt x="34" y="29"/>
                    </a:lnTo>
                    <a:lnTo>
                      <a:pt x="34" y="31"/>
                    </a:lnTo>
                    <a:lnTo>
                      <a:pt x="33" y="31"/>
                    </a:lnTo>
                    <a:lnTo>
                      <a:pt x="33" y="33"/>
                    </a:lnTo>
                    <a:lnTo>
                      <a:pt x="31" y="33"/>
                    </a:lnTo>
                    <a:lnTo>
                      <a:pt x="31" y="35"/>
                    </a:lnTo>
                    <a:lnTo>
                      <a:pt x="29" y="35"/>
                    </a:lnTo>
                    <a:lnTo>
                      <a:pt x="29" y="36"/>
                    </a:lnTo>
                    <a:lnTo>
                      <a:pt x="27" y="36"/>
                    </a:lnTo>
                    <a:lnTo>
                      <a:pt x="26" y="38"/>
                    </a:lnTo>
                    <a:lnTo>
                      <a:pt x="24" y="38"/>
                    </a:lnTo>
                    <a:lnTo>
                      <a:pt x="22" y="38"/>
                    </a:lnTo>
                    <a:lnTo>
                      <a:pt x="21" y="38"/>
                    </a:lnTo>
                    <a:lnTo>
                      <a:pt x="19" y="38"/>
                    </a:lnTo>
                    <a:lnTo>
                      <a:pt x="17" y="38"/>
                    </a:lnTo>
                    <a:lnTo>
                      <a:pt x="15" y="38"/>
                    </a:lnTo>
                    <a:lnTo>
                      <a:pt x="15" y="36"/>
                    </a:lnTo>
                    <a:lnTo>
                      <a:pt x="14" y="36"/>
                    </a:lnTo>
                    <a:lnTo>
                      <a:pt x="12" y="36"/>
                    </a:lnTo>
                    <a:lnTo>
                      <a:pt x="12" y="35"/>
                    </a:lnTo>
                    <a:lnTo>
                      <a:pt x="10" y="35"/>
                    </a:lnTo>
                    <a:lnTo>
                      <a:pt x="10" y="33"/>
                    </a:lnTo>
                    <a:lnTo>
                      <a:pt x="10" y="52"/>
                    </a:lnTo>
                    <a:lnTo>
                      <a:pt x="0" y="52"/>
                    </a:lnTo>
                    <a:lnTo>
                      <a:pt x="0" y="0"/>
                    </a:lnTo>
                    <a:close/>
                    <a:moveTo>
                      <a:pt x="10" y="19"/>
                    </a:moveTo>
                    <a:lnTo>
                      <a:pt x="10" y="21"/>
                    </a:lnTo>
                    <a:lnTo>
                      <a:pt x="10" y="22"/>
                    </a:lnTo>
                    <a:lnTo>
                      <a:pt x="10" y="24"/>
                    </a:lnTo>
                    <a:lnTo>
                      <a:pt x="10" y="26"/>
                    </a:lnTo>
                    <a:lnTo>
                      <a:pt x="12" y="26"/>
                    </a:lnTo>
                    <a:lnTo>
                      <a:pt x="12" y="28"/>
                    </a:lnTo>
                    <a:lnTo>
                      <a:pt x="14" y="28"/>
                    </a:lnTo>
                    <a:lnTo>
                      <a:pt x="14" y="29"/>
                    </a:lnTo>
                    <a:lnTo>
                      <a:pt x="15" y="29"/>
                    </a:lnTo>
                    <a:lnTo>
                      <a:pt x="15" y="31"/>
                    </a:lnTo>
                    <a:lnTo>
                      <a:pt x="17" y="31"/>
                    </a:lnTo>
                    <a:lnTo>
                      <a:pt x="19" y="31"/>
                    </a:lnTo>
                    <a:lnTo>
                      <a:pt x="21" y="31"/>
                    </a:lnTo>
                    <a:lnTo>
                      <a:pt x="21" y="29"/>
                    </a:lnTo>
                    <a:lnTo>
                      <a:pt x="22" y="29"/>
                    </a:lnTo>
                    <a:lnTo>
                      <a:pt x="24" y="29"/>
                    </a:lnTo>
                    <a:lnTo>
                      <a:pt x="24" y="28"/>
                    </a:lnTo>
                    <a:lnTo>
                      <a:pt x="24" y="26"/>
                    </a:lnTo>
                    <a:lnTo>
                      <a:pt x="26" y="26"/>
                    </a:lnTo>
                    <a:lnTo>
                      <a:pt x="26" y="24"/>
                    </a:lnTo>
                    <a:lnTo>
                      <a:pt x="26" y="22"/>
                    </a:lnTo>
                    <a:lnTo>
                      <a:pt x="26" y="21"/>
                    </a:lnTo>
                    <a:lnTo>
                      <a:pt x="26" y="19"/>
                    </a:lnTo>
                    <a:lnTo>
                      <a:pt x="26" y="17"/>
                    </a:lnTo>
                    <a:lnTo>
                      <a:pt x="26" y="16"/>
                    </a:lnTo>
                    <a:lnTo>
                      <a:pt x="26" y="14"/>
                    </a:lnTo>
                    <a:lnTo>
                      <a:pt x="26" y="12"/>
                    </a:lnTo>
                    <a:lnTo>
                      <a:pt x="24" y="12"/>
                    </a:lnTo>
                    <a:lnTo>
                      <a:pt x="24" y="10"/>
                    </a:lnTo>
                    <a:lnTo>
                      <a:pt x="24" y="9"/>
                    </a:lnTo>
                    <a:lnTo>
                      <a:pt x="22" y="9"/>
                    </a:lnTo>
                    <a:lnTo>
                      <a:pt x="21" y="9"/>
                    </a:lnTo>
                    <a:lnTo>
                      <a:pt x="21" y="7"/>
                    </a:lnTo>
                    <a:lnTo>
                      <a:pt x="19" y="7"/>
                    </a:lnTo>
                    <a:lnTo>
                      <a:pt x="17" y="7"/>
                    </a:lnTo>
                    <a:lnTo>
                      <a:pt x="15" y="7"/>
                    </a:lnTo>
                    <a:lnTo>
                      <a:pt x="15" y="9"/>
                    </a:lnTo>
                    <a:lnTo>
                      <a:pt x="14" y="9"/>
                    </a:lnTo>
                    <a:lnTo>
                      <a:pt x="12" y="9"/>
                    </a:lnTo>
                    <a:lnTo>
                      <a:pt x="12" y="10"/>
                    </a:lnTo>
                    <a:lnTo>
                      <a:pt x="12" y="12"/>
                    </a:lnTo>
                    <a:lnTo>
                      <a:pt x="10" y="12"/>
                    </a:lnTo>
                    <a:lnTo>
                      <a:pt x="10" y="14"/>
                    </a:lnTo>
                    <a:lnTo>
                      <a:pt x="10" y="16"/>
                    </a:lnTo>
                    <a:lnTo>
                      <a:pt x="10" y="17"/>
                    </a:lnTo>
                    <a:lnTo>
                      <a:pt x="10" y="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 name="Rectangle 29"/>
              <p:cNvSpPr>
                <a:spLocks noChangeArrowheads="1"/>
              </p:cNvSpPr>
              <p:nvPr/>
            </p:nvSpPr>
            <p:spPr bwMode="auto">
              <a:xfrm>
                <a:off x="3002" y="2171"/>
                <a:ext cx="8" cy="5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1" name="Freeform 30"/>
              <p:cNvSpPr>
                <a:spLocks noEditPoints="1"/>
              </p:cNvSpPr>
              <p:nvPr/>
            </p:nvSpPr>
            <p:spPr bwMode="auto">
              <a:xfrm>
                <a:off x="3019" y="2185"/>
                <a:ext cx="38" cy="38"/>
              </a:xfrm>
              <a:custGeom>
                <a:avLst/>
                <a:gdLst>
                  <a:gd name="T0" fmla="*/ 0 w 38"/>
                  <a:gd name="T1" fmla="*/ 16 h 38"/>
                  <a:gd name="T2" fmla="*/ 2 w 38"/>
                  <a:gd name="T3" fmla="*/ 12 h 38"/>
                  <a:gd name="T4" fmla="*/ 3 w 38"/>
                  <a:gd name="T5" fmla="*/ 9 h 38"/>
                  <a:gd name="T6" fmla="*/ 5 w 38"/>
                  <a:gd name="T7" fmla="*/ 5 h 38"/>
                  <a:gd name="T8" fmla="*/ 9 w 38"/>
                  <a:gd name="T9" fmla="*/ 2 h 38"/>
                  <a:gd name="T10" fmla="*/ 12 w 38"/>
                  <a:gd name="T11" fmla="*/ 0 h 38"/>
                  <a:gd name="T12" fmla="*/ 17 w 38"/>
                  <a:gd name="T13" fmla="*/ 0 h 38"/>
                  <a:gd name="T14" fmla="*/ 22 w 38"/>
                  <a:gd name="T15" fmla="*/ 0 h 38"/>
                  <a:gd name="T16" fmla="*/ 28 w 38"/>
                  <a:gd name="T17" fmla="*/ 0 h 38"/>
                  <a:gd name="T18" fmla="*/ 31 w 38"/>
                  <a:gd name="T19" fmla="*/ 4 h 38"/>
                  <a:gd name="T20" fmla="*/ 34 w 38"/>
                  <a:gd name="T21" fmla="*/ 5 h 38"/>
                  <a:gd name="T22" fmla="*/ 36 w 38"/>
                  <a:gd name="T23" fmla="*/ 9 h 38"/>
                  <a:gd name="T24" fmla="*/ 38 w 38"/>
                  <a:gd name="T25" fmla="*/ 14 h 38"/>
                  <a:gd name="T26" fmla="*/ 38 w 38"/>
                  <a:gd name="T27" fmla="*/ 19 h 38"/>
                  <a:gd name="T28" fmla="*/ 38 w 38"/>
                  <a:gd name="T29" fmla="*/ 24 h 38"/>
                  <a:gd name="T30" fmla="*/ 36 w 38"/>
                  <a:gd name="T31" fmla="*/ 28 h 38"/>
                  <a:gd name="T32" fmla="*/ 34 w 38"/>
                  <a:gd name="T33" fmla="*/ 31 h 38"/>
                  <a:gd name="T34" fmla="*/ 29 w 38"/>
                  <a:gd name="T35" fmla="*/ 35 h 38"/>
                  <a:gd name="T36" fmla="*/ 26 w 38"/>
                  <a:gd name="T37" fmla="*/ 36 h 38"/>
                  <a:gd name="T38" fmla="*/ 22 w 38"/>
                  <a:gd name="T39" fmla="*/ 38 h 38"/>
                  <a:gd name="T40" fmla="*/ 17 w 38"/>
                  <a:gd name="T41" fmla="*/ 38 h 38"/>
                  <a:gd name="T42" fmla="*/ 12 w 38"/>
                  <a:gd name="T43" fmla="*/ 38 h 38"/>
                  <a:gd name="T44" fmla="*/ 9 w 38"/>
                  <a:gd name="T45" fmla="*/ 36 h 38"/>
                  <a:gd name="T46" fmla="*/ 5 w 38"/>
                  <a:gd name="T47" fmla="*/ 35 h 38"/>
                  <a:gd name="T48" fmla="*/ 3 w 38"/>
                  <a:gd name="T49" fmla="*/ 31 h 38"/>
                  <a:gd name="T50" fmla="*/ 2 w 38"/>
                  <a:gd name="T51" fmla="*/ 28 h 38"/>
                  <a:gd name="T52" fmla="*/ 0 w 38"/>
                  <a:gd name="T53" fmla="*/ 24 h 38"/>
                  <a:gd name="T54" fmla="*/ 0 w 38"/>
                  <a:gd name="T55" fmla="*/ 19 h 38"/>
                  <a:gd name="T56" fmla="*/ 10 w 38"/>
                  <a:gd name="T57" fmla="*/ 22 h 38"/>
                  <a:gd name="T58" fmla="*/ 12 w 38"/>
                  <a:gd name="T59" fmla="*/ 28 h 38"/>
                  <a:gd name="T60" fmla="*/ 15 w 38"/>
                  <a:gd name="T61" fmla="*/ 29 h 38"/>
                  <a:gd name="T62" fmla="*/ 19 w 38"/>
                  <a:gd name="T63" fmla="*/ 31 h 38"/>
                  <a:gd name="T64" fmla="*/ 22 w 38"/>
                  <a:gd name="T65" fmla="*/ 29 h 38"/>
                  <a:gd name="T66" fmla="*/ 26 w 38"/>
                  <a:gd name="T67" fmla="*/ 28 h 38"/>
                  <a:gd name="T68" fmla="*/ 28 w 38"/>
                  <a:gd name="T69" fmla="*/ 24 h 38"/>
                  <a:gd name="T70" fmla="*/ 28 w 38"/>
                  <a:gd name="T71" fmla="*/ 19 h 38"/>
                  <a:gd name="T72" fmla="*/ 28 w 38"/>
                  <a:gd name="T73" fmla="*/ 14 h 38"/>
                  <a:gd name="T74" fmla="*/ 26 w 38"/>
                  <a:gd name="T75" fmla="*/ 10 h 38"/>
                  <a:gd name="T76" fmla="*/ 22 w 38"/>
                  <a:gd name="T77" fmla="*/ 9 h 38"/>
                  <a:gd name="T78" fmla="*/ 19 w 38"/>
                  <a:gd name="T79" fmla="*/ 7 h 38"/>
                  <a:gd name="T80" fmla="*/ 15 w 38"/>
                  <a:gd name="T81" fmla="*/ 9 h 38"/>
                  <a:gd name="T82" fmla="*/ 12 w 38"/>
                  <a:gd name="T83" fmla="*/ 10 h 38"/>
                  <a:gd name="T84" fmla="*/ 10 w 38"/>
                  <a:gd name="T85" fmla="*/ 14 h 38"/>
                  <a:gd name="T86" fmla="*/ 10 w 38"/>
                  <a:gd name="T87" fmla="*/ 19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8" h="38">
                    <a:moveTo>
                      <a:pt x="0" y="19"/>
                    </a:moveTo>
                    <a:lnTo>
                      <a:pt x="0" y="17"/>
                    </a:lnTo>
                    <a:lnTo>
                      <a:pt x="0" y="16"/>
                    </a:lnTo>
                    <a:lnTo>
                      <a:pt x="0" y="14"/>
                    </a:lnTo>
                    <a:lnTo>
                      <a:pt x="0" y="12"/>
                    </a:lnTo>
                    <a:lnTo>
                      <a:pt x="2" y="12"/>
                    </a:lnTo>
                    <a:lnTo>
                      <a:pt x="2" y="10"/>
                    </a:lnTo>
                    <a:lnTo>
                      <a:pt x="2" y="9"/>
                    </a:lnTo>
                    <a:lnTo>
                      <a:pt x="3" y="9"/>
                    </a:lnTo>
                    <a:lnTo>
                      <a:pt x="3" y="7"/>
                    </a:lnTo>
                    <a:lnTo>
                      <a:pt x="3" y="5"/>
                    </a:lnTo>
                    <a:lnTo>
                      <a:pt x="5" y="5"/>
                    </a:lnTo>
                    <a:lnTo>
                      <a:pt x="5" y="4"/>
                    </a:lnTo>
                    <a:lnTo>
                      <a:pt x="7" y="4"/>
                    </a:lnTo>
                    <a:lnTo>
                      <a:pt x="9" y="2"/>
                    </a:lnTo>
                    <a:lnTo>
                      <a:pt x="10" y="2"/>
                    </a:lnTo>
                    <a:lnTo>
                      <a:pt x="10" y="0"/>
                    </a:lnTo>
                    <a:lnTo>
                      <a:pt x="12" y="0"/>
                    </a:lnTo>
                    <a:lnTo>
                      <a:pt x="14" y="0"/>
                    </a:lnTo>
                    <a:lnTo>
                      <a:pt x="15" y="0"/>
                    </a:lnTo>
                    <a:lnTo>
                      <a:pt x="17" y="0"/>
                    </a:lnTo>
                    <a:lnTo>
                      <a:pt x="19" y="0"/>
                    </a:lnTo>
                    <a:lnTo>
                      <a:pt x="21" y="0"/>
                    </a:lnTo>
                    <a:lnTo>
                      <a:pt x="22" y="0"/>
                    </a:lnTo>
                    <a:lnTo>
                      <a:pt x="24" y="0"/>
                    </a:lnTo>
                    <a:lnTo>
                      <a:pt x="26" y="0"/>
                    </a:lnTo>
                    <a:lnTo>
                      <a:pt x="28" y="0"/>
                    </a:lnTo>
                    <a:lnTo>
                      <a:pt x="28" y="2"/>
                    </a:lnTo>
                    <a:lnTo>
                      <a:pt x="29" y="2"/>
                    </a:lnTo>
                    <a:lnTo>
                      <a:pt x="31" y="4"/>
                    </a:lnTo>
                    <a:lnTo>
                      <a:pt x="33" y="4"/>
                    </a:lnTo>
                    <a:lnTo>
                      <a:pt x="33" y="5"/>
                    </a:lnTo>
                    <a:lnTo>
                      <a:pt x="34" y="5"/>
                    </a:lnTo>
                    <a:lnTo>
                      <a:pt x="34" y="7"/>
                    </a:lnTo>
                    <a:lnTo>
                      <a:pt x="34" y="9"/>
                    </a:lnTo>
                    <a:lnTo>
                      <a:pt x="36" y="9"/>
                    </a:lnTo>
                    <a:lnTo>
                      <a:pt x="36" y="10"/>
                    </a:lnTo>
                    <a:lnTo>
                      <a:pt x="38" y="12"/>
                    </a:lnTo>
                    <a:lnTo>
                      <a:pt x="38" y="14"/>
                    </a:lnTo>
                    <a:lnTo>
                      <a:pt x="38" y="16"/>
                    </a:lnTo>
                    <a:lnTo>
                      <a:pt x="38" y="17"/>
                    </a:lnTo>
                    <a:lnTo>
                      <a:pt x="38" y="19"/>
                    </a:lnTo>
                    <a:lnTo>
                      <a:pt x="38" y="21"/>
                    </a:lnTo>
                    <a:lnTo>
                      <a:pt x="38" y="22"/>
                    </a:lnTo>
                    <a:lnTo>
                      <a:pt x="38" y="24"/>
                    </a:lnTo>
                    <a:lnTo>
                      <a:pt x="38" y="26"/>
                    </a:lnTo>
                    <a:lnTo>
                      <a:pt x="36" y="26"/>
                    </a:lnTo>
                    <a:lnTo>
                      <a:pt x="36" y="28"/>
                    </a:lnTo>
                    <a:lnTo>
                      <a:pt x="36" y="29"/>
                    </a:lnTo>
                    <a:lnTo>
                      <a:pt x="34" y="29"/>
                    </a:lnTo>
                    <a:lnTo>
                      <a:pt x="34" y="31"/>
                    </a:lnTo>
                    <a:lnTo>
                      <a:pt x="33" y="33"/>
                    </a:lnTo>
                    <a:lnTo>
                      <a:pt x="31" y="35"/>
                    </a:lnTo>
                    <a:lnTo>
                      <a:pt x="29" y="35"/>
                    </a:lnTo>
                    <a:lnTo>
                      <a:pt x="29" y="36"/>
                    </a:lnTo>
                    <a:lnTo>
                      <a:pt x="28" y="36"/>
                    </a:lnTo>
                    <a:lnTo>
                      <a:pt x="26" y="36"/>
                    </a:lnTo>
                    <a:lnTo>
                      <a:pt x="26" y="38"/>
                    </a:lnTo>
                    <a:lnTo>
                      <a:pt x="24" y="38"/>
                    </a:lnTo>
                    <a:lnTo>
                      <a:pt x="22" y="38"/>
                    </a:lnTo>
                    <a:lnTo>
                      <a:pt x="21" y="38"/>
                    </a:lnTo>
                    <a:lnTo>
                      <a:pt x="19" y="38"/>
                    </a:lnTo>
                    <a:lnTo>
                      <a:pt x="17" y="38"/>
                    </a:lnTo>
                    <a:lnTo>
                      <a:pt x="15" y="38"/>
                    </a:lnTo>
                    <a:lnTo>
                      <a:pt x="14" y="38"/>
                    </a:lnTo>
                    <a:lnTo>
                      <a:pt x="12" y="38"/>
                    </a:lnTo>
                    <a:lnTo>
                      <a:pt x="12" y="36"/>
                    </a:lnTo>
                    <a:lnTo>
                      <a:pt x="10" y="36"/>
                    </a:lnTo>
                    <a:lnTo>
                      <a:pt x="9" y="36"/>
                    </a:lnTo>
                    <a:lnTo>
                      <a:pt x="9" y="35"/>
                    </a:lnTo>
                    <a:lnTo>
                      <a:pt x="7" y="35"/>
                    </a:lnTo>
                    <a:lnTo>
                      <a:pt x="5" y="35"/>
                    </a:lnTo>
                    <a:lnTo>
                      <a:pt x="5" y="33"/>
                    </a:lnTo>
                    <a:lnTo>
                      <a:pt x="3" y="33"/>
                    </a:lnTo>
                    <a:lnTo>
                      <a:pt x="3" y="31"/>
                    </a:lnTo>
                    <a:lnTo>
                      <a:pt x="3" y="29"/>
                    </a:lnTo>
                    <a:lnTo>
                      <a:pt x="2" y="29"/>
                    </a:lnTo>
                    <a:lnTo>
                      <a:pt x="2" y="28"/>
                    </a:lnTo>
                    <a:lnTo>
                      <a:pt x="2" y="26"/>
                    </a:lnTo>
                    <a:lnTo>
                      <a:pt x="0" y="26"/>
                    </a:lnTo>
                    <a:lnTo>
                      <a:pt x="0" y="24"/>
                    </a:lnTo>
                    <a:lnTo>
                      <a:pt x="0" y="22"/>
                    </a:lnTo>
                    <a:lnTo>
                      <a:pt x="0" y="21"/>
                    </a:lnTo>
                    <a:lnTo>
                      <a:pt x="0" y="19"/>
                    </a:lnTo>
                    <a:close/>
                    <a:moveTo>
                      <a:pt x="10" y="19"/>
                    </a:moveTo>
                    <a:lnTo>
                      <a:pt x="10" y="21"/>
                    </a:lnTo>
                    <a:lnTo>
                      <a:pt x="10" y="22"/>
                    </a:lnTo>
                    <a:lnTo>
                      <a:pt x="10" y="24"/>
                    </a:lnTo>
                    <a:lnTo>
                      <a:pt x="12" y="26"/>
                    </a:lnTo>
                    <a:lnTo>
                      <a:pt x="12" y="28"/>
                    </a:lnTo>
                    <a:lnTo>
                      <a:pt x="14" y="28"/>
                    </a:lnTo>
                    <a:lnTo>
                      <a:pt x="14" y="29"/>
                    </a:lnTo>
                    <a:lnTo>
                      <a:pt x="15" y="29"/>
                    </a:lnTo>
                    <a:lnTo>
                      <a:pt x="17" y="29"/>
                    </a:lnTo>
                    <a:lnTo>
                      <a:pt x="17" y="31"/>
                    </a:lnTo>
                    <a:lnTo>
                      <a:pt x="19" y="31"/>
                    </a:lnTo>
                    <a:lnTo>
                      <a:pt x="21" y="31"/>
                    </a:lnTo>
                    <a:lnTo>
                      <a:pt x="21" y="29"/>
                    </a:lnTo>
                    <a:lnTo>
                      <a:pt x="22" y="29"/>
                    </a:lnTo>
                    <a:lnTo>
                      <a:pt x="24" y="29"/>
                    </a:lnTo>
                    <a:lnTo>
                      <a:pt x="24" y="28"/>
                    </a:lnTo>
                    <a:lnTo>
                      <a:pt x="26" y="28"/>
                    </a:lnTo>
                    <a:lnTo>
                      <a:pt x="26" y="26"/>
                    </a:lnTo>
                    <a:lnTo>
                      <a:pt x="28" y="26"/>
                    </a:lnTo>
                    <a:lnTo>
                      <a:pt x="28" y="24"/>
                    </a:lnTo>
                    <a:lnTo>
                      <a:pt x="28" y="22"/>
                    </a:lnTo>
                    <a:lnTo>
                      <a:pt x="28" y="21"/>
                    </a:lnTo>
                    <a:lnTo>
                      <a:pt x="28" y="19"/>
                    </a:lnTo>
                    <a:lnTo>
                      <a:pt x="28" y="17"/>
                    </a:lnTo>
                    <a:lnTo>
                      <a:pt x="28" y="16"/>
                    </a:lnTo>
                    <a:lnTo>
                      <a:pt x="28" y="14"/>
                    </a:lnTo>
                    <a:lnTo>
                      <a:pt x="28" y="12"/>
                    </a:lnTo>
                    <a:lnTo>
                      <a:pt x="26" y="12"/>
                    </a:lnTo>
                    <a:lnTo>
                      <a:pt x="26" y="10"/>
                    </a:lnTo>
                    <a:lnTo>
                      <a:pt x="24" y="10"/>
                    </a:lnTo>
                    <a:lnTo>
                      <a:pt x="24" y="9"/>
                    </a:lnTo>
                    <a:lnTo>
                      <a:pt x="22" y="9"/>
                    </a:lnTo>
                    <a:lnTo>
                      <a:pt x="22" y="7"/>
                    </a:lnTo>
                    <a:lnTo>
                      <a:pt x="21" y="7"/>
                    </a:lnTo>
                    <a:lnTo>
                      <a:pt x="19" y="7"/>
                    </a:lnTo>
                    <a:lnTo>
                      <a:pt x="17" y="7"/>
                    </a:lnTo>
                    <a:lnTo>
                      <a:pt x="17" y="9"/>
                    </a:lnTo>
                    <a:lnTo>
                      <a:pt x="15" y="9"/>
                    </a:lnTo>
                    <a:lnTo>
                      <a:pt x="14" y="9"/>
                    </a:lnTo>
                    <a:lnTo>
                      <a:pt x="14" y="10"/>
                    </a:lnTo>
                    <a:lnTo>
                      <a:pt x="12" y="10"/>
                    </a:lnTo>
                    <a:lnTo>
                      <a:pt x="12" y="12"/>
                    </a:lnTo>
                    <a:lnTo>
                      <a:pt x="10" y="12"/>
                    </a:lnTo>
                    <a:lnTo>
                      <a:pt x="10" y="14"/>
                    </a:lnTo>
                    <a:lnTo>
                      <a:pt x="10" y="16"/>
                    </a:lnTo>
                    <a:lnTo>
                      <a:pt x="10" y="17"/>
                    </a:lnTo>
                    <a:lnTo>
                      <a:pt x="10" y="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 name="Freeform 31"/>
              <p:cNvSpPr>
                <a:spLocks/>
              </p:cNvSpPr>
              <p:nvPr/>
            </p:nvSpPr>
            <p:spPr bwMode="auto">
              <a:xfrm>
                <a:off x="3062" y="2185"/>
                <a:ext cx="35" cy="38"/>
              </a:xfrm>
              <a:custGeom>
                <a:avLst/>
                <a:gdLst>
                  <a:gd name="T0" fmla="*/ 10 w 35"/>
                  <a:gd name="T1" fmla="*/ 26 h 38"/>
                  <a:gd name="T2" fmla="*/ 12 w 35"/>
                  <a:gd name="T3" fmla="*/ 29 h 38"/>
                  <a:gd name="T4" fmla="*/ 16 w 35"/>
                  <a:gd name="T5" fmla="*/ 31 h 38"/>
                  <a:gd name="T6" fmla="*/ 21 w 35"/>
                  <a:gd name="T7" fmla="*/ 31 h 38"/>
                  <a:gd name="T8" fmla="*/ 24 w 35"/>
                  <a:gd name="T9" fmla="*/ 29 h 38"/>
                  <a:gd name="T10" fmla="*/ 22 w 35"/>
                  <a:gd name="T11" fmla="*/ 24 h 38"/>
                  <a:gd name="T12" fmla="*/ 17 w 35"/>
                  <a:gd name="T13" fmla="*/ 24 h 38"/>
                  <a:gd name="T14" fmla="*/ 14 w 35"/>
                  <a:gd name="T15" fmla="*/ 22 h 38"/>
                  <a:gd name="T16" fmla="*/ 10 w 35"/>
                  <a:gd name="T17" fmla="*/ 21 h 38"/>
                  <a:gd name="T18" fmla="*/ 7 w 35"/>
                  <a:gd name="T19" fmla="*/ 19 h 38"/>
                  <a:gd name="T20" fmla="*/ 4 w 35"/>
                  <a:gd name="T21" fmla="*/ 17 h 38"/>
                  <a:gd name="T22" fmla="*/ 2 w 35"/>
                  <a:gd name="T23" fmla="*/ 14 h 38"/>
                  <a:gd name="T24" fmla="*/ 0 w 35"/>
                  <a:gd name="T25" fmla="*/ 10 h 38"/>
                  <a:gd name="T26" fmla="*/ 2 w 35"/>
                  <a:gd name="T27" fmla="*/ 7 h 38"/>
                  <a:gd name="T28" fmla="*/ 4 w 35"/>
                  <a:gd name="T29" fmla="*/ 4 h 38"/>
                  <a:gd name="T30" fmla="*/ 7 w 35"/>
                  <a:gd name="T31" fmla="*/ 2 h 38"/>
                  <a:gd name="T32" fmla="*/ 12 w 35"/>
                  <a:gd name="T33" fmla="*/ 0 h 38"/>
                  <a:gd name="T34" fmla="*/ 17 w 35"/>
                  <a:gd name="T35" fmla="*/ 0 h 38"/>
                  <a:gd name="T36" fmla="*/ 22 w 35"/>
                  <a:gd name="T37" fmla="*/ 0 h 38"/>
                  <a:gd name="T38" fmla="*/ 26 w 35"/>
                  <a:gd name="T39" fmla="*/ 2 h 38"/>
                  <a:gd name="T40" fmla="*/ 29 w 35"/>
                  <a:gd name="T41" fmla="*/ 4 h 38"/>
                  <a:gd name="T42" fmla="*/ 31 w 35"/>
                  <a:gd name="T43" fmla="*/ 7 h 38"/>
                  <a:gd name="T44" fmla="*/ 24 w 35"/>
                  <a:gd name="T45" fmla="*/ 10 h 38"/>
                  <a:gd name="T46" fmla="*/ 22 w 35"/>
                  <a:gd name="T47" fmla="*/ 7 h 38"/>
                  <a:gd name="T48" fmla="*/ 17 w 35"/>
                  <a:gd name="T49" fmla="*/ 7 h 38"/>
                  <a:gd name="T50" fmla="*/ 12 w 35"/>
                  <a:gd name="T51" fmla="*/ 7 h 38"/>
                  <a:gd name="T52" fmla="*/ 10 w 35"/>
                  <a:gd name="T53" fmla="*/ 10 h 38"/>
                  <a:gd name="T54" fmla="*/ 14 w 35"/>
                  <a:gd name="T55" fmla="*/ 12 h 38"/>
                  <a:gd name="T56" fmla="*/ 17 w 35"/>
                  <a:gd name="T57" fmla="*/ 14 h 38"/>
                  <a:gd name="T58" fmla="*/ 22 w 35"/>
                  <a:gd name="T59" fmla="*/ 14 h 38"/>
                  <a:gd name="T60" fmla="*/ 26 w 35"/>
                  <a:gd name="T61" fmla="*/ 16 h 38"/>
                  <a:gd name="T62" fmla="*/ 29 w 35"/>
                  <a:gd name="T63" fmla="*/ 17 h 38"/>
                  <a:gd name="T64" fmla="*/ 33 w 35"/>
                  <a:gd name="T65" fmla="*/ 19 h 38"/>
                  <a:gd name="T66" fmla="*/ 35 w 35"/>
                  <a:gd name="T67" fmla="*/ 22 h 38"/>
                  <a:gd name="T68" fmla="*/ 35 w 35"/>
                  <a:gd name="T69" fmla="*/ 28 h 38"/>
                  <a:gd name="T70" fmla="*/ 33 w 35"/>
                  <a:gd name="T71" fmla="*/ 31 h 38"/>
                  <a:gd name="T72" fmla="*/ 31 w 35"/>
                  <a:gd name="T73" fmla="*/ 35 h 38"/>
                  <a:gd name="T74" fmla="*/ 28 w 35"/>
                  <a:gd name="T75" fmla="*/ 36 h 38"/>
                  <a:gd name="T76" fmla="*/ 24 w 35"/>
                  <a:gd name="T77" fmla="*/ 38 h 38"/>
                  <a:gd name="T78" fmla="*/ 19 w 35"/>
                  <a:gd name="T79" fmla="*/ 38 h 38"/>
                  <a:gd name="T80" fmla="*/ 14 w 35"/>
                  <a:gd name="T81" fmla="*/ 38 h 38"/>
                  <a:gd name="T82" fmla="*/ 9 w 35"/>
                  <a:gd name="T83" fmla="*/ 38 h 38"/>
                  <a:gd name="T84" fmla="*/ 5 w 35"/>
                  <a:gd name="T85" fmla="*/ 36 h 38"/>
                  <a:gd name="T86" fmla="*/ 4 w 35"/>
                  <a:gd name="T87" fmla="*/ 33 h 38"/>
                  <a:gd name="T88" fmla="*/ 0 w 35"/>
                  <a:gd name="T89" fmla="*/ 31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5" h="38">
                    <a:moveTo>
                      <a:pt x="0" y="28"/>
                    </a:moveTo>
                    <a:lnTo>
                      <a:pt x="9" y="26"/>
                    </a:lnTo>
                    <a:lnTo>
                      <a:pt x="10" y="26"/>
                    </a:lnTo>
                    <a:lnTo>
                      <a:pt x="10" y="28"/>
                    </a:lnTo>
                    <a:lnTo>
                      <a:pt x="10" y="29"/>
                    </a:lnTo>
                    <a:lnTo>
                      <a:pt x="12" y="29"/>
                    </a:lnTo>
                    <a:lnTo>
                      <a:pt x="12" y="31"/>
                    </a:lnTo>
                    <a:lnTo>
                      <a:pt x="14" y="31"/>
                    </a:lnTo>
                    <a:lnTo>
                      <a:pt x="16" y="31"/>
                    </a:lnTo>
                    <a:lnTo>
                      <a:pt x="17" y="31"/>
                    </a:lnTo>
                    <a:lnTo>
                      <a:pt x="19" y="31"/>
                    </a:lnTo>
                    <a:lnTo>
                      <a:pt x="21" y="31"/>
                    </a:lnTo>
                    <a:lnTo>
                      <a:pt x="22" y="31"/>
                    </a:lnTo>
                    <a:lnTo>
                      <a:pt x="22" y="29"/>
                    </a:lnTo>
                    <a:lnTo>
                      <a:pt x="24" y="29"/>
                    </a:lnTo>
                    <a:lnTo>
                      <a:pt x="24" y="28"/>
                    </a:lnTo>
                    <a:lnTo>
                      <a:pt x="24" y="26"/>
                    </a:lnTo>
                    <a:lnTo>
                      <a:pt x="22" y="24"/>
                    </a:lnTo>
                    <a:lnTo>
                      <a:pt x="21" y="24"/>
                    </a:lnTo>
                    <a:lnTo>
                      <a:pt x="19" y="24"/>
                    </a:lnTo>
                    <a:lnTo>
                      <a:pt x="17" y="24"/>
                    </a:lnTo>
                    <a:lnTo>
                      <a:pt x="17" y="22"/>
                    </a:lnTo>
                    <a:lnTo>
                      <a:pt x="16" y="22"/>
                    </a:lnTo>
                    <a:lnTo>
                      <a:pt x="14" y="22"/>
                    </a:lnTo>
                    <a:lnTo>
                      <a:pt x="12" y="22"/>
                    </a:lnTo>
                    <a:lnTo>
                      <a:pt x="10" y="22"/>
                    </a:lnTo>
                    <a:lnTo>
                      <a:pt x="10" y="21"/>
                    </a:lnTo>
                    <a:lnTo>
                      <a:pt x="9" y="21"/>
                    </a:lnTo>
                    <a:lnTo>
                      <a:pt x="7" y="21"/>
                    </a:lnTo>
                    <a:lnTo>
                      <a:pt x="7" y="19"/>
                    </a:lnTo>
                    <a:lnTo>
                      <a:pt x="5" y="19"/>
                    </a:lnTo>
                    <a:lnTo>
                      <a:pt x="4" y="19"/>
                    </a:lnTo>
                    <a:lnTo>
                      <a:pt x="4" y="17"/>
                    </a:lnTo>
                    <a:lnTo>
                      <a:pt x="2" y="17"/>
                    </a:lnTo>
                    <a:lnTo>
                      <a:pt x="2" y="16"/>
                    </a:lnTo>
                    <a:lnTo>
                      <a:pt x="2" y="14"/>
                    </a:lnTo>
                    <a:lnTo>
                      <a:pt x="2" y="12"/>
                    </a:lnTo>
                    <a:lnTo>
                      <a:pt x="0" y="12"/>
                    </a:lnTo>
                    <a:lnTo>
                      <a:pt x="0" y="10"/>
                    </a:lnTo>
                    <a:lnTo>
                      <a:pt x="2" y="10"/>
                    </a:lnTo>
                    <a:lnTo>
                      <a:pt x="2" y="9"/>
                    </a:lnTo>
                    <a:lnTo>
                      <a:pt x="2" y="7"/>
                    </a:lnTo>
                    <a:lnTo>
                      <a:pt x="2" y="5"/>
                    </a:lnTo>
                    <a:lnTo>
                      <a:pt x="4" y="5"/>
                    </a:lnTo>
                    <a:lnTo>
                      <a:pt x="4" y="4"/>
                    </a:lnTo>
                    <a:lnTo>
                      <a:pt x="5" y="4"/>
                    </a:lnTo>
                    <a:lnTo>
                      <a:pt x="5" y="2"/>
                    </a:lnTo>
                    <a:lnTo>
                      <a:pt x="7" y="2"/>
                    </a:lnTo>
                    <a:lnTo>
                      <a:pt x="9" y="0"/>
                    </a:lnTo>
                    <a:lnTo>
                      <a:pt x="10" y="0"/>
                    </a:lnTo>
                    <a:lnTo>
                      <a:pt x="12" y="0"/>
                    </a:lnTo>
                    <a:lnTo>
                      <a:pt x="14" y="0"/>
                    </a:lnTo>
                    <a:lnTo>
                      <a:pt x="16" y="0"/>
                    </a:lnTo>
                    <a:lnTo>
                      <a:pt x="17" y="0"/>
                    </a:lnTo>
                    <a:lnTo>
                      <a:pt x="19" y="0"/>
                    </a:lnTo>
                    <a:lnTo>
                      <a:pt x="21" y="0"/>
                    </a:lnTo>
                    <a:lnTo>
                      <a:pt x="22" y="0"/>
                    </a:lnTo>
                    <a:lnTo>
                      <a:pt x="24" y="0"/>
                    </a:lnTo>
                    <a:lnTo>
                      <a:pt x="26" y="0"/>
                    </a:lnTo>
                    <a:lnTo>
                      <a:pt x="26" y="2"/>
                    </a:lnTo>
                    <a:lnTo>
                      <a:pt x="28" y="2"/>
                    </a:lnTo>
                    <a:lnTo>
                      <a:pt x="29" y="2"/>
                    </a:lnTo>
                    <a:lnTo>
                      <a:pt x="29" y="4"/>
                    </a:lnTo>
                    <a:lnTo>
                      <a:pt x="31" y="4"/>
                    </a:lnTo>
                    <a:lnTo>
                      <a:pt x="31" y="5"/>
                    </a:lnTo>
                    <a:lnTo>
                      <a:pt x="31" y="7"/>
                    </a:lnTo>
                    <a:lnTo>
                      <a:pt x="33" y="7"/>
                    </a:lnTo>
                    <a:lnTo>
                      <a:pt x="33" y="9"/>
                    </a:lnTo>
                    <a:lnTo>
                      <a:pt x="24" y="10"/>
                    </a:lnTo>
                    <a:lnTo>
                      <a:pt x="22" y="10"/>
                    </a:lnTo>
                    <a:lnTo>
                      <a:pt x="22" y="9"/>
                    </a:lnTo>
                    <a:lnTo>
                      <a:pt x="22" y="7"/>
                    </a:lnTo>
                    <a:lnTo>
                      <a:pt x="21" y="7"/>
                    </a:lnTo>
                    <a:lnTo>
                      <a:pt x="19" y="7"/>
                    </a:lnTo>
                    <a:lnTo>
                      <a:pt x="17" y="7"/>
                    </a:lnTo>
                    <a:lnTo>
                      <a:pt x="16" y="7"/>
                    </a:lnTo>
                    <a:lnTo>
                      <a:pt x="14" y="7"/>
                    </a:lnTo>
                    <a:lnTo>
                      <a:pt x="12" y="7"/>
                    </a:lnTo>
                    <a:lnTo>
                      <a:pt x="10" y="7"/>
                    </a:lnTo>
                    <a:lnTo>
                      <a:pt x="10" y="9"/>
                    </a:lnTo>
                    <a:lnTo>
                      <a:pt x="10" y="10"/>
                    </a:lnTo>
                    <a:lnTo>
                      <a:pt x="10" y="12"/>
                    </a:lnTo>
                    <a:lnTo>
                      <a:pt x="12" y="12"/>
                    </a:lnTo>
                    <a:lnTo>
                      <a:pt x="14" y="12"/>
                    </a:lnTo>
                    <a:lnTo>
                      <a:pt x="16" y="12"/>
                    </a:lnTo>
                    <a:lnTo>
                      <a:pt x="16" y="14"/>
                    </a:lnTo>
                    <a:lnTo>
                      <a:pt x="17" y="14"/>
                    </a:lnTo>
                    <a:lnTo>
                      <a:pt x="19" y="14"/>
                    </a:lnTo>
                    <a:lnTo>
                      <a:pt x="21" y="14"/>
                    </a:lnTo>
                    <a:lnTo>
                      <a:pt x="22" y="14"/>
                    </a:lnTo>
                    <a:lnTo>
                      <a:pt x="22" y="16"/>
                    </a:lnTo>
                    <a:lnTo>
                      <a:pt x="24" y="16"/>
                    </a:lnTo>
                    <a:lnTo>
                      <a:pt x="26" y="16"/>
                    </a:lnTo>
                    <a:lnTo>
                      <a:pt x="28" y="16"/>
                    </a:lnTo>
                    <a:lnTo>
                      <a:pt x="28" y="17"/>
                    </a:lnTo>
                    <a:lnTo>
                      <a:pt x="29" y="17"/>
                    </a:lnTo>
                    <a:lnTo>
                      <a:pt x="31" y="17"/>
                    </a:lnTo>
                    <a:lnTo>
                      <a:pt x="31" y="19"/>
                    </a:lnTo>
                    <a:lnTo>
                      <a:pt x="33" y="19"/>
                    </a:lnTo>
                    <a:lnTo>
                      <a:pt x="33" y="21"/>
                    </a:lnTo>
                    <a:lnTo>
                      <a:pt x="33" y="22"/>
                    </a:lnTo>
                    <a:lnTo>
                      <a:pt x="35" y="22"/>
                    </a:lnTo>
                    <a:lnTo>
                      <a:pt x="35" y="24"/>
                    </a:lnTo>
                    <a:lnTo>
                      <a:pt x="35" y="26"/>
                    </a:lnTo>
                    <a:lnTo>
                      <a:pt x="35" y="28"/>
                    </a:lnTo>
                    <a:lnTo>
                      <a:pt x="35" y="29"/>
                    </a:lnTo>
                    <a:lnTo>
                      <a:pt x="33" y="29"/>
                    </a:lnTo>
                    <a:lnTo>
                      <a:pt x="33" y="31"/>
                    </a:lnTo>
                    <a:lnTo>
                      <a:pt x="33" y="33"/>
                    </a:lnTo>
                    <a:lnTo>
                      <a:pt x="31" y="33"/>
                    </a:lnTo>
                    <a:lnTo>
                      <a:pt x="31" y="35"/>
                    </a:lnTo>
                    <a:lnTo>
                      <a:pt x="29" y="35"/>
                    </a:lnTo>
                    <a:lnTo>
                      <a:pt x="29" y="36"/>
                    </a:lnTo>
                    <a:lnTo>
                      <a:pt x="28" y="36"/>
                    </a:lnTo>
                    <a:lnTo>
                      <a:pt x="26" y="36"/>
                    </a:lnTo>
                    <a:lnTo>
                      <a:pt x="26" y="38"/>
                    </a:lnTo>
                    <a:lnTo>
                      <a:pt x="24" y="38"/>
                    </a:lnTo>
                    <a:lnTo>
                      <a:pt x="22" y="38"/>
                    </a:lnTo>
                    <a:lnTo>
                      <a:pt x="21" y="38"/>
                    </a:lnTo>
                    <a:lnTo>
                      <a:pt x="19" y="38"/>
                    </a:lnTo>
                    <a:lnTo>
                      <a:pt x="17" y="38"/>
                    </a:lnTo>
                    <a:lnTo>
                      <a:pt x="16" y="38"/>
                    </a:lnTo>
                    <a:lnTo>
                      <a:pt x="14" y="38"/>
                    </a:lnTo>
                    <a:lnTo>
                      <a:pt x="12" y="38"/>
                    </a:lnTo>
                    <a:lnTo>
                      <a:pt x="10" y="38"/>
                    </a:lnTo>
                    <a:lnTo>
                      <a:pt x="9" y="38"/>
                    </a:lnTo>
                    <a:lnTo>
                      <a:pt x="9" y="36"/>
                    </a:lnTo>
                    <a:lnTo>
                      <a:pt x="7" y="36"/>
                    </a:lnTo>
                    <a:lnTo>
                      <a:pt x="5" y="36"/>
                    </a:lnTo>
                    <a:lnTo>
                      <a:pt x="5" y="35"/>
                    </a:lnTo>
                    <a:lnTo>
                      <a:pt x="4" y="35"/>
                    </a:lnTo>
                    <a:lnTo>
                      <a:pt x="4" y="33"/>
                    </a:lnTo>
                    <a:lnTo>
                      <a:pt x="2" y="33"/>
                    </a:lnTo>
                    <a:lnTo>
                      <a:pt x="2" y="31"/>
                    </a:lnTo>
                    <a:lnTo>
                      <a:pt x="0" y="31"/>
                    </a:lnTo>
                    <a:lnTo>
                      <a:pt x="0" y="29"/>
                    </a:lnTo>
                    <a:lnTo>
                      <a:pt x="0" y="2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 name="Freeform 32"/>
              <p:cNvSpPr>
                <a:spLocks noEditPoints="1"/>
              </p:cNvSpPr>
              <p:nvPr/>
            </p:nvSpPr>
            <p:spPr bwMode="auto">
              <a:xfrm>
                <a:off x="3105" y="2171"/>
                <a:ext cx="11" cy="52"/>
              </a:xfrm>
              <a:custGeom>
                <a:avLst/>
                <a:gdLst>
                  <a:gd name="T0" fmla="*/ 0 w 11"/>
                  <a:gd name="T1" fmla="*/ 9 h 52"/>
                  <a:gd name="T2" fmla="*/ 0 w 11"/>
                  <a:gd name="T3" fmla="*/ 0 h 52"/>
                  <a:gd name="T4" fmla="*/ 11 w 11"/>
                  <a:gd name="T5" fmla="*/ 0 h 52"/>
                  <a:gd name="T6" fmla="*/ 11 w 11"/>
                  <a:gd name="T7" fmla="*/ 9 h 52"/>
                  <a:gd name="T8" fmla="*/ 0 w 11"/>
                  <a:gd name="T9" fmla="*/ 9 h 52"/>
                  <a:gd name="T10" fmla="*/ 0 w 11"/>
                  <a:gd name="T11" fmla="*/ 52 h 52"/>
                  <a:gd name="T12" fmla="*/ 0 w 11"/>
                  <a:gd name="T13" fmla="*/ 14 h 52"/>
                  <a:gd name="T14" fmla="*/ 11 w 11"/>
                  <a:gd name="T15" fmla="*/ 14 h 52"/>
                  <a:gd name="T16" fmla="*/ 11 w 11"/>
                  <a:gd name="T17" fmla="*/ 52 h 52"/>
                  <a:gd name="T18" fmla="*/ 0 w 11"/>
                  <a:gd name="T19" fmla="*/ 5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 h="52">
                    <a:moveTo>
                      <a:pt x="0" y="9"/>
                    </a:moveTo>
                    <a:lnTo>
                      <a:pt x="0" y="0"/>
                    </a:lnTo>
                    <a:lnTo>
                      <a:pt x="11" y="0"/>
                    </a:lnTo>
                    <a:lnTo>
                      <a:pt x="11" y="9"/>
                    </a:lnTo>
                    <a:lnTo>
                      <a:pt x="0" y="9"/>
                    </a:lnTo>
                    <a:close/>
                    <a:moveTo>
                      <a:pt x="0" y="52"/>
                    </a:moveTo>
                    <a:lnTo>
                      <a:pt x="0" y="14"/>
                    </a:lnTo>
                    <a:lnTo>
                      <a:pt x="11" y="14"/>
                    </a:lnTo>
                    <a:lnTo>
                      <a:pt x="11" y="52"/>
                    </a:lnTo>
                    <a:lnTo>
                      <a:pt x="0" y="5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 name="Freeform 33"/>
              <p:cNvSpPr>
                <a:spLocks noEditPoints="1"/>
              </p:cNvSpPr>
              <p:nvPr/>
            </p:nvSpPr>
            <p:spPr bwMode="auto">
              <a:xfrm>
                <a:off x="3122" y="2185"/>
                <a:ext cx="38" cy="38"/>
              </a:xfrm>
              <a:custGeom>
                <a:avLst/>
                <a:gdLst>
                  <a:gd name="T0" fmla="*/ 0 w 38"/>
                  <a:gd name="T1" fmla="*/ 16 h 38"/>
                  <a:gd name="T2" fmla="*/ 2 w 38"/>
                  <a:gd name="T3" fmla="*/ 12 h 38"/>
                  <a:gd name="T4" fmla="*/ 4 w 38"/>
                  <a:gd name="T5" fmla="*/ 9 h 38"/>
                  <a:gd name="T6" fmla="*/ 6 w 38"/>
                  <a:gd name="T7" fmla="*/ 5 h 38"/>
                  <a:gd name="T8" fmla="*/ 9 w 38"/>
                  <a:gd name="T9" fmla="*/ 2 h 38"/>
                  <a:gd name="T10" fmla="*/ 13 w 38"/>
                  <a:gd name="T11" fmla="*/ 0 h 38"/>
                  <a:gd name="T12" fmla="*/ 18 w 38"/>
                  <a:gd name="T13" fmla="*/ 0 h 38"/>
                  <a:gd name="T14" fmla="*/ 23 w 38"/>
                  <a:gd name="T15" fmla="*/ 0 h 38"/>
                  <a:gd name="T16" fmla="*/ 28 w 38"/>
                  <a:gd name="T17" fmla="*/ 0 h 38"/>
                  <a:gd name="T18" fmla="*/ 32 w 38"/>
                  <a:gd name="T19" fmla="*/ 2 h 38"/>
                  <a:gd name="T20" fmla="*/ 33 w 38"/>
                  <a:gd name="T21" fmla="*/ 5 h 38"/>
                  <a:gd name="T22" fmla="*/ 37 w 38"/>
                  <a:gd name="T23" fmla="*/ 7 h 38"/>
                  <a:gd name="T24" fmla="*/ 38 w 38"/>
                  <a:gd name="T25" fmla="*/ 10 h 38"/>
                  <a:gd name="T26" fmla="*/ 38 w 38"/>
                  <a:gd name="T27" fmla="*/ 16 h 38"/>
                  <a:gd name="T28" fmla="*/ 38 w 38"/>
                  <a:gd name="T29" fmla="*/ 21 h 38"/>
                  <a:gd name="T30" fmla="*/ 38 w 38"/>
                  <a:gd name="T31" fmla="*/ 26 h 38"/>
                  <a:gd name="T32" fmla="*/ 37 w 38"/>
                  <a:gd name="T33" fmla="*/ 29 h 38"/>
                  <a:gd name="T34" fmla="*/ 33 w 38"/>
                  <a:gd name="T35" fmla="*/ 33 h 38"/>
                  <a:gd name="T36" fmla="*/ 30 w 38"/>
                  <a:gd name="T37" fmla="*/ 36 h 38"/>
                  <a:gd name="T38" fmla="*/ 25 w 38"/>
                  <a:gd name="T39" fmla="*/ 38 h 38"/>
                  <a:gd name="T40" fmla="*/ 19 w 38"/>
                  <a:gd name="T41" fmla="*/ 38 h 38"/>
                  <a:gd name="T42" fmla="*/ 14 w 38"/>
                  <a:gd name="T43" fmla="*/ 38 h 38"/>
                  <a:gd name="T44" fmla="*/ 11 w 38"/>
                  <a:gd name="T45" fmla="*/ 36 h 38"/>
                  <a:gd name="T46" fmla="*/ 7 w 38"/>
                  <a:gd name="T47" fmla="*/ 35 h 38"/>
                  <a:gd name="T48" fmla="*/ 6 w 38"/>
                  <a:gd name="T49" fmla="*/ 31 h 38"/>
                  <a:gd name="T50" fmla="*/ 2 w 38"/>
                  <a:gd name="T51" fmla="*/ 29 h 38"/>
                  <a:gd name="T52" fmla="*/ 2 w 38"/>
                  <a:gd name="T53" fmla="*/ 24 h 38"/>
                  <a:gd name="T54" fmla="*/ 0 w 38"/>
                  <a:gd name="T55" fmla="*/ 21 h 38"/>
                  <a:gd name="T56" fmla="*/ 11 w 38"/>
                  <a:gd name="T57" fmla="*/ 21 h 38"/>
                  <a:gd name="T58" fmla="*/ 13 w 38"/>
                  <a:gd name="T59" fmla="*/ 24 h 38"/>
                  <a:gd name="T60" fmla="*/ 14 w 38"/>
                  <a:gd name="T61" fmla="*/ 28 h 38"/>
                  <a:gd name="T62" fmla="*/ 18 w 38"/>
                  <a:gd name="T63" fmla="*/ 29 h 38"/>
                  <a:gd name="T64" fmla="*/ 21 w 38"/>
                  <a:gd name="T65" fmla="*/ 29 h 38"/>
                  <a:gd name="T66" fmla="*/ 25 w 38"/>
                  <a:gd name="T67" fmla="*/ 28 h 38"/>
                  <a:gd name="T68" fmla="*/ 28 w 38"/>
                  <a:gd name="T69" fmla="*/ 26 h 38"/>
                  <a:gd name="T70" fmla="*/ 28 w 38"/>
                  <a:gd name="T71" fmla="*/ 21 h 38"/>
                  <a:gd name="T72" fmla="*/ 30 w 38"/>
                  <a:gd name="T73" fmla="*/ 17 h 38"/>
                  <a:gd name="T74" fmla="*/ 28 w 38"/>
                  <a:gd name="T75" fmla="*/ 12 h 38"/>
                  <a:gd name="T76" fmla="*/ 26 w 38"/>
                  <a:gd name="T77" fmla="*/ 9 h 38"/>
                  <a:gd name="T78" fmla="*/ 23 w 38"/>
                  <a:gd name="T79" fmla="*/ 7 h 38"/>
                  <a:gd name="T80" fmla="*/ 18 w 38"/>
                  <a:gd name="T81" fmla="*/ 7 h 38"/>
                  <a:gd name="T82" fmla="*/ 14 w 38"/>
                  <a:gd name="T83" fmla="*/ 9 h 38"/>
                  <a:gd name="T84" fmla="*/ 13 w 38"/>
                  <a:gd name="T85" fmla="*/ 12 h 38"/>
                  <a:gd name="T86" fmla="*/ 11 w 38"/>
                  <a:gd name="T87" fmla="*/ 16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8" h="38">
                    <a:moveTo>
                      <a:pt x="0" y="19"/>
                    </a:moveTo>
                    <a:lnTo>
                      <a:pt x="0" y="17"/>
                    </a:lnTo>
                    <a:lnTo>
                      <a:pt x="0" y="16"/>
                    </a:lnTo>
                    <a:lnTo>
                      <a:pt x="0" y="14"/>
                    </a:lnTo>
                    <a:lnTo>
                      <a:pt x="2" y="14"/>
                    </a:lnTo>
                    <a:lnTo>
                      <a:pt x="2" y="12"/>
                    </a:lnTo>
                    <a:lnTo>
                      <a:pt x="2" y="10"/>
                    </a:lnTo>
                    <a:lnTo>
                      <a:pt x="2" y="9"/>
                    </a:lnTo>
                    <a:lnTo>
                      <a:pt x="4" y="9"/>
                    </a:lnTo>
                    <a:lnTo>
                      <a:pt x="4" y="7"/>
                    </a:lnTo>
                    <a:lnTo>
                      <a:pt x="6" y="7"/>
                    </a:lnTo>
                    <a:lnTo>
                      <a:pt x="6" y="5"/>
                    </a:lnTo>
                    <a:lnTo>
                      <a:pt x="7" y="4"/>
                    </a:lnTo>
                    <a:lnTo>
                      <a:pt x="9" y="4"/>
                    </a:lnTo>
                    <a:lnTo>
                      <a:pt x="9" y="2"/>
                    </a:lnTo>
                    <a:lnTo>
                      <a:pt x="11" y="2"/>
                    </a:lnTo>
                    <a:lnTo>
                      <a:pt x="13" y="2"/>
                    </a:lnTo>
                    <a:lnTo>
                      <a:pt x="13" y="0"/>
                    </a:lnTo>
                    <a:lnTo>
                      <a:pt x="14" y="0"/>
                    </a:lnTo>
                    <a:lnTo>
                      <a:pt x="16" y="0"/>
                    </a:lnTo>
                    <a:lnTo>
                      <a:pt x="18" y="0"/>
                    </a:lnTo>
                    <a:lnTo>
                      <a:pt x="19" y="0"/>
                    </a:lnTo>
                    <a:lnTo>
                      <a:pt x="21" y="0"/>
                    </a:lnTo>
                    <a:lnTo>
                      <a:pt x="23" y="0"/>
                    </a:lnTo>
                    <a:lnTo>
                      <a:pt x="25" y="0"/>
                    </a:lnTo>
                    <a:lnTo>
                      <a:pt x="26" y="0"/>
                    </a:lnTo>
                    <a:lnTo>
                      <a:pt x="28" y="0"/>
                    </a:lnTo>
                    <a:lnTo>
                      <a:pt x="28" y="2"/>
                    </a:lnTo>
                    <a:lnTo>
                      <a:pt x="30" y="2"/>
                    </a:lnTo>
                    <a:lnTo>
                      <a:pt x="32" y="2"/>
                    </a:lnTo>
                    <a:lnTo>
                      <a:pt x="32" y="4"/>
                    </a:lnTo>
                    <a:lnTo>
                      <a:pt x="33" y="4"/>
                    </a:lnTo>
                    <a:lnTo>
                      <a:pt x="33" y="5"/>
                    </a:lnTo>
                    <a:lnTo>
                      <a:pt x="35" y="5"/>
                    </a:lnTo>
                    <a:lnTo>
                      <a:pt x="35" y="7"/>
                    </a:lnTo>
                    <a:lnTo>
                      <a:pt x="37" y="7"/>
                    </a:lnTo>
                    <a:lnTo>
                      <a:pt x="37" y="9"/>
                    </a:lnTo>
                    <a:lnTo>
                      <a:pt x="37" y="10"/>
                    </a:lnTo>
                    <a:lnTo>
                      <a:pt x="38" y="10"/>
                    </a:lnTo>
                    <a:lnTo>
                      <a:pt x="38" y="12"/>
                    </a:lnTo>
                    <a:lnTo>
                      <a:pt x="38" y="14"/>
                    </a:lnTo>
                    <a:lnTo>
                      <a:pt x="38" y="16"/>
                    </a:lnTo>
                    <a:lnTo>
                      <a:pt x="38" y="17"/>
                    </a:lnTo>
                    <a:lnTo>
                      <a:pt x="38" y="19"/>
                    </a:lnTo>
                    <a:lnTo>
                      <a:pt x="38" y="21"/>
                    </a:lnTo>
                    <a:lnTo>
                      <a:pt x="38" y="22"/>
                    </a:lnTo>
                    <a:lnTo>
                      <a:pt x="38" y="24"/>
                    </a:lnTo>
                    <a:lnTo>
                      <a:pt x="38" y="26"/>
                    </a:lnTo>
                    <a:lnTo>
                      <a:pt x="38" y="28"/>
                    </a:lnTo>
                    <a:lnTo>
                      <a:pt x="37" y="28"/>
                    </a:lnTo>
                    <a:lnTo>
                      <a:pt x="37" y="29"/>
                    </a:lnTo>
                    <a:lnTo>
                      <a:pt x="35" y="31"/>
                    </a:lnTo>
                    <a:lnTo>
                      <a:pt x="35" y="33"/>
                    </a:lnTo>
                    <a:lnTo>
                      <a:pt x="33" y="33"/>
                    </a:lnTo>
                    <a:lnTo>
                      <a:pt x="33" y="35"/>
                    </a:lnTo>
                    <a:lnTo>
                      <a:pt x="32" y="35"/>
                    </a:lnTo>
                    <a:lnTo>
                      <a:pt x="30" y="36"/>
                    </a:lnTo>
                    <a:lnTo>
                      <a:pt x="28" y="36"/>
                    </a:lnTo>
                    <a:lnTo>
                      <a:pt x="26" y="38"/>
                    </a:lnTo>
                    <a:lnTo>
                      <a:pt x="25" y="38"/>
                    </a:lnTo>
                    <a:lnTo>
                      <a:pt x="23" y="38"/>
                    </a:lnTo>
                    <a:lnTo>
                      <a:pt x="21" y="38"/>
                    </a:lnTo>
                    <a:lnTo>
                      <a:pt x="19" y="38"/>
                    </a:lnTo>
                    <a:lnTo>
                      <a:pt x="18" y="38"/>
                    </a:lnTo>
                    <a:lnTo>
                      <a:pt x="16" y="38"/>
                    </a:lnTo>
                    <a:lnTo>
                      <a:pt x="14" y="38"/>
                    </a:lnTo>
                    <a:lnTo>
                      <a:pt x="13" y="38"/>
                    </a:lnTo>
                    <a:lnTo>
                      <a:pt x="13" y="36"/>
                    </a:lnTo>
                    <a:lnTo>
                      <a:pt x="11" y="36"/>
                    </a:lnTo>
                    <a:lnTo>
                      <a:pt x="9" y="36"/>
                    </a:lnTo>
                    <a:lnTo>
                      <a:pt x="9" y="35"/>
                    </a:lnTo>
                    <a:lnTo>
                      <a:pt x="7" y="35"/>
                    </a:lnTo>
                    <a:lnTo>
                      <a:pt x="7" y="33"/>
                    </a:lnTo>
                    <a:lnTo>
                      <a:pt x="6" y="33"/>
                    </a:lnTo>
                    <a:lnTo>
                      <a:pt x="6" y="31"/>
                    </a:lnTo>
                    <a:lnTo>
                      <a:pt x="4" y="31"/>
                    </a:lnTo>
                    <a:lnTo>
                      <a:pt x="4" y="29"/>
                    </a:lnTo>
                    <a:lnTo>
                      <a:pt x="2" y="29"/>
                    </a:lnTo>
                    <a:lnTo>
                      <a:pt x="2" y="28"/>
                    </a:lnTo>
                    <a:lnTo>
                      <a:pt x="2" y="26"/>
                    </a:lnTo>
                    <a:lnTo>
                      <a:pt x="2" y="24"/>
                    </a:lnTo>
                    <a:lnTo>
                      <a:pt x="0" y="24"/>
                    </a:lnTo>
                    <a:lnTo>
                      <a:pt x="0" y="22"/>
                    </a:lnTo>
                    <a:lnTo>
                      <a:pt x="0" y="21"/>
                    </a:lnTo>
                    <a:lnTo>
                      <a:pt x="0" y="19"/>
                    </a:lnTo>
                    <a:close/>
                    <a:moveTo>
                      <a:pt x="11" y="19"/>
                    </a:moveTo>
                    <a:lnTo>
                      <a:pt x="11" y="21"/>
                    </a:lnTo>
                    <a:lnTo>
                      <a:pt x="11" y="22"/>
                    </a:lnTo>
                    <a:lnTo>
                      <a:pt x="11" y="24"/>
                    </a:lnTo>
                    <a:lnTo>
                      <a:pt x="13" y="24"/>
                    </a:lnTo>
                    <a:lnTo>
                      <a:pt x="13" y="26"/>
                    </a:lnTo>
                    <a:lnTo>
                      <a:pt x="13" y="28"/>
                    </a:lnTo>
                    <a:lnTo>
                      <a:pt x="14" y="28"/>
                    </a:lnTo>
                    <a:lnTo>
                      <a:pt x="14" y="29"/>
                    </a:lnTo>
                    <a:lnTo>
                      <a:pt x="16" y="29"/>
                    </a:lnTo>
                    <a:lnTo>
                      <a:pt x="18" y="29"/>
                    </a:lnTo>
                    <a:lnTo>
                      <a:pt x="19" y="31"/>
                    </a:lnTo>
                    <a:lnTo>
                      <a:pt x="21" y="31"/>
                    </a:lnTo>
                    <a:lnTo>
                      <a:pt x="21" y="29"/>
                    </a:lnTo>
                    <a:lnTo>
                      <a:pt x="23" y="29"/>
                    </a:lnTo>
                    <a:lnTo>
                      <a:pt x="25" y="29"/>
                    </a:lnTo>
                    <a:lnTo>
                      <a:pt x="25" y="28"/>
                    </a:lnTo>
                    <a:lnTo>
                      <a:pt x="26" y="28"/>
                    </a:lnTo>
                    <a:lnTo>
                      <a:pt x="26" y="26"/>
                    </a:lnTo>
                    <a:lnTo>
                      <a:pt x="28" y="26"/>
                    </a:lnTo>
                    <a:lnTo>
                      <a:pt x="28" y="24"/>
                    </a:lnTo>
                    <a:lnTo>
                      <a:pt x="28" y="22"/>
                    </a:lnTo>
                    <a:lnTo>
                      <a:pt x="28" y="21"/>
                    </a:lnTo>
                    <a:lnTo>
                      <a:pt x="30" y="21"/>
                    </a:lnTo>
                    <a:lnTo>
                      <a:pt x="30" y="19"/>
                    </a:lnTo>
                    <a:lnTo>
                      <a:pt x="30" y="17"/>
                    </a:lnTo>
                    <a:lnTo>
                      <a:pt x="28" y="16"/>
                    </a:lnTo>
                    <a:lnTo>
                      <a:pt x="28" y="14"/>
                    </a:lnTo>
                    <a:lnTo>
                      <a:pt x="28" y="12"/>
                    </a:lnTo>
                    <a:lnTo>
                      <a:pt x="26" y="12"/>
                    </a:lnTo>
                    <a:lnTo>
                      <a:pt x="26" y="10"/>
                    </a:lnTo>
                    <a:lnTo>
                      <a:pt x="26" y="9"/>
                    </a:lnTo>
                    <a:lnTo>
                      <a:pt x="25" y="9"/>
                    </a:lnTo>
                    <a:lnTo>
                      <a:pt x="23" y="9"/>
                    </a:lnTo>
                    <a:lnTo>
                      <a:pt x="23" y="7"/>
                    </a:lnTo>
                    <a:lnTo>
                      <a:pt x="21" y="7"/>
                    </a:lnTo>
                    <a:lnTo>
                      <a:pt x="19" y="7"/>
                    </a:lnTo>
                    <a:lnTo>
                      <a:pt x="18" y="7"/>
                    </a:lnTo>
                    <a:lnTo>
                      <a:pt x="18" y="9"/>
                    </a:lnTo>
                    <a:lnTo>
                      <a:pt x="16" y="9"/>
                    </a:lnTo>
                    <a:lnTo>
                      <a:pt x="14" y="9"/>
                    </a:lnTo>
                    <a:lnTo>
                      <a:pt x="14" y="10"/>
                    </a:lnTo>
                    <a:lnTo>
                      <a:pt x="13" y="10"/>
                    </a:lnTo>
                    <a:lnTo>
                      <a:pt x="13" y="12"/>
                    </a:lnTo>
                    <a:lnTo>
                      <a:pt x="13" y="14"/>
                    </a:lnTo>
                    <a:lnTo>
                      <a:pt x="11" y="14"/>
                    </a:lnTo>
                    <a:lnTo>
                      <a:pt x="11" y="16"/>
                    </a:lnTo>
                    <a:lnTo>
                      <a:pt x="11" y="17"/>
                    </a:lnTo>
                    <a:lnTo>
                      <a:pt x="11" y="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 name="Freeform 34"/>
              <p:cNvSpPr>
                <a:spLocks/>
              </p:cNvSpPr>
              <p:nvPr/>
            </p:nvSpPr>
            <p:spPr bwMode="auto">
              <a:xfrm>
                <a:off x="3169" y="2185"/>
                <a:ext cx="35" cy="38"/>
              </a:xfrm>
              <a:custGeom>
                <a:avLst/>
                <a:gdLst>
                  <a:gd name="T0" fmla="*/ 35 w 35"/>
                  <a:gd name="T1" fmla="*/ 38 h 38"/>
                  <a:gd name="T2" fmla="*/ 24 w 35"/>
                  <a:gd name="T3" fmla="*/ 38 h 38"/>
                  <a:gd name="T4" fmla="*/ 24 w 35"/>
                  <a:gd name="T5" fmla="*/ 19 h 38"/>
                  <a:gd name="T6" fmla="*/ 24 w 35"/>
                  <a:gd name="T7" fmla="*/ 17 h 38"/>
                  <a:gd name="T8" fmla="*/ 24 w 35"/>
                  <a:gd name="T9" fmla="*/ 16 h 38"/>
                  <a:gd name="T10" fmla="*/ 24 w 35"/>
                  <a:gd name="T11" fmla="*/ 14 h 38"/>
                  <a:gd name="T12" fmla="*/ 24 w 35"/>
                  <a:gd name="T13" fmla="*/ 12 h 38"/>
                  <a:gd name="T14" fmla="*/ 24 w 35"/>
                  <a:gd name="T15" fmla="*/ 10 h 38"/>
                  <a:gd name="T16" fmla="*/ 22 w 35"/>
                  <a:gd name="T17" fmla="*/ 10 h 38"/>
                  <a:gd name="T18" fmla="*/ 22 w 35"/>
                  <a:gd name="T19" fmla="*/ 9 h 38"/>
                  <a:gd name="T20" fmla="*/ 21 w 35"/>
                  <a:gd name="T21" fmla="*/ 9 h 38"/>
                  <a:gd name="T22" fmla="*/ 21 w 35"/>
                  <a:gd name="T23" fmla="*/ 7 h 38"/>
                  <a:gd name="T24" fmla="*/ 19 w 35"/>
                  <a:gd name="T25" fmla="*/ 7 h 38"/>
                  <a:gd name="T26" fmla="*/ 17 w 35"/>
                  <a:gd name="T27" fmla="*/ 7 h 38"/>
                  <a:gd name="T28" fmla="*/ 16 w 35"/>
                  <a:gd name="T29" fmla="*/ 7 h 38"/>
                  <a:gd name="T30" fmla="*/ 14 w 35"/>
                  <a:gd name="T31" fmla="*/ 7 h 38"/>
                  <a:gd name="T32" fmla="*/ 14 w 35"/>
                  <a:gd name="T33" fmla="*/ 9 h 38"/>
                  <a:gd name="T34" fmla="*/ 12 w 35"/>
                  <a:gd name="T35" fmla="*/ 9 h 38"/>
                  <a:gd name="T36" fmla="*/ 12 w 35"/>
                  <a:gd name="T37" fmla="*/ 10 h 38"/>
                  <a:gd name="T38" fmla="*/ 10 w 35"/>
                  <a:gd name="T39" fmla="*/ 10 h 38"/>
                  <a:gd name="T40" fmla="*/ 10 w 35"/>
                  <a:gd name="T41" fmla="*/ 12 h 38"/>
                  <a:gd name="T42" fmla="*/ 10 w 35"/>
                  <a:gd name="T43" fmla="*/ 14 h 38"/>
                  <a:gd name="T44" fmla="*/ 10 w 35"/>
                  <a:gd name="T45" fmla="*/ 16 h 38"/>
                  <a:gd name="T46" fmla="*/ 10 w 35"/>
                  <a:gd name="T47" fmla="*/ 17 h 38"/>
                  <a:gd name="T48" fmla="*/ 10 w 35"/>
                  <a:gd name="T49" fmla="*/ 19 h 38"/>
                  <a:gd name="T50" fmla="*/ 10 w 35"/>
                  <a:gd name="T51" fmla="*/ 21 h 38"/>
                  <a:gd name="T52" fmla="*/ 10 w 35"/>
                  <a:gd name="T53" fmla="*/ 38 h 38"/>
                  <a:gd name="T54" fmla="*/ 0 w 35"/>
                  <a:gd name="T55" fmla="*/ 38 h 38"/>
                  <a:gd name="T56" fmla="*/ 0 w 35"/>
                  <a:gd name="T57" fmla="*/ 0 h 38"/>
                  <a:gd name="T58" fmla="*/ 9 w 35"/>
                  <a:gd name="T59" fmla="*/ 0 h 38"/>
                  <a:gd name="T60" fmla="*/ 9 w 35"/>
                  <a:gd name="T61" fmla="*/ 5 h 38"/>
                  <a:gd name="T62" fmla="*/ 10 w 35"/>
                  <a:gd name="T63" fmla="*/ 5 h 38"/>
                  <a:gd name="T64" fmla="*/ 10 w 35"/>
                  <a:gd name="T65" fmla="*/ 4 h 38"/>
                  <a:gd name="T66" fmla="*/ 12 w 35"/>
                  <a:gd name="T67" fmla="*/ 4 h 38"/>
                  <a:gd name="T68" fmla="*/ 12 w 35"/>
                  <a:gd name="T69" fmla="*/ 2 h 38"/>
                  <a:gd name="T70" fmla="*/ 14 w 35"/>
                  <a:gd name="T71" fmla="*/ 2 h 38"/>
                  <a:gd name="T72" fmla="*/ 16 w 35"/>
                  <a:gd name="T73" fmla="*/ 0 h 38"/>
                  <a:gd name="T74" fmla="*/ 17 w 35"/>
                  <a:gd name="T75" fmla="*/ 0 h 38"/>
                  <a:gd name="T76" fmla="*/ 19 w 35"/>
                  <a:gd name="T77" fmla="*/ 0 h 38"/>
                  <a:gd name="T78" fmla="*/ 21 w 35"/>
                  <a:gd name="T79" fmla="*/ 0 h 38"/>
                  <a:gd name="T80" fmla="*/ 22 w 35"/>
                  <a:gd name="T81" fmla="*/ 0 h 38"/>
                  <a:gd name="T82" fmla="*/ 24 w 35"/>
                  <a:gd name="T83" fmla="*/ 0 h 38"/>
                  <a:gd name="T84" fmla="*/ 26 w 35"/>
                  <a:gd name="T85" fmla="*/ 0 h 38"/>
                  <a:gd name="T86" fmla="*/ 28 w 35"/>
                  <a:gd name="T87" fmla="*/ 0 h 38"/>
                  <a:gd name="T88" fmla="*/ 28 w 35"/>
                  <a:gd name="T89" fmla="*/ 2 h 38"/>
                  <a:gd name="T90" fmla="*/ 29 w 35"/>
                  <a:gd name="T91" fmla="*/ 2 h 38"/>
                  <a:gd name="T92" fmla="*/ 31 w 35"/>
                  <a:gd name="T93" fmla="*/ 2 h 38"/>
                  <a:gd name="T94" fmla="*/ 31 w 35"/>
                  <a:gd name="T95" fmla="*/ 4 h 38"/>
                  <a:gd name="T96" fmla="*/ 31 w 35"/>
                  <a:gd name="T97" fmla="*/ 5 h 38"/>
                  <a:gd name="T98" fmla="*/ 33 w 35"/>
                  <a:gd name="T99" fmla="*/ 5 h 38"/>
                  <a:gd name="T100" fmla="*/ 33 w 35"/>
                  <a:gd name="T101" fmla="*/ 7 h 38"/>
                  <a:gd name="T102" fmla="*/ 33 w 35"/>
                  <a:gd name="T103" fmla="*/ 9 h 38"/>
                  <a:gd name="T104" fmla="*/ 33 w 35"/>
                  <a:gd name="T105" fmla="*/ 10 h 38"/>
                  <a:gd name="T106" fmla="*/ 35 w 35"/>
                  <a:gd name="T107" fmla="*/ 10 h 38"/>
                  <a:gd name="T108" fmla="*/ 35 w 35"/>
                  <a:gd name="T109" fmla="*/ 12 h 38"/>
                  <a:gd name="T110" fmla="*/ 35 w 35"/>
                  <a:gd name="T111" fmla="*/ 14 h 38"/>
                  <a:gd name="T112" fmla="*/ 35 w 35"/>
                  <a:gd name="T113" fmla="*/ 3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5" h="38">
                    <a:moveTo>
                      <a:pt x="35" y="38"/>
                    </a:moveTo>
                    <a:lnTo>
                      <a:pt x="24" y="38"/>
                    </a:lnTo>
                    <a:lnTo>
                      <a:pt x="24" y="19"/>
                    </a:lnTo>
                    <a:lnTo>
                      <a:pt x="24" y="17"/>
                    </a:lnTo>
                    <a:lnTo>
                      <a:pt x="24" y="16"/>
                    </a:lnTo>
                    <a:lnTo>
                      <a:pt x="24" y="14"/>
                    </a:lnTo>
                    <a:lnTo>
                      <a:pt x="24" y="12"/>
                    </a:lnTo>
                    <a:lnTo>
                      <a:pt x="24" y="10"/>
                    </a:lnTo>
                    <a:lnTo>
                      <a:pt x="22" y="10"/>
                    </a:lnTo>
                    <a:lnTo>
                      <a:pt x="22" y="9"/>
                    </a:lnTo>
                    <a:lnTo>
                      <a:pt x="21" y="9"/>
                    </a:lnTo>
                    <a:lnTo>
                      <a:pt x="21" y="7"/>
                    </a:lnTo>
                    <a:lnTo>
                      <a:pt x="19" y="7"/>
                    </a:lnTo>
                    <a:lnTo>
                      <a:pt x="17" y="7"/>
                    </a:lnTo>
                    <a:lnTo>
                      <a:pt x="16" y="7"/>
                    </a:lnTo>
                    <a:lnTo>
                      <a:pt x="14" y="7"/>
                    </a:lnTo>
                    <a:lnTo>
                      <a:pt x="14" y="9"/>
                    </a:lnTo>
                    <a:lnTo>
                      <a:pt x="12" y="9"/>
                    </a:lnTo>
                    <a:lnTo>
                      <a:pt x="12" y="10"/>
                    </a:lnTo>
                    <a:lnTo>
                      <a:pt x="10" y="10"/>
                    </a:lnTo>
                    <a:lnTo>
                      <a:pt x="10" y="12"/>
                    </a:lnTo>
                    <a:lnTo>
                      <a:pt x="10" y="14"/>
                    </a:lnTo>
                    <a:lnTo>
                      <a:pt x="10" y="16"/>
                    </a:lnTo>
                    <a:lnTo>
                      <a:pt x="10" y="17"/>
                    </a:lnTo>
                    <a:lnTo>
                      <a:pt x="10" y="19"/>
                    </a:lnTo>
                    <a:lnTo>
                      <a:pt x="10" y="21"/>
                    </a:lnTo>
                    <a:lnTo>
                      <a:pt x="10" y="38"/>
                    </a:lnTo>
                    <a:lnTo>
                      <a:pt x="0" y="38"/>
                    </a:lnTo>
                    <a:lnTo>
                      <a:pt x="0" y="0"/>
                    </a:lnTo>
                    <a:lnTo>
                      <a:pt x="9" y="0"/>
                    </a:lnTo>
                    <a:lnTo>
                      <a:pt x="9" y="5"/>
                    </a:lnTo>
                    <a:lnTo>
                      <a:pt x="10" y="5"/>
                    </a:lnTo>
                    <a:lnTo>
                      <a:pt x="10" y="4"/>
                    </a:lnTo>
                    <a:lnTo>
                      <a:pt x="12" y="4"/>
                    </a:lnTo>
                    <a:lnTo>
                      <a:pt x="12" y="2"/>
                    </a:lnTo>
                    <a:lnTo>
                      <a:pt x="14" y="2"/>
                    </a:lnTo>
                    <a:lnTo>
                      <a:pt x="16" y="0"/>
                    </a:lnTo>
                    <a:lnTo>
                      <a:pt x="17" y="0"/>
                    </a:lnTo>
                    <a:lnTo>
                      <a:pt x="19" y="0"/>
                    </a:lnTo>
                    <a:lnTo>
                      <a:pt x="21" y="0"/>
                    </a:lnTo>
                    <a:lnTo>
                      <a:pt x="22" y="0"/>
                    </a:lnTo>
                    <a:lnTo>
                      <a:pt x="24" y="0"/>
                    </a:lnTo>
                    <a:lnTo>
                      <a:pt x="26" y="0"/>
                    </a:lnTo>
                    <a:lnTo>
                      <a:pt x="28" y="0"/>
                    </a:lnTo>
                    <a:lnTo>
                      <a:pt x="28" y="2"/>
                    </a:lnTo>
                    <a:lnTo>
                      <a:pt x="29" y="2"/>
                    </a:lnTo>
                    <a:lnTo>
                      <a:pt x="31" y="2"/>
                    </a:lnTo>
                    <a:lnTo>
                      <a:pt x="31" y="4"/>
                    </a:lnTo>
                    <a:lnTo>
                      <a:pt x="31" y="5"/>
                    </a:lnTo>
                    <a:lnTo>
                      <a:pt x="33" y="5"/>
                    </a:lnTo>
                    <a:lnTo>
                      <a:pt x="33" y="7"/>
                    </a:lnTo>
                    <a:lnTo>
                      <a:pt x="33" y="9"/>
                    </a:lnTo>
                    <a:lnTo>
                      <a:pt x="33" y="10"/>
                    </a:lnTo>
                    <a:lnTo>
                      <a:pt x="35" y="10"/>
                    </a:lnTo>
                    <a:lnTo>
                      <a:pt x="35" y="12"/>
                    </a:lnTo>
                    <a:lnTo>
                      <a:pt x="35" y="14"/>
                    </a:lnTo>
                    <a:lnTo>
                      <a:pt x="35" y="3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 name="Freeform 35"/>
              <p:cNvSpPr>
                <a:spLocks/>
              </p:cNvSpPr>
              <p:nvPr/>
            </p:nvSpPr>
            <p:spPr bwMode="auto">
              <a:xfrm>
                <a:off x="2817" y="1799"/>
                <a:ext cx="395" cy="353"/>
              </a:xfrm>
              <a:custGeom>
                <a:avLst/>
                <a:gdLst>
                  <a:gd name="T0" fmla="*/ 140 w 395"/>
                  <a:gd name="T1" fmla="*/ 150 h 353"/>
                  <a:gd name="T2" fmla="*/ 0 w 395"/>
                  <a:gd name="T3" fmla="*/ 208 h 353"/>
                  <a:gd name="T4" fmla="*/ 131 w 395"/>
                  <a:gd name="T5" fmla="*/ 184 h 353"/>
                  <a:gd name="T6" fmla="*/ 97 w 395"/>
                  <a:gd name="T7" fmla="*/ 246 h 353"/>
                  <a:gd name="T8" fmla="*/ 159 w 395"/>
                  <a:gd name="T9" fmla="*/ 201 h 353"/>
                  <a:gd name="T10" fmla="*/ 142 w 395"/>
                  <a:gd name="T11" fmla="*/ 353 h 353"/>
                  <a:gd name="T12" fmla="*/ 200 w 395"/>
                  <a:gd name="T13" fmla="*/ 203 h 353"/>
                  <a:gd name="T14" fmla="*/ 247 w 395"/>
                  <a:gd name="T15" fmla="*/ 272 h 353"/>
                  <a:gd name="T16" fmla="*/ 231 w 395"/>
                  <a:gd name="T17" fmla="*/ 191 h 353"/>
                  <a:gd name="T18" fmla="*/ 355 w 395"/>
                  <a:gd name="T19" fmla="*/ 251 h 353"/>
                  <a:gd name="T20" fmla="*/ 262 w 395"/>
                  <a:gd name="T21" fmla="*/ 160 h 353"/>
                  <a:gd name="T22" fmla="*/ 383 w 395"/>
                  <a:gd name="T23" fmla="*/ 153 h 353"/>
                  <a:gd name="T24" fmla="*/ 278 w 395"/>
                  <a:gd name="T25" fmla="*/ 122 h 353"/>
                  <a:gd name="T26" fmla="*/ 395 w 395"/>
                  <a:gd name="T27" fmla="*/ 62 h 353"/>
                  <a:gd name="T28" fmla="*/ 271 w 395"/>
                  <a:gd name="T29" fmla="*/ 79 h 353"/>
                  <a:gd name="T30" fmla="*/ 262 w 395"/>
                  <a:gd name="T31" fmla="*/ 0 h 353"/>
                  <a:gd name="T32" fmla="*/ 223 w 395"/>
                  <a:gd name="T33" fmla="*/ 79 h 353"/>
                  <a:gd name="T34" fmla="*/ 192 w 395"/>
                  <a:gd name="T35" fmla="*/ 15 h 353"/>
                  <a:gd name="T36" fmla="*/ 183 w 395"/>
                  <a:gd name="T37" fmla="*/ 93 h 353"/>
                  <a:gd name="T38" fmla="*/ 76 w 395"/>
                  <a:gd name="T39" fmla="*/ 25 h 353"/>
                  <a:gd name="T40" fmla="*/ 150 w 395"/>
                  <a:gd name="T41" fmla="*/ 107 h 353"/>
                  <a:gd name="T42" fmla="*/ 24 w 395"/>
                  <a:gd name="T43" fmla="*/ 119 h 353"/>
                  <a:gd name="T44" fmla="*/ 140 w 395"/>
                  <a:gd name="T45" fmla="*/ 15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95" h="353">
                    <a:moveTo>
                      <a:pt x="140" y="150"/>
                    </a:moveTo>
                    <a:lnTo>
                      <a:pt x="0" y="208"/>
                    </a:lnTo>
                    <a:lnTo>
                      <a:pt x="131" y="184"/>
                    </a:lnTo>
                    <a:lnTo>
                      <a:pt x="97" y="246"/>
                    </a:lnTo>
                    <a:lnTo>
                      <a:pt x="159" y="201"/>
                    </a:lnTo>
                    <a:lnTo>
                      <a:pt x="142" y="353"/>
                    </a:lnTo>
                    <a:lnTo>
                      <a:pt x="200" y="203"/>
                    </a:lnTo>
                    <a:lnTo>
                      <a:pt x="247" y="272"/>
                    </a:lnTo>
                    <a:lnTo>
                      <a:pt x="231" y="191"/>
                    </a:lnTo>
                    <a:lnTo>
                      <a:pt x="355" y="251"/>
                    </a:lnTo>
                    <a:lnTo>
                      <a:pt x="262" y="160"/>
                    </a:lnTo>
                    <a:lnTo>
                      <a:pt x="383" y="153"/>
                    </a:lnTo>
                    <a:lnTo>
                      <a:pt x="278" y="122"/>
                    </a:lnTo>
                    <a:lnTo>
                      <a:pt x="395" y="62"/>
                    </a:lnTo>
                    <a:lnTo>
                      <a:pt x="271" y="79"/>
                    </a:lnTo>
                    <a:lnTo>
                      <a:pt x="262" y="0"/>
                    </a:lnTo>
                    <a:lnTo>
                      <a:pt x="223" y="79"/>
                    </a:lnTo>
                    <a:lnTo>
                      <a:pt x="192" y="15"/>
                    </a:lnTo>
                    <a:lnTo>
                      <a:pt x="183" y="93"/>
                    </a:lnTo>
                    <a:lnTo>
                      <a:pt x="76" y="25"/>
                    </a:lnTo>
                    <a:lnTo>
                      <a:pt x="150" y="107"/>
                    </a:lnTo>
                    <a:lnTo>
                      <a:pt x="24" y="119"/>
                    </a:lnTo>
                    <a:lnTo>
                      <a:pt x="140" y="15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 name="Freeform 36"/>
              <p:cNvSpPr>
                <a:spLocks/>
              </p:cNvSpPr>
              <p:nvPr/>
            </p:nvSpPr>
            <p:spPr bwMode="auto">
              <a:xfrm>
                <a:off x="2817" y="1799"/>
                <a:ext cx="395" cy="353"/>
              </a:xfrm>
              <a:custGeom>
                <a:avLst/>
                <a:gdLst>
                  <a:gd name="T0" fmla="*/ 140 w 395"/>
                  <a:gd name="T1" fmla="*/ 150 h 353"/>
                  <a:gd name="T2" fmla="*/ 0 w 395"/>
                  <a:gd name="T3" fmla="*/ 208 h 353"/>
                  <a:gd name="T4" fmla="*/ 131 w 395"/>
                  <a:gd name="T5" fmla="*/ 184 h 353"/>
                  <a:gd name="T6" fmla="*/ 97 w 395"/>
                  <a:gd name="T7" fmla="*/ 246 h 353"/>
                  <a:gd name="T8" fmla="*/ 159 w 395"/>
                  <a:gd name="T9" fmla="*/ 201 h 353"/>
                  <a:gd name="T10" fmla="*/ 142 w 395"/>
                  <a:gd name="T11" fmla="*/ 353 h 353"/>
                  <a:gd name="T12" fmla="*/ 200 w 395"/>
                  <a:gd name="T13" fmla="*/ 203 h 353"/>
                  <a:gd name="T14" fmla="*/ 247 w 395"/>
                  <a:gd name="T15" fmla="*/ 272 h 353"/>
                  <a:gd name="T16" fmla="*/ 231 w 395"/>
                  <a:gd name="T17" fmla="*/ 191 h 353"/>
                  <a:gd name="T18" fmla="*/ 355 w 395"/>
                  <a:gd name="T19" fmla="*/ 251 h 353"/>
                  <a:gd name="T20" fmla="*/ 262 w 395"/>
                  <a:gd name="T21" fmla="*/ 160 h 353"/>
                  <a:gd name="T22" fmla="*/ 383 w 395"/>
                  <a:gd name="T23" fmla="*/ 153 h 353"/>
                  <a:gd name="T24" fmla="*/ 278 w 395"/>
                  <a:gd name="T25" fmla="*/ 122 h 353"/>
                  <a:gd name="T26" fmla="*/ 395 w 395"/>
                  <a:gd name="T27" fmla="*/ 62 h 353"/>
                  <a:gd name="T28" fmla="*/ 271 w 395"/>
                  <a:gd name="T29" fmla="*/ 79 h 353"/>
                  <a:gd name="T30" fmla="*/ 262 w 395"/>
                  <a:gd name="T31" fmla="*/ 0 h 353"/>
                  <a:gd name="T32" fmla="*/ 223 w 395"/>
                  <a:gd name="T33" fmla="*/ 79 h 353"/>
                  <a:gd name="T34" fmla="*/ 192 w 395"/>
                  <a:gd name="T35" fmla="*/ 15 h 353"/>
                  <a:gd name="T36" fmla="*/ 183 w 395"/>
                  <a:gd name="T37" fmla="*/ 93 h 353"/>
                  <a:gd name="T38" fmla="*/ 76 w 395"/>
                  <a:gd name="T39" fmla="*/ 25 h 353"/>
                  <a:gd name="T40" fmla="*/ 150 w 395"/>
                  <a:gd name="T41" fmla="*/ 107 h 353"/>
                  <a:gd name="T42" fmla="*/ 24 w 395"/>
                  <a:gd name="T43" fmla="*/ 119 h 353"/>
                  <a:gd name="T44" fmla="*/ 140 w 395"/>
                  <a:gd name="T45" fmla="*/ 15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95" h="353">
                    <a:moveTo>
                      <a:pt x="140" y="150"/>
                    </a:moveTo>
                    <a:lnTo>
                      <a:pt x="0" y="208"/>
                    </a:lnTo>
                    <a:lnTo>
                      <a:pt x="131" y="184"/>
                    </a:lnTo>
                    <a:lnTo>
                      <a:pt x="97" y="246"/>
                    </a:lnTo>
                    <a:lnTo>
                      <a:pt x="159" y="201"/>
                    </a:lnTo>
                    <a:lnTo>
                      <a:pt x="142" y="353"/>
                    </a:lnTo>
                    <a:lnTo>
                      <a:pt x="200" y="203"/>
                    </a:lnTo>
                    <a:lnTo>
                      <a:pt x="247" y="272"/>
                    </a:lnTo>
                    <a:lnTo>
                      <a:pt x="231" y="191"/>
                    </a:lnTo>
                    <a:lnTo>
                      <a:pt x="355" y="251"/>
                    </a:lnTo>
                    <a:lnTo>
                      <a:pt x="262" y="160"/>
                    </a:lnTo>
                    <a:lnTo>
                      <a:pt x="383" y="153"/>
                    </a:lnTo>
                    <a:lnTo>
                      <a:pt x="278" y="122"/>
                    </a:lnTo>
                    <a:lnTo>
                      <a:pt x="395" y="62"/>
                    </a:lnTo>
                    <a:lnTo>
                      <a:pt x="271" y="79"/>
                    </a:lnTo>
                    <a:lnTo>
                      <a:pt x="262" y="0"/>
                    </a:lnTo>
                    <a:lnTo>
                      <a:pt x="223" y="79"/>
                    </a:lnTo>
                    <a:lnTo>
                      <a:pt x="192" y="15"/>
                    </a:lnTo>
                    <a:lnTo>
                      <a:pt x="183" y="93"/>
                    </a:lnTo>
                    <a:lnTo>
                      <a:pt x="76" y="25"/>
                    </a:lnTo>
                    <a:lnTo>
                      <a:pt x="150" y="107"/>
                    </a:lnTo>
                    <a:lnTo>
                      <a:pt x="24" y="119"/>
                    </a:lnTo>
                    <a:lnTo>
                      <a:pt x="140" y="150"/>
                    </a:lnTo>
                  </a:path>
                </a:pathLst>
              </a:custGeom>
              <a:noFill/>
              <a:ln w="0">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8" name="Freeform 37"/>
              <p:cNvSpPr>
                <a:spLocks/>
              </p:cNvSpPr>
              <p:nvPr/>
            </p:nvSpPr>
            <p:spPr bwMode="auto">
              <a:xfrm>
                <a:off x="3047" y="1990"/>
                <a:ext cx="43" cy="33"/>
              </a:xfrm>
              <a:custGeom>
                <a:avLst/>
                <a:gdLst>
                  <a:gd name="T0" fmla="*/ 19 w 43"/>
                  <a:gd name="T1" fmla="*/ 16 h 33"/>
                  <a:gd name="T2" fmla="*/ 19 w 43"/>
                  <a:gd name="T3" fmla="*/ 10 h 33"/>
                  <a:gd name="T4" fmla="*/ 20 w 43"/>
                  <a:gd name="T5" fmla="*/ 7 h 33"/>
                  <a:gd name="T6" fmla="*/ 20 w 43"/>
                  <a:gd name="T7" fmla="*/ 5 h 33"/>
                  <a:gd name="T8" fmla="*/ 24 w 43"/>
                  <a:gd name="T9" fmla="*/ 7 h 33"/>
                  <a:gd name="T10" fmla="*/ 25 w 43"/>
                  <a:gd name="T11" fmla="*/ 10 h 33"/>
                  <a:gd name="T12" fmla="*/ 27 w 43"/>
                  <a:gd name="T13" fmla="*/ 10 h 33"/>
                  <a:gd name="T14" fmla="*/ 27 w 43"/>
                  <a:gd name="T15" fmla="*/ 5 h 33"/>
                  <a:gd name="T16" fmla="*/ 25 w 43"/>
                  <a:gd name="T17" fmla="*/ 2 h 33"/>
                  <a:gd name="T18" fmla="*/ 27 w 43"/>
                  <a:gd name="T19" fmla="*/ 2 h 33"/>
                  <a:gd name="T20" fmla="*/ 31 w 43"/>
                  <a:gd name="T21" fmla="*/ 5 h 33"/>
                  <a:gd name="T22" fmla="*/ 32 w 43"/>
                  <a:gd name="T23" fmla="*/ 9 h 33"/>
                  <a:gd name="T24" fmla="*/ 34 w 43"/>
                  <a:gd name="T25" fmla="*/ 14 h 33"/>
                  <a:gd name="T26" fmla="*/ 34 w 43"/>
                  <a:gd name="T27" fmla="*/ 12 h 33"/>
                  <a:gd name="T28" fmla="*/ 36 w 43"/>
                  <a:gd name="T29" fmla="*/ 9 h 33"/>
                  <a:gd name="T30" fmla="*/ 37 w 43"/>
                  <a:gd name="T31" fmla="*/ 5 h 33"/>
                  <a:gd name="T32" fmla="*/ 39 w 43"/>
                  <a:gd name="T33" fmla="*/ 2 h 33"/>
                  <a:gd name="T34" fmla="*/ 41 w 43"/>
                  <a:gd name="T35" fmla="*/ 2 h 33"/>
                  <a:gd name="T36" fmla="*/ 41 w 43"/>
                  <a:gd name="T37" fmla="*/ 7 h 33"/>
                  <a:gd name="T38" fmla="*/ 41 w 43"/>
                  <a:gd name="T39" fmla="*/ 12 h 33"/>
                  <a:gd name="T40" fmla="*/ 43 w 43"/>
                  <a:gd name="T41" fmla="*/ 16 h 33"/>
                  <a:gd name="T42" fmla="*/ 43 w 43"/>
                  <a:gd name="T43" fmla="*/ 21 h 33"/>
                  <a:gd name="T44" fmla="*/ 43 w 43"/>
                  <a:gd name="T45" fmla="*/ 26 h 33"/>
                  <a:gd name="T46" fmla="*/ 39 w 43"/>
                  <a:gd name="T47" fmla="*/ 28 h 33"/>
                  <a:gd name="T48" fmla="*/ 34 w 43"/>
                  <a:gd name="T49" fmla="*/ 29 h 33"/>
                  <a:gd name="T50" fmla="*/ 29 w 43"/>
                  <a:gd name="T51" fmla="*/ 29 h 33"/>
                  <a:gd name="T52" fmla="*/ 25 w 43"/>
                  <a:gd name="T53" fmla="*/ 31 h 33"/>
                  <a:gd name="T54" fmla="*/ 20 w 43"/>
                  <a:gd name="T55" fmla="*/ 31 h 33"/>
                  <a:gd name="T56" fmla="*/ 15 w 43"/>
                  <a:gd name="T57" fmla="*/ 33 h 33"/>
                  <a:gd name="T58" fmla="*/ 10 w 43"/>
                  <a:gd name="T59" fmla="*/ 33 h 33"/>
                  <a:gd name="T60" fmla="*/ 8 w 43"/>
                  <a:gd name="T61" fmla="*/ 29 h 33"/>
                  <a:gd name="T62" fmla="*/ 5 w 43"/>
                  <a:gd name="T63" fmla="*/ 28 h 33"/>
                  <a:gd name="T64" fmla="*/ 1 w 43"/>
                  <a:gd name="T65" fmla="*/ 26 h 33"/>
                  <a:gd name="T66" fmla="*/ 0 w 43"/>
                  <a:gd name="T67" fmla="*/ 23 h 33"/>
                  <a:gd name="T68" fmla="*/ 0 w 43"/>
                  <a:gd name="T69" fmla="*/ 21 h 33"/>
                  <a:gd name="T70" fmla="*/ 3 w 43"/>
                  <a:gd name="T71" fmla="*/ 23 h 33"/>
                  <a:gd name="T72" fmla="*/ 8 w 43"/>
                  <a:gd name="T73" fmla="*/ 23 h 33"/>
                  <a:gd name="T74" fmla="*/ 6 w 43"/>
                  <a:gd name="T75" fmla="*/ 17 h 33"/>
                  <a:gd name="T76" fmla="*/ 5 w 43"/>
                  <a:gd name="T77" fmla="*/ 14 h 33"/>
                  <a:gd name="T78" fmla="*/ 5 w 43"/>
                  <a:gd name="T79" fmla="*/ 12 h 33"/>
                  <a:gd name="T80" fmla="*/ 8 w 43"/>
                  <a:gd name="T81" fmla="*/ 14 h 33"/>
                  <a:gd name="T82" fmla="*/ 10 w 43"/>
                  <a:gd name="T83" fmla="*/ 10 h 33"/>
                  <a:gd name="T84" fmla="*/ 8 w 43"/>
                  <a:gd name="T85" fmla="*/ 7 h 33"/>
                  <a:gd name="T86" fmla="*/ 6 w 43"/>
                  <a:gd name="T87" fmla="*/ 5 h 33"/>
                  <a:gd name="T88" fmla="*/ 10 w 43"/>
                  <a:gd name="T89" fmla="*/ 7 h 33"/>
                  <a:gd name="T90" fmla="*/ 13 w 43"/>
                  <a:gd name="T91" fmla="*/ 9 h 33"/>
                  <a:gd name="T92" fmla="*/ 15 w 43"/>
                  <a:gd name="T93" fmla="*/ 14 h 33"/>
                  <a:gd name="T94" fmla="*/ 19 w 43"/>
                  <a:gd name="T95" fmla="*/ 19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3" h="33">
                    <a:moveTo>
                      <a:pt x="19" y="19"/>
                    </a:moveTo>
                    <a:lnTo>
                      <a:pt x="19" y="17"/>
                    </a:lnTo>
                    <a:lnTo>
                      <a:pt x="19" y="16"/>
                    </a:lnTo>
                    <a:lnTo>
                      <a:pt x="19" y="14"/>
                    </a:lnTo>
                    <a:lnTo>
                      <a:pt x="19" y="12"/>
                    </a:lnTo>
                    <a:lnTo>
                      <a:pt x="19" y="10"/>
                    </a:lnTo>
                    <a:lnTo>
                      <a:pt x="20" y="10"/>
                    </a:lnTo>
                    <a:lnTo>
                      <a:pt x="20" y="9"/>
                    </a:lnTo>
                    <a:lnTo>
                      <a:pt x="20" y="7"/>
                    </a:lnTo>
                    <a:lnTo>
                      <a:pt x="20" y="5"/>
                    </a:lnTo>
                    <a:lnTo>
                      <a:pt x="20" y="4"/>
                    </a:lnTo>
                    <a:lnTo>
                      <a:pt x="20" y="5"/>
                    </a:lnTo>
                    <a:lnTo>
                      <a:pt x="22" y="5"/>
                    </a:lnTo>
                    <a:lnTo>
                      <a:pt x="22" y="7"/>
                    </a:lnTo>
                    <a:lnTo>
                      <a:pt x="24" y="7"/>
                    </a:lnTo>
                    <a:lnTo>
                      <a:pt x="24" y="9"/>
                    </a:lnTo>
                    <a:lnTo>
                      <a:pt x="24" y="10"/>
                    </a:lnTo>
                    <a:lnTo>
                      <a:pt x="25" y="10"/>
                    </a:lnTo>
                    <a:lnTo>
                      <a:pt x="25" y="12"/>
                    </a:lnTo>
                    <a:lnTo>
                      <a:pt x="27" y="12"/>
                    </a:lnTo>
                    <a:lnTo>
                      <a:pt x="27" y="10"/>
                    </a:lnTo>
                    <a:lnTo>
                      <a:pt x="27" y="9"/>
                    </a:lnTo>
                    <a:lnTo>
                      <a:pt x="27" y="7"/>
                    </a:lnTo>
                    <a:lnTo>
                      <a:pt x="27" y="5"/>
                    </a:lnTo>
                    <a:lnTo>
                      <a:pt x="27" y="4"/>
                    </a:lnTo>
                    <a:lnTo>
                      <a:pt x="27" y="2"/>
                    </a:lnTo>
                    <a:lnTo>
                      <a:pt x="25" y="2"/>
                    </a:lnTo>
                    <a:lnTo>
                      <a:pt x="25" y="0"/>
                    </a:lnTo>
                    <a:lnTo>
                      <a:pt x="27" y="0"/>
                    </a:lnTo>
                    <a:lnTo>
                      <a:pt x="27" y="2"/>
                    </a:lnTo>
                    <a:lnTo>
                      <a:pt x="29" y="4"/>
                    </a:lnTo>
                    <a:lnTo>
                      <a:pt x="29" y="5"/>
                    </a:lnTo>
                    <a:lnTo>
                      <a:pt x="31" y="5"/>
                    </a:lnTo>
                    <a:lnTo>
                      <a:pt x="31" y="7"/>
                    </a:lnTo>
                    <a:lnTo>
                      <a:pt x="31" y="9"/>
                    </a:lnTo>
                    <a:lnTo>
                      <a:pt x="32" y="9"/>
                    </a:lnTo>
                    <a:lnTo>
                      <a:pt x="32" y="10"/>
                    </a:lnTo>
                    <a:lnTo>
                      <a:pt x="32" y="12"/>
                    </a:lnTo>
                    <a:lnTo>
                      <a:pt x="34" y="14"/>
                    </a:lnTo>
                    <a:lnTo>
                      <a:pt x="34" y="16"/>
                    </a:lnTo>
                    <a:lnTo>
                      <a:pt x="34" y="14"/>
                    </a:lnTo>
                    <a:lnTo>
                      <a:pt x="34" y="12"/>
                    </a:lnTo>
                    <a:lnTo>
                      <a:pt x="34" y="10"/>
                    </a:lnTo>
                    <a:lnTo>
                      <a:pt x="36" y="10"/>
                    </a:lnTo>
                    <a:lnTo>
                      <a:pt x="36" y="9"/>
                    </a:lnTo>
                    <a:lnTo>
                      <a:pt x="36" y="7"/>
                    </a:lnTo>
                    <a:lnTo>
                      <a:pt x="36" y="5"/>
                    </a:lnTo>
                    <a:lnTo>
                      <a:pt x="37" y="5"/>
                    </a:lnTo>
                    <a:lnTo>
                      <a:pt x="37" y="4"/>
                    </a:lnTo>
                    <a:lnTo>
                      <a:pt x="37" y="2"/>
                    </a:lnTo>
                    <a:lnTo>
                      <a:pt x="39" y="2"/>
                    </a:lnTo>
                    <a:lnTo>
                      <a:pt x="39" y="0"/>
                    </a:lnTo>
                    <a:lnTo>
                      <a:pt x="41" y="0"/>
                    </a:lnTo>
                    <a:lnTo>
                      <a:pt x="41" y="2"/>
                    </a:lnTo>
                    <a:lnTo>
                      <a:pt x="41" y="4"/>
                    </a:lnTo>
                    <a:lnTo>
                      <a:pt x="41" y="5"/>
                    </a:lnTo>
                    <a:lnTo>
                      <a:pt x="41" y="7"/>
                    </a:lnTo>
                    <a:lnTo>
                      <a:pt x="41" y="9"/>
                    </a:lnTo>
                    <a:lnTo>
                      <a:pt x="41" y="10"/>
                    </a:lnTo>
                    <a:lnTo>
                      <a:pt x="41" y="12"/>
                    </a:lnTo>
                    <a:lnTo>
                      <a:pt x="41" y="14"/>
                    </a:lnTo>
                    <a:lnTo>
                      <a:pt x="43" y="14"/>
                    </a:lnTo>
                    <a:lnTo>
                      <a:pt x="43" y="16"/>
                    </a:lnTo>
                    <a:lnTo>
                      <a:pt x="43" y="17"/>
                    </a:lnTo>
                    <a:lnTo>
                      <a:pt x="43" y="19"/>
                    </a:lnTo>
                    <a:lnTo>
                      <a:pt x="43" y="21"/>
                    </a:lnTo>
                    <a:lnTo>
                      <a:pt x="43" y="23"/>
                    </a:lnTo>
                    <a:lnTo>
                      <a:pt x="43" y="24"/>
                    </a:lnTo>
                    <a:lnTo>
                      <a:pt x="43" y="26"/>
                    </a:lnTo>
                    <a:lnTo>
                      <a:pt x="43" y="28"/>
                    </a:lnTo>
                    <a:lnTo>
                      <a:pt x="41" y="28"/>
                    </a:lnTo>
                    <a:lnTo>
                      <a:pt x="39" y="28"/>
                    </a:lnTo>
                    <a:lnTo>
                      <a:pt x="37" y="28"/>
                    </a:lnTo>
                    <a:lnTo>
                      <a:pt x="36" y="28"/>
                    </a:lnTo>
                    <a:lnTo>
                      <a:pt x="34" y="29"/>
                    </a:lnTo>
                    <a:lnTo>
                      <a:pt x="32" y="29"/>
                    </a:lnTo>
                    <a:lnTo>
                      <a:pt x="31" y="29"/>
                    </a:lnTo>
                    <a:lnTo>
                      <a:pt x="29" y="29"/>
                    </a:lnTo>
                    <a:lnTo>
                      <a:pt x="27" y="29"/>
                    </a:lnTo>
                    <a:lnTo>
                      <a:pt x="27" y="31"/>
                    </a:lnTo>
                    <a:lnTo>
                      <a:pt x="25" y="31"/>
                    </a:lnTo>
                    <a:lnTo>
                      <a:pt x="24" y="31"/>
                    </a:lnTo>
                    <a:lnTo>
                      <a:pt x="22" y="31"/>
                    </a:lnTo>
                    <a:lnTo>
                      <a:pt x="20" y="31"/>
                    </a:lnTo>
                    <a:lnTo>
                      <a:pt x="19" y="33"/>
                    </a:lnTo>
                    <a:lnTo>
                      <a:pt x="17" y="33"/>
                    </a:lnTo>
                    <a:lnTo>
                      <a:pt x="15" y="33"/>
                    </a:lnTo>
                    <a:lnTo>
                      <a:pt x="13" y="33"/>
                    </a:lnTo>
                    <a:lnTo>
                      <a:pt x="12" y="33"/>
                    </a:lnTo>
                    <a:lnTo>
                      <a:pt x="10" y="33"/>
                    </a:lnTo>
                    <a:lnTo>
                      <a:pt x="10" y="31"/>
                    </a:lnTo>
                    <a:lnTo>
                      <a:pt x="8" y="31"/>
                    </a:lnTo>
                    <a:lnTo>
                      <a:pt x="8" y="29"/>
                    </a:lnTo>
                    <a:lnTo>
                      <a:pt x="6" y="29"/>
                    </a:lnTo>
                    <a:lnTo>
                      <a:pt x="5" y="29"/>
                    </a:lnTo>
                    <a:lnTo>
                      <a:pt x="5" y="28"/>
                    </a:lnTo>
                    <a:lnTo>
                      <a:pt x="3" y="28"/>
                    </a:lnTo>
                    <a:lnTo>
                      <a:pt x="3" y="26"/>
                    </a:lnTo>
                    <a:lnTo>
                      <a:pt x="1" y="26"/>
                    </a:lnTo>
                    <a:lnTo>
                      <a:pt x="1" y="24"/>
                    </a:lnTo>
                    <a:lnTo>
                      <a:pt x="0" y="24"/>
                    </a:lnTo>
                    <a:lnTo>
                      <a:pt x="0" y="23"/>
                    </a:lnTo>
                    <a:lnTo>
                      <a:pt x="0" y="21"/>
                    </a:lnTo>
                    <a:lnTo>
                      <a:pt x="0" y="19"/>
                    </a:lnTo>
                    <a:lnTo>
                      <a:pt x="0" y="21"/>
                    </a:lnTo>
                    <a:lnTo>
                      <a:pt x="1" y="21"/>
                    </a:lnTo>
                    <a:lnTo>
                      <a:pt x="1" y="23"/>
                    </a:lnTo>
                    <a:lnTo>
                      <a:pt x="3" y="23"/>
                    </a:lnTo>
                    <a:lnTo>
                      <a:pt x="5" y="23"/>
                    </a:lnTo>
                    <a:lnTo>
                      <a:pt x="6" y="23"/>
                    </a:lnTo>
                    <a:lnTo>
                      <a:pt x="8" y="23"/>
                    </a:lnTo>
                    <a:lnTo>
                      <a:pt x="8" y="21"/>
                    </a:lnTo>
                    <a:lnTo>
                      <a:pt x="8" y="19"/>
                    </a:lnTo>
                    <a:lnTo>
                      <a:pt x="6" y="17"/>
                    </a:lnTo>
                    <a:lnTo>
                      <a:pt x="6" y="16"/>
                    </a:lnTo>
                    <a:lnTo>
                      <a:pt x="6" y="14"/>
                    </a:lnTo>
                    <a:lnTo>
                      <a:pt x="5" y="14"/>
                    </a:lnTo>
                    <a:lnTo>
                      <a:pt x="5" y="12"/>
                    </a:lnTo>
                    <a:lnTo>
                      <a:pt x="3" y="12"/>
                    </a:lnTo>
                    <a:lnTo>
                      <a:pt x="5" y="12"/>
                    </a:lnTo>
                    <a:lnTo>
                      <a:pt x="6" y="12"/>
                    </a:lnTo>
                    <a:lnTo>
                      <a:pt x="6" y="14"/>
                    </a:lnTo>
                    <a:lnTo>
                      <a:pt x="8" y="14"/>
                    </a:lnTo>
                    <a:lnTo>
                      <a:pt x="10" y="14"/>
                    </a:lnTo>
                    <a:lnTo>
                      <a:pt x="10" y="12"/>
                    </a:lnTo>
                    <a:lnTo>
                      <a:pt x="10" y="10"/>
                    </a:lnTo>
                    <a:lnTo>
                      <a:pt x="10" y="9"/>
                    </a:lnTo>
                    <a:lnTo>
                      <a:pt x="8" y="9"/>
                    </a:lnTo>
                    <a:lnTo>
                      <a:pt x="8" y="7"/>
                    </a:lnTo>
                    <a:lnTo>
                      <a:pt x="6" y="5"/>
                    </a:lnTo>
                    <a:lnTo>
                      <a:pt x="5" y="4"/>
                    </a:lnTo>
                    <a:lnTo>
                      <a:pt x="6" y="5"/>
                    </a:lnTo>
                    <a:lnTo>
                      <a:pt x="8" y="5"/>
                    </a:lnTo>
                    <a:lnTo>
                      <a:pt x="10" y="5"/>
                    </a:lnTo>
                    <a:lnTo>
                      <a:pt x="10" y="7"/>
                    </a:lnTo>
                    <a:lnTo>
                      <a:pt x="12" y="7"/>
                    </a:lnTo>
                    <a:lnTo>
                      <a:pt x="12" y="9"/>
                    </a:lnTo>
                    <a:lnTo>
                      <a:pt x="13" y="9"/>
                    </a:lnTo>
                    <a:lnTo>
                      <a:pt x="13" y="10"/>
                    </a:lnTo>
                    <a:lnTo>
                      <a:pt x="15" y="12"/>
                    </a:lnTo>
                    <a:lnTo>
                      <a:pt x="15" y="14"/>
                    </a:lnTo>
                    <a:lnTo>
                      <a:pt x="17" y="16"/>
                    </a:lnTo>
                    <a:lnTo>
                      <a:pt x="17" y="17"/>
                    </a:lnTo>
                    <a:lnTo>
                      <a:pt x="19" y="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 name="Freeform 38"/>
              <p:cNvSpPr>
                <a:spLocks/>
              </p:cNvSpPr>
              <p:nvPr/>
            </p:nvSpPr>
            <p:spPr bwMode="auto">
              <a:xfrm>
                <a:off x="3047" y="1990"/>
                <a:ext cx="43" cy="33"/>
              </a:xfrm>
              <a:custGeom>
                <a:avLst/>
                <a:gdLst>
                  <a:gd name="T0" fmla="*/ 19 w 43"/>
                  <a:gd name="T1" fmla="*/ 19 h 33"/>
                  <a:gd name="T2" fmla="*/ 19 w 43"/>
                  <a:gd name="T3" fmla="*/ 14 h 33"/>
                  <a:gd name="T4" fmla="*/ 19 w 43"/>
                  <a:gd name="T5" fmla="*/ 10 h 33"/>
                  <a:gd name="T6" fmla="*/ 20 w 43"/>
                  <a:gd name="T7" fmla="*/ 7 h 33"/>
                  <a:gd name="T8" fmla="*/ 20 w 43"/>
                  <a:gd name="T9" fmla="*/ 4 h 33"/>
                  <a:gd name="T10" fmla="*/ 22 w 43"/>
                  <a:gd name="T11" fmla="*/ 5 h 33"/>
                  <a:gd name="T12" fmla="*/ 24 w 43"/>
                  <a:gd name="T13" fmla="*/ 9 h 33"/>
                  <a:gd name="T14" fmla="*/ 24 w 43"/>
                  <a:gd name="T15" fmla="*/ 10 h 33"/>
                  <a:gd name="T16" fmla="*/ 27 w 43"/>
                  <a:gd name="T17" fmla="*/ 12 h 33"/>
                  <a:gd name="T18" fmla="*/ 27 w 43"/>
                  <a:gd name="T19" fmla="*/ 9 h 33"/>
                  <a:gd name="T20" fmla="*/ 27 w 43"/>
                  <a:gd name="T21" fmla="*/ 5 h 33"/>
                  <a:gd name="T22" fmla="*/ 27 w 43"/>
                  <a:gd name="T23" fmla="*/ 4 h 33"/>
                  <a:gd name="T24" fmla="*/ 25 w 43"/>
                  <a:gd name="T25" fmla="*/ 0 h 33"/>
                  <a:gd name="T26" fmla="*/ 27 w 43"/>
                  <a:gd name="T27" fmla="*/ 2 h 33"/>
                  <a:gd name="T28" fmla="*/ 31 w 43"/>
                  <a:gd name="T29" fmla="*/ 5 h 33"/>
                  <a:gd name="T30" fmla="*/ 32 w 43"/>
                  <a:gd name="T31" fmla="*/ 10 h 33"/>
                  <a:gd name="T32" fmla="*/ 34 w 43"/>
                  <a:gd name="T33" fmla="*/ 16 h 33"/>
                  <a:gd name="T34" fmla="*/ 34 w 43"/>
                  <a:gd name="T35" fmla="*/ 10 h 33"/>
                  <a:gd name="T36" fmla="*/ 36 w 43"/>
                  <a:gd name="T37" fmla="*/ 7 h 33"/>
                  <a:gd name="T38" fmla="*/ 37 w 43"/>
                  <a:gd name="T39" fmla="*/ 4 h 33"/>
                  <a:gd name="T40" fmla="*/ 41 w 43"/>
                  <a:gd name="T41" fmla="*/ 0 h 33"/>
                  <a:gd name="T42" fmla="*/ 41 w 43"/>
                  <a:gd name="T43" fmla="*/ 7 h 33"/>
                  <a:gd name="T44" fmla="*/ 41 w 43"/>
                  <a:gd name="T45" fmla="*/ 14 h 33"/>
                  <a:gd name="T46" fmla="*/ 43 w 43"/>
                  <a:gd name="T47" fmla="*/ 21 h 33"/>
                  <a:gd name="T48" fmla="*/ 43 w 43"/>
                  <a:gd name="T49" fmla="*/ 26 h 33"/>
                  <a:gd name="T50" fmla="*/ 36 w 43"/>
                  <a:gd name="T51" fmla="*/ 28 h 33"/>
                  <a:gd name="T52" fmla="*/ 27 w 43"/>
                  <a:gd name="T53" fmla="*/ 29 h 33"/>
                  <a:gd name="T54" fmla="*/ 20 w 43"/>
                  <a:gd name="T55" fmla="*/ 31 h 33"/>
                  <a:gd name="T56" fmla="*/ 12 w 43"/>
                  <a:gd name="T57" fmla="*/ 33 h 33"/>
                  <a:gd name="T58" fmla="*/ 8 w 43"/>
                  <a:gd name="T59" fmla="*/ 31 h 33"/>
                  <a:gd name="T60" fmla="*/ 3 w 43"/>
                  <a:gd name="T61" fmla="*/ 28 h 33"/>
                  <a:gd name="T62" fmla="*/ 0 w 43"/>
                  <a:gd name="T63" fmla="*/ 24 h 33"/>
                  <a:gd name="T64" fmla="*/ 0 w 43"/>
                  <a:gd name="T65" fmla="*/ 19 h 33"/>
                  <a:gd name="T66" fmla="*/ 1 w 43"/>
                  <a:gd name="T67" fmla="*/ 21 h 33"/>
                  <a:gd name="T68" fmla="*/ 3 w 43"/>
                  <a:gd name="T69" fmla="*/ 23 h 33"/>
                  <a:gd name="T70" fmla="*/ 5 w 43"/>
                  <a:gd name="T71" fmla="*/ 23 h 33"/>
                  <a:gd name="T72" fmla="*/ 8 w 43"/>
                  <a:gd name="T73" fmla="*/ 23 h 33"/>
                  <a:gd name="T74" fmla="*/ 8 w 43"/>
                  <a:gd name="T75" fmla="*/ 19 h 33"/>
                  <a:gd name="T76" fmla="*/ 6 w 43"/>
                  <a:gd name="T77" fmla="*/ 17 h 33"/>
                  <a:gd name="T78" fmla="*/ 5 w 43"/>
                  <a:gd name="T79" fmla="*/ 14 h 33"/>
                  <a:gd name="T80" fmla="*/ 3 w 43"/>
                  <a:gd name="T81" fmla="*/ 12 h 33"/>
                  <a:gd name="T82" fmla="*/ 5 w 43"/>
                  <a:gd name="T83" fmla="*/ 12 h 33"/>
                  <a:gd name="T84" fmla="*/ 6 w 43"/>
                  <a:gd name="T85" fmla="*/ 12 h 33"/>
                  <a:gd name="T86" fmla="*/ 8 w 43"/>
                  <a:gd name="T87" fmla="*/ 14 h 33"/>
                  <a:gd name="T88" fmla="*/ 10 w 43"/>
                  <a:gd name="T89" fmla="*/ 14 h 33"/>
                  <a:gd name="T90" fmla="*/ 10 w 43"/>
                  <a:gd name="T91" fmla="*/ 12 h 33"/>
                  <a:gd name="T92" fmla="*/ 10 w 43"/>
                  <a:gd name="T93" fmla="*/ 9 h 33"/>
                  <a:gd name="T94" fmla="*/ 8 w 43"/>
                  <a:gd name="T95" fmla="*/ 7 h 33"/>
                  <a:gd name="T96" fmla="*/ 5 w 43"/>
                  <a:gd name="T97" fmla="*/ 4 h 33"/>
                  <a:gd name="T98" fmla="*/ 12 w 43"/>
                  <a:gd name="T99" fmla="*/ 7 h 33"/>
                  <a:gd name="T100" fmla="*/ 15 w 43"/>
                  <a:gd name="T101" fmla="*/ 12 h 33"/>
                  <a:gd name="T102" fmla="*/ 17 w 43"/>
                  <a:gd name="T103" fmla="*/ 16 h 33"/>
                  <a:gd name="T104" fmla="*/ 19 w 43"/>
                  <a:gd name="T105" fmla="*/ 19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3" h="33">
                    <a:moveTo>
                      <a:pt x="19" y="19"/>
                    </a:moveTo>
                    <a:lnTo>
                      <a:pt x="19" y="14"/>
                    </a:lnTo>
                    <a:lnTo>
                      <a:pt x="19" y="10"/>
                    </a:lnTo>
                    <a:lnTo>
                      <a:pt x="20" y="7"/>
                    </a:lnTo>
                    <a:lnTo>
                      <a:pt x="20" y="4"/>
                    </a:lnTo>
                    <a:lnTo>
                      <a:pt x="22" y="5"/>
                    </a:lnTo>
                    <a:lnTo>
                      <a:pt x="24" y="9"/>
                    </a:lnTo>
                    <a:lnTo>
                      <a:pt x="24" y="10"/>
                    </a:lnTo>
                    <a:lnTo>
                      <a:pt x="27" y="12"/>
                    </a:lnTo>
                    <a:lnTo>
                      <a:pt x="27" y="9"/>
                    </a:lnTo>
                    <a:lnTo>
                      <a:pt x="27" y="5"/>
                    </a:lnTo>
                    <a:lnTo>
                      <a:pt x="27" y="4"/>
                    </a:lnTo>
                    <a:lnTo>
                      <a:pt x="25" y="0"/>
                    </a:lnTo>
                    <a:lnTo>
                      <a:pt x="27" y="2"/>
                    </a:lnTo>
                    <a:lnTo>
                      <a:pt x="31" y="5"/>
                    </a:lnTo>
                    <a:lnTo>
                      <a:pt x="32" y="10"/>
                    </a:lnTo>
                    <a:lnTo>
                      <a:pt x="34" y="16"/>
                    </a:lnTo>
                    <a:lnTo>
                      <a:pt x="34" y="10"/>
                    </a:lnTo>
                    <a:lnTo>
                      <a:pt x="36" y="7"/>
                    </a:lnTo>
                    <a:lnTo>
                      <a:pt x="37" y="4"/>
                    </a:lnTo>
                    <a:lnTo>
                      <a:pt x="41" y="0"/>
                    </a:lnTo>
                    <a:lnTo>
                      <a:pt x="41" y="7"/>
                    </a:lnTo>
                    <a:lnTo>
                      <a:pt x="41" y="14"/>
                    </a:lnTo>
                    <a:lnTo>
                      <a:pt x="43" y="21"/>
                    </a:lnTo>
                    <a:lnTo>
                      <a:pt x="43" y="26"/>
                    </a:lnTo>
                    <a:lnTo>
                      <a:pt x="36" y="28"/>
                    </a:lnTo>
                    <a:lnTo>
                      <a:pt x="27" y="29"/>
                    </a:lnTo>
                    <a:lnTo>
                      <a:pt x="20" y="31"/>
                    </a:lnTo>
                    <a:lnTo>
                      <a:pt x="12" y="33"/>
                    </a:lnTo>
                    <a:lnTo>
                      <a:pt x="8" y="31"/>
                    </a:lnTo>
                    <a:lnTo>
                      <a:pt x="3" y="28"/>
                    </a:lnTo>
                    <a:lnTo>
                      <a:pt x="0" y="24"/>
                    </a:lnTo>
                    <a:lnTo>
                      <a:pt x="0" y="19"/>
                    </a:lnTo>
                    <a:lnTo>
                      <a:pt x="1" y="21"/>
                    </a:lnTo>
                    <a:lnTo>
                      <a:pt x="3" y="23"/>
                    </a:lnTo>
                    <a:lnTo>
                      <a:pt x="5" y="23"/>
                    </a:lnTo>
                    <a:lnTo>
                      <a:pt x="8" y="23"/>
                    </a:lnTo>
                    <a:lnTo>
                      <a:pt x="8" y="19"/>
                    </a:lnTo>
                    <a:lnTo>
                      <a:pt x="6" y="17"/>
                    </a:lnTo>
                    <a:lnTo>
                      <a:pt x="5" y="14"/>
                    </a:lnTo>
                    <a:lnTo>
                      <a:pt x="3" y="12"/>
                    </a:lnTo>
                    <a:lnTo>
                      <a:pt x="5" y="12"/>
                    </a:lnTo>
                    <a:lnTo>
                      <a:pt x="6" y="12"/>
                    </a:lnTo>
                    <a:lnTo>
                      <a:pt x="8" y="14"/>
                    </a:lnTo>
                    <a:lnTo>
                      <a:pt x="10" y="14"/>
                    </a:lnTo>
                    <a:lnTo>
                      <a:pt x="10" y="12"/>
                    </a:lnTo>
                    <a:lnTo>
                      <a:pt x="10" y="9"/>
                    </a:lnTo>
                    <a:lnTo>
                      <a:pt x="8" y="7"/>
                    </a:lnTo>
                    <a:lnTo>
                      <a:pt x="5" y="4"/>
                    </a:lnTo>
                    <a:lnTo>
                      <a:pt x="12" y="7"/>
                    </a:lnTo>
                    <a:lnTo>
                      <a:pt x="15" y="12"/>
                    </a:lnTo>
                    <a:lnTo>
                      <a:pt x="17" y="16"/>
                    </a:lnTo>
                    <a:lnTo>
                      <a:pt x="19" y="19"/>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0" name="Freeform 39"/>
              <p:cNvSpPr>
                <a:spLocks/>
              </p:cNvSpPr>
              <p:nvPr/>
            </p:nvSpPr>
            <p:spPr bwMode="auto">
              <a:xfrm>
                <a:off x="2910" y="1849"/>
                <a:ext cx="231" cy="212"/>
              </a:xfrm>
              <a:custGeom>
                <a:avLst/>
                <a:gdLst>
                  <a:gd name="T0" fmla="*/ 81 w 231"/>
                  <a:gd name="T1" fmla="*/ 72 h 212"/>
                  <a:gd name="T2" fmla="*/ 0 w 231"/>
                  <a:gd name="T3" fmla="*/ 72 h 212"/>
                  <a:gd name="T4" fmla="*/ 76 w 231"/>
                  <a:gd name="T5" fmla="*/ 89 h 212"/>
                  <a:gd name="T6" fmla="*/ 38 w 231"/>
                  <a:gd name="T7" fmla="*/ 113 h 212"/>
                  <a:gd name="T8" fmla="*/ 64 w 231"/>
                  <a:gd name="T9" fmla="*/ 112 h 212"/>
                  <a:gd name="T10" fmla="*/ 24 w 231"/>
                  <a:gd name="T11" fmla="*/ 177 h 212"/>
                  <a:gd name="T12" fmla="*/ 83 w 231"/>
                  <a:gd name="T13" fmla="*/ 119 h 212"/>
                  <a:gd name="T14" fmla="*/ 76 w 231"/>
                  <a:gd name="T15" fmla="*/ 212 h 212"/>
                  <a:gd name="T16" fmla="*/ 107 w 231"/>
                  <a:gd name="T17" fmla="*/ 122 h 212"/>
                  <a:gd name="T18" fmla="*/ 135 w 231"/>
                  <a:gd name="T19" fmla="*/ 174 h 212"/>
                  <a:gd name="T20" fmla="*/ 119 w 231"/>
                  <a:gd name="T21" fmla="*/ 115 h 212"/>
                  <a:gd name="T22" fmla="*/ 192 w 231"/>
                  <a:gd name="T23" fmla="*/ 151 h 212"/>
                  <a:gd name="T24" fmla="*/ 142 w 231"/>
                  <a:gd name="T25" fmla="*/ 101 h 212"/>
                  <a:gd name="T26" fmla="*/ 228 w 231"/>
                  <a:gd name="T27" fmla="*/ 94 h 212"/>
                  <a:gd name="T28" fmla="*/ 154 w 231"/>
                  <a:gd name="T29" fmla="*/ 81 h 212"/>
                  <a:gd name="T30" fmla="*/ 231 w 231"/>
                  <a:gd name="T31" fmla="*/ 43 h 212"/>
                  <a:gd name="T32" fmla="*/ 159 w 231"/>
                  <a:gd name="T33" fmla="*/ 55 h 212"/>
                  <a:gd name="T34" fmla="*/ 168 w 231"/>
                  <a:gd name="T35" fmla="*/ 0 h 212"/>
                  <a:gd name="T36" fmla="*/ 130 w 231"/>
                  <a:gd name="T37" fmla="*/ 53 h 212"/>
                  <a:gd name="T38" fmla="*/ 107 w 231"/>
                  <a:gd name="T39" fmla="*/ 0 h 212"/>
                  <a:gd name="T40" fmla="*/ 99 w 231"/>
                  <a:gd name="T41" fmla="*/ 57 h 212"/>
                  <a:gd name="T42" fmla="*/ 36 w 231"/>
                  <a:gd name="T43" fmla="*/ 17 h 212"/>
                  <a:gd name="T44" fmla="*/ 81 w 231"/>
                  <a:gd name="T45" fmla="*/ 72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31" h="212">
                    <a:moveTo>
                      <a:pt x="81" y="72"/>
                    </a:moveTo>
                    <a:lnTo>
                      <a:pt x="0" y="72"/>
                    </a:lnTo>
                    <a:lnTo>
                      <a:pt x="76" y="89"/>
                    </a:lnTo>
                    <a:lnTo>
                      <a:pt x="38" y="113"/>
                    </a:lnTo>
                    <a:lnTo>
                      <a:pt x="64" y="112"/>
                    </a:lnTo>
                    <a:lnTo>
                      <a:pt x="24" y="177"/>
                    </a:lnTo>
                    <a:lnTo>
                      <a:pt x="83" y="119"/>
                    </a:lnTo>
                    <a:lnTo>
                      <a:pt x="76" y="212"/>
                    </a:lnTo>
                    <a:lnTo>
                      <a:pt x="107" y="122"/>
                    </a:lnTo>
                    <a:lnTo>
                      <a:pt x="135" y="174"/>
                    </a:lnTo>
                    <a:lnTo>
                      <a:pt x="119" y="115"/>
                    </a:lnTo>
                    <a:lnTo>
                      <a:pt x="192" y="151"/>
                    </a:lnTo>
                    <a:lnTo>
                      <a:pt x="142" y="101"/>
                    </a:lnTo>
                    <a:lnTo>
                      <a:pt x="228" y="94"/>
                    </a:lnTo>
                    <a:lnTo>
                      <a:pt x="154" y="81"/>
                    </a:lnTo>
                    <a:lnTo>
                      <a:pt x="231" y="43"/>
                    </a:lnTo>
                    <a:lnTo>
                      <a:pt x="159" y="55"/>
                    </a:lnTo>
                    <a:lnTo>
                      <a:pt x="168" y="0"/>
                    </a:lnTo>
                    <a:lnTo>
                      <a:pt x="130" y="53"/>
                    </a:lnTo>
                    <a:lnTo>
                      <a:pt x="107" y="0"/>
                    </a:lnTo>
                    <a:lnTo>
                      <a:pt x="99" y="57"/>
                    </a:lnTo>
                    <a:lnTo>
                      <a:pt x="36" y="17"/>
                    </a:lnTo>
                    <a:lnTo>
                      <a:pt x="81" y="72"/>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 name="Freeform 40"/>
              <p:cNvSpPr>
                <a:spLocks/>
              </p:cNvSpPr>
              <p:nvPr/>
            </p:nvSpPr>
            <p:spPr bwMode="auto">
              <a:xfrm>
                <a:off x="2962" y="1887"/>
                <a:ext cx="121" cy="119"/>
              </a:xfrm>
              <a:custGeom>
                <a:avLst/>
                <a:gdLst>
                  <a:gd name="T0" fmla="*/ 45 w 121"/>
                  <a:gd name="T1" fmla="*/ 39 h 119"/>
                  <a:gd name="T2" fmla="*/ 26 w 121"/>
                  <a:gd name="T3" fmla="*/ 6 h 119"/>
                  <a:gd name="T4" fmla="*/ 59 w 121"/>
                  <a:gd name="T5" fmla="*/ 34 h 119"/>
                  <a:gd name="T6" fmla="*/ 69 w 121"/>
                  <a:gd name="T7" fmla="*/ 0 h 119"/>
                  <a:gd name="T8" fmla="*/ 67 w 121"/>
                  <a:gd name="T9" fmla="*/ 34 h 119"/>
                  <a:gd name="T10" fmla="*/ 107 w 121"/>
                  <a:gd name="T11" fmla="*/ 6 h 119"/>
                  <a:gd name="T12" fmla="*/ 76 w 121"/>
                  <a:gd name="T13" fmla="*/ 39 h 119"/>
                  <a:gd name="T14" fmla="*/ 121 w 121"/>
                  <a:gd name="T15" fmla="*/ 32 h 119"/>
                  <a:gd name="T16" fmla="*/ 79 w 121"/>
                  <a:gd name="T17" fmla="*/ 48 h 119"/>
                  <a:gd name="T18" fmla="*/ 112 w 121"/>
                  <a:gd name="T19" fmla="*/ 60 h 119"/>
                  <a:gd name="T20" fmla="*/ 72 w 121"/>
                  <a:gd name="T21" fmla="*/ 56 h 119"/>
                  <a:gd name="T22" fmla="*/ 102 w 121"/>
                  <a:gd name="T23" fmla="*/ 94 h 119"/>
                  <a:gd name="T24" fmla="*/ 64 w 121"/>
                  <a:gd name="T25" fmla="*/ 65 h 119"/>
                  <a:gd name="T26" fmla="*/ 71 w 121"/>
                  <a:gd name="T27" fmla="*/ 105 h 119"/>
                  <a:gd name="T28" fmla="*/ 50 w 121"/>
                  <a:gd name="T29" fmla="*/ 70 h 119"/>
                  <a:gd name="T30" fmla="*/ 33 w 121"/>
                  <a:gd name="T31" fmla="*/ 119 h 119"/>
                  <a:gd name="T32" fmla="*/ 41 w 121"/>
                  <a:gd name="T33" fmla="*/ 69 h 119"/>
                  <a:gd name="T34" fmla="*/ 0 w 121"/>
                  <a:gd name="T35" fmla="*/ 105 h 119"/>
                  <a:gd name="T36" fmla="*/ 38 w 121"/>
                  <a:gd name="T37" fmla="*/ 51 h 119"/>
                  <a:gd name="T38" fmla="*/ 7 w 121"/>
                  <a:gd name="T39" fmla="*/ 39 h 119"/>
                  <a:gd name="T40" fmla="*/ 45 w 121"/>
                  <a:gd name="T41" fmla="*/ 39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1" h="119">
                    <a:moveTo>
                      <a:pt x="45" y="39"/>
                    </a:moveTo>
                    <a:lnTo>
                      <a:pt x="26" y="6"/>
                    </a:lnTo>
                    <a:lnTo>
                      <a:pt x="59" y="34"/>
                    </a:lnTo>
                    <a:lnTo>
                      <a:pt x="69" y="0"/>
                    </a:lnTo>
                    <a:lnTo>
                      <a:pt x="67" y="34"/>
                    </a:lnTo>
                    <a:lnTo>
                      <a:pt x="107" y="6"/>
                    </a:lnTo>
                    <a:lnTo>
                      <a:pt x="76" y="39"/>
                    </a:lnTo>
                    <a:lnTo>
                      <a:pt x="121" y="32"/>
                    </a:lnTo>
                    <a:lnTo>
                      <a:pt x="79" y="48"/>
                    </a:lnTo>
                    <a:lnTo>
                      <a:pt x="112" y="60"/>
                    </a:lnTo>
                    <a:lnTo>
                      <a:pt x="72" y="56"/>
                    </a:lnTo>
                    <a:lnTo>
                      <a:pt x="102" y="94"/>
                    </a:lnTo>
                    <a:lnTo>
                      <a:pt x="64" y="65"/>
                    </a:lnTo>
                    <a:lnTo>
                      <a:pt x="71" y="105"/>
                    </a:lnTo>
                    <a:lnTo>
                      <a:pt x="50" y="70"/>
                    </a:lnTo>
                    <a:lnTo>
                      <a:pt x="33" y="119"/>
                    </a:lnTo>
                    <a:lnTo>
                      <a:pt x="41" y="69"/>
                    </a:lnTo>
                    <a:lnTo>
                      <a:pt x="0" y="105"/>
                    </a:lnTo>
                    <a:lnTo>
                      <a:pt x="38" y="51"/>
                    </a:lnTo>
                    <a:lnTo>
                      <a:pt x="7" y="39"/>
                    </a:lnTo>
                    <a:lnTo>
                      <a:pt x="45" y="3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2" name="Freeform 41"/>
              <p:cNvSpPr>
                <a:spLocks noEditPoints="1"/>
              </p:cNvSpPr>
              <p:nvPr/>
            </p:nvSpPr>
            <p:spPr bwMode="auto">
              <a:xfrm>
                <a:off x="2933" y="1804"/>
                <a:ext cx="214" cy="291"/>
              </a:xfrm>
              <a:custGeom>
                <a:avLst/>
                <a:gdLst>
                  <a:gd name="T0" fmla="*/ 158 w 214"/>
                  <a:gd name="T1" fmla="*/ 198 h 291"/>
                  <a:gd name="T2" fmla="*/ 157 w 214"/>
                  <a:gd name="T3" fmla="*/ 190 h 291"/>
                  <a:gd name="T4" fmla="*/ 155 w 214"/>
                  <a:gd name="T5" fmla="*/ 184 h 291"/>
                  <a:gd name="T6" fmla="*/ 153 w 214"/>
                  <a:gd name="T7" fmla="*/ 193 h 291"/>
                  <a:gd name="T8" fmla="*/ 153 w 214"/>
                  <a:gd name="T9" fmla="*/ 203 h 291"/>
                  <a:gd name="T10" fmla="*/ 151 w 214"/>
                  <a:gd name="T11" fmla="*/ 207 h 291"/>
                  <a:gd name="T12" fmla="*/ 145 w 214"/>
                  <a:gd name="T13" fmla="*/ 207 h 291"/>
                  <a:gd name="T14" fmla="*/ 139 w 214"/>
                  <a:gd name="T15" fmla="*/ 205 h 291"/>
                  <a:gd name="T16" fmla="*/ 141 w 214"/>
                  <a:gd name="T17" fmla="*/ 214 h 291"/>
                  <a:gd name="T18" fmla="*/ 133 w 214"/>
                  <a:gd name="T19" fmla="*/ 212 h 291"/>
                  <a:gd name="T20" fmla="*/ 131 w 214"/>
                  <a:gd name="T21" fmla="*/ 217 h 291"/>
                  <a:gd name="T22" fmla="*/ 126 w 214"/>
                  <a:gd name="T23" fmla="*/ 212 h 291"/>
                  <a:gd name="T24" fmla="*/ 120 w 214"/>
                  <a:gd name="T25" fmla="*/ 214 h 291"/>
                  <a:gd name="T26" fmla="*/ 112 w 214"/>
                  <a:gd name="T27" fmla="*/ 210 h 291"/>
                  <a:gd name="T28" fmla="*/ 114 w 214"/>
                  <a:gd name="T29" fmla="*/ 215 h 291"/>
                  <a:gd name="T30" fmla="*/ 110 w 214"/>
                  <a:gd name="T31" fmla="*/ 221 h 291"/>
                  <a:gd name="T32" fmla="*/ 119 w 214"/>
                  <a:gd name="T33" fmla="*/ 226 h 291"/>
                  <a:gd name="T34" fmla="*/ 122 w 214"/>
                  <a:gd name="T35" fmla="*/ 231 h 291"/>
                  <a:gd name="T36" fmla="*/ 119 w 214"/>
                  <a:gd name="T37" fmla="*/ 231 h 291"/>
                  <a:gd name="T38" fmla="*/ 117 w 214"/>
                  <a:gd name="T39" fmla="*/ 236 h 291"/>
                  <a:gd name="T40" fmla="*/ 108 w 214"/>
                  <a:gd name="T41" fmla="*/ 238 h 291"/>
                  <a:gd name="T42" fmla="*/ 110 w 214"/>
                  <a:gd name="T43" fmla="*/ 240 h 291"/>
                  <a:gd name="T44" fmla="*/ 119 w 214"/>
                  <a:gd name="T45" fmla="*/ 241 h 291"/>
                  <a:gd name="T46" fmla="*/ 126 w 214"/>
                  <a:gd name="T47" fmla="*/ 245 h 291"/>
                  <a:gd name="T48" fmla="*/ 51 w 214"/>
                  <a:gd name="T49" fmla="*/ 0 h 291"/>
                  <a:gd name="T50" fmla="*/ 76 w 214"/>
                  <a:gd name="T51" fmla="*/ 50 h 291"/>
                  <a:gd name="T52" fmla="*/ 86 w 214"/>
                  <a:gd name="T53" fmla="*/ 55 h 291"/>
                  <a:gd name="T54" fmla="*/ 96 w 214"/>
                  <a:gd name="T55" fmla="*/ 55 h 291"/>
                  <a:gd name="T56" fmla="*/ 95 w 214"/>
                  <a:gd name="T57" fmla="*/ 58 h 291"/>
                  <a:gd name="T58" fmla="*/ 86 w 214"/>
                  <a:gd name="T59" fmla="*/ 62 h 291"/>
                  <a:gd name="T60" fmla="*/ 86 w 214"/>
                  <a:gd name="T61" fmla="*/ 65 h 291"/>
                  <a:gd name="T62" fmla="*/ 93 w 214"/>
                  <a:gd name="T63" fmla="*/ 72 h 291"/>
                  <a:gd name="T64" fmla="*/ 93 w 214"/>
                  <a:gd name="T65" fmla="*/ 72 h 291"/>
                  <a:gd name="T66" fmla="*/ 84 w 214"/>
                  <a:gd name="T67" fmla="*/ 70 h 291"/>
                  <a:gd name="T68" fmla="*/ 76 w 214"/>
                  <a:gd name="T69" fmla="*/ 72 h 291"/>
                  <a:gd name="T70" fmla="*/ 77 w 214"/>
                  <a:gd name="T71" fmla="*/ 81 h 291"/>
                  <a:gd name="T72" fmla="*/ 74 w 214"/>
                  <a:gd name="T73" fmla="*/ 84 h 291"/>
                  <a:gd name="T74" fmla="*/ 69 w 214"/>
                  <a:gd name="T75" fmla="*/ 77 h 291"/>
                  <a:gd name="T76" fmla="*/ 62 w 214"/>
                  <a:gd name="T77" fmla="*/ 74 h 291"/>
                  <a:gd name="T78" fmla="*/ 60 w 214"/>
                  <a:gd name="T79" fmla="*/ 79 h 291"/>
                  <a:gd name="T80" fmla="*/ 58 w 214"/>
                  <a:gd name="T81" fmla="*/ 88 h 291"/>
                  <a:gd name="T82" fmla="*/ 53 w 214"/>
                  <a:gd name="T83" fmla="*/ 81 h 291"/>
                  <a:gd name="T84" fmla="*/ 48 w 214"/>
                  <a:gd name="T85" fmla="*/ 74 h 291"/>
                  <a:gd name="T86" fmla="*/ 45 w 214"/>
                  <a:gd name="T87" fmla="*/ 76 h 291"/>
                  <a:gd name="T88" fmla="*/ 46 w 214"/>
                  <a:gd name="T89" fmla="*/ 84 h 291"/>
                  <a:gd name="T90" fmla="*/ 48 w 214"/>
                  <a:gd name="T91" fmla="*/ 95 h 291"/>
                  <a:gd name="T92" fmla="*/ 50 w 214"/>
                  <a:gd name="T93" fmla="*/ 100 h 291"/>
                  <a:gd name="T94" fmla="*/ 45 w 214"/>
                  <a:gd name="T95" fmla="*/ 95 h 291"/>
                  <a:gd name="T96" fmla="*/ 39 w 214"/>
                  <a:gd name="T97" fmla="*/ 89 h 291"/>
                  <a:gd name="T98" fmla="*/ 39 w 214"/>
                  <a:gd name="T99" fmla="*/ 105 h 291"/>
                  <a:gd name="T100" fmla="*/ 36 w 214"/>
                  <a:gd name="T101" fmla="*/ 114 h 291"/>
                  <a:gd name="T102" fmla="*/ 32 w 214"/>
                  <a:gd name="T103" fmla="*/ 117 h 291"/>
                  <a:gd name="T104" fmla="*/ 31 w 214"/>
                  <a:gd name="T105" fmla="*/ 107 h 291"/>
                  <a:gd name="T106" fmla="*/ 26 w 214"/>
                  <a:gd name="T107" fmla="*/ 102 h 291"/>
                  <a:gd name="T108" fmla="*/ 20 w 214"/>
                  <a:gd name="T109" fmla="*/ 103 h 291"/>
                  <a:gd name="T110" fmla="*/ 24 w 214"/>
                  <a:gd name="T111" fmla="*/ 96 h 291"/>
                  <a:gd name="T112" fmla="*/ 27 w 214"/>
                  <a:gd name="T113" fmla="*/ 88 h 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14" h="291">
                    <a:moveTo>
                      <a:pt x="176" y="291"/>
                    </a:moveTo>
                    <a:lnTo>
                      <a:pt x="214" y="252"/>
                    </a:lnTo>
                    <a:lnTo>
                      <a:pt x="162" y="200"/>
                    </a:lnTo>
                    <a:lnTo>
                      <a:pt x="160" y="200"/>
                    </a:lnTo>
                    <a:lnTo>
                      <a:pt x="160" y="198"/>
                    </a:lnTo>
                    <a:lnTo>
                      <a:pt x="158" y="198"/>
                    </a:lnTo>
                    <a:lnTo>
                      <a:pt x="158" y="196"/>
                    </a:lnTo>
                    <a:lnTo>
                      <a:pt x="158" y="195"/>
                    </a:lnTo>
                    <a:lnTo>
                      <a:pt x="157" y="195"/>
                    </a:lnTo>
                    <a:lnTo>
                      <a:pt x="157" y="193"/>
                    </a:lnTo>
                    <a:lnTo>
                      <a:pt x="157" y="191"/>
                    </a:lnTo>
                    <a:lnTo>
                      <a:pt x="157" y="190"/>
                    </a:lnTo>
                    <a:lnTo>
                      <a:pt x="157" y="188"/>
                    </a:lnTo>
                    <a:lnTo>
                      <a:pt x="155" y="188"/>
                    </a:lnTo>
                    <a:lnTo>
                      <a:pt x="155" y="186"/>
                    </a:lnTo>
                    <a:lnTo>
                      <a:pt x="157" y="186"/>
                    </a:lnTo>
                    <a:lnTo>
                      <a:pt x="157" y="184"/>
                    </a:lnTo>
                    <a:lnTo>
                      <a:pt x="155" y="184"/>
                    </a:lnTo>
                    <a:lnTo>
                      <a:pt x="155" y="186"/>
                    </a:lnTo>
                    <a:lnTo>
                      <a:pt x="153" y="186"/>
                    </a:lnTo>
                    <a:lnTo>
                      <a:pt x="153" y="188"/>
                    </a:lnTo>
                    <a:lnTo>
                      <a:pt x="153" y="190"/>
                    </a:lnTo>
                    <a:lnTo>
                      <a:pt x="153" y="191"/>
                    </a:lnTo>
                    <a:lnTo>
                      <a:pt x="153" y="193"/>
                    </a:lnTo>
                    <a:lnTo>
                      <a:pt x="153" y="195"/>
                    </a:lnTo>
                    <a:lnTo>
                      <a:pt x="153" y="196"/>
                    </a:lnTo>
                    <a:lnTo>
                      <a:pt x="153" y="198"/>
                    </a:lnTo>
                    <a:lnTo>
                      <a:pt x="153" y="200"/>
                    </a:lnTo>
                    <a:lnTo>
                      <a:pt x="153" y="202"/>
                    </a:lnTo>
                    <a:lnTo>
                      <a:pt x="153" y="203"/>
                    </a:lnTo>
                    <a:lnTo>
                      <a:pt x="155" y="205"/>
                    </a:lnTo>
                    <a:lnTo>
                      <a:pt x="155" y="207"/>
                    </a:lnTo>
                    <a:lnTo>
                      <a:pt x="155" y="209"/>
                    </a:lnTo>
                    <a:lnTo>
                      <a:pt x="153" y="209"/>
                    </a:lnTo>
                    <a:lnTo>
                      <a:pt x="153" y="207"/>
                    </a:lnTo>
                    <a:lnTo>
                      <a:pt x="151" y="207"/>
                    </a:lnTo>
                    <a:lnTo>
                      <a:pt x="150" y="207"/>
                    </a:lnTo>
                    <a:lnTo>
                      <a:pt x="150" y="205"/>
                    </a:lnTo>
                    <a:lnTo>
                      <a:pt x="148" y="205"/>
                    </a:lnTo>
                    <a:lnTo>
                      <a:pt x="148" y="207"/>
                    </a:lnTo>
                    <a:lnTo>
                      <a:pt x="146" y="207"/>
                    </a:lnTo>
                    <a:lnTo>
                      <a:pt x="145" y="207"/>
                    </a:lnTo>
                    <a:lnTo>
                      <a:pt x="145" y="205"/>
                    </a:lnTo>
                    <a:lnTo>
                      <a:pt x="143" y="205"/>
                    </a:lnTo>
                    <a:lnTo>
                      <a:pt x="141" y="205"/>
                    </a:lnTo>
                    <a:lnTo>
                      <a:pt x="141" y="203"/>
                    </a:lnTo>
                    <a:lnTo>
                      <a:pt x="139" y="203"/>
                    </a:lnTo>
                    <a:lnTo>
                      <a:pt x="139" y="205"/>
                    </a:lnTo>
                    <a:lnTo>
                      <a:pt x="141" y="205"/>
                    </a:lnTo>
                    <a:lnTo>
                      <a:pt x="141" y="207"/>
                    </a:lnTo>
                    <a:lnTo>
                      <a:pt x="141" y="209"/>
                    </a:lnTo>
                    <a:lnTo>
                      <a:pt x="141" y="210"/>
                    </a:lnTo>
                    <a:lnTo>
                      <a:pt x="141" y="212"/>
                    </a:lnTo>
                    <a:lnTo>
                      <a:pt x="141" y="214"/>
                    </a:lnTo>
                    <a:lnTo>
                      <a:pt x="139" y="214"/>
                    </a:lnTo>
                    <a:lnTo>
                      <a:pt x="138" y="214"/>
                    </a:lnTo>
                    <a:lnTo>
                      <a:pt x="136" y="214"/>
                    </a:lnTo>
                    <a:lnTo>
                      <a:pt x="134" y="214"/>
                    </a:lnTo>
                    <a:lnTo>
                      <a:pt x="134" y="212"/>
                    </a:lnTo>
                    <a:lnTo>
                      <a:pt x="133" y="212"/>
                    </a:lnTo>
                    <a:lnTo>
                      <a:pt x="131" y="212"/>
                    </a:lnTo>
                    <a:lnTo>
                      <a:pt x="131" y="214"/>
                    </a:lnTo>
                    <a:lnTo>
                      <a:pt x="131" y="215"/>
                    </a:lnTo>
                    <a:lnTo>
                      <a:pt x="131" y="217"/>
                    </a:lnTo>
                    <a:lnTo>
                      <a:pt x="131" y="219"/>
                    </a:lnTo>
                    <a:lnTo>
                      <a:pt x="131" y="217"/>
                    </a:lnTo>
                    <a:lnTo>
                      <a:pt x="129" y="217"/>
                    </a:lnTo>
                    <a:lnTo>
                      <a:pt x="127" y="217"/>
                    </a:lnTo>
                    <a:lnTo>
                      <a:pt x="127" y="215"/>
                    </a:lnTo>
                    <a:lnTo>
                      <a:pt x="127" y="214"/>
                    </a:lnTo>
                    <a:lnTo>
                      <a:pt x="126" y="214"/>
                    </a:lnTo>
                    <a:lnTo>
                      <a:pt x="126" y="212"/>
                    </a:lnTo>
                    <a:lnTo>
                      <a:pt x="124" y="212"/>
                    </a:lnTo>
                    <a:lnTo>
                      <a:pt x="124" y="214"/>
                    </a:lnTo>
                    <a:lnTo>
                      <a:pt x="124" y="215"/>
                    </a:lnTo>
                    <a:lnTo>
                      <a:pt x="122" y="215"/>
                    </a:lnTo>
                    <a:lnTo>
                      <a:pt x="122" y="214"/>
                    </a:lnTo>
                    <a:lnTo>
                      <a:pt x="120" y="214"/>
                    </a:lnTo>
                    <a:lnTo>
                      <a:pt x="119" y="212"/>
                    </a:lnTo>
                    <a:lnTo>
                      <a:pt x="117" y="212"/>
                    </a:lnTo>
                    <a:lnTo>
                      <a:pt x="115" y="212"/>
                    </a:lnTo>
                    <a:lnTo>
                      <a:pt x="115" y="210"/>
                    </a:lnTo>
                    <a:lnTo>
                      <a:pt x="114" y="210"/>
                    </a:lnTo>
                    <a:lnTo>
                      <a:pt x="112" y="210"/>
                    </a:lnTo>
                    <a:lnTo>
                      <a:pt x="110" y="210"/>
                    </a:lnTo>
                    <a:lnTo>
                      <a:pt x="110" y="212"/>
                    </a:lnTo>
                    <a:lnTo>
                      <a:pt x="112" y="212"/>
                    </a:lnTo>
                    <a:lnTo>
                      <a:pt x="112" y="214"/>
                    </a:lnTo>
                    <a:lnTo>
                      <a:pt x="112" y="215"/>
                    </a:lnTo>
                    <a:lnTo>
                      <a:pt x="114" y="215"/>
                    </a:lnTo>
                    <a:lnTo>
                      <a:pt x="114" y="217"/>
                    </a:lnTo>
                    <a:lnTo>
                      <a:pt x="114" y="219"/>
                    </a:lnTo>
                    <a:lnTo>
                      <a:pt x="112" y="219"/>
                    </a:lnTo>
                    <a:lnTo>
                      <a:pt x="110" y="219"/>
                    </a:lnTo>
                    <a:lnTo>
                      <a:pt x="108" y="219"/>
                    </a:lnTo>
                    <a:lnTo>
                      <a:pt x="110" y="221"/>
                    </a:lnTo>
                    <a:lnTo>
                      <a:pt x="112" y="221"/>
                    </a:lnTo>
                    <a:lnTo>
                      <a:pt x="114" y="222"/>
                    </a:lnTo>
                    <a:lnTo>
                      <a:pt x="115" y="222"/>
                    </a:lnTo>
                    <a:lnTo>
                      <a:pt x="115" y="224"/>
                    </a:lnTo>
                    <a:lnTo>
                      <a:pt x="117" y="224"/>
                    </a:lnTo>
                    <a:lnTo>
                      <a:pt x="119" y="226"/>
                    </a:lnTo>
                    <a:lnTo>
                      <a:pt x="120" y="226"/>
                    </a:lnTo>
                    <a:lnTo>
                      <a:pt x="120" y="227"/>
                    </a:lnTo>
                    <a:lnTo>
                      <a:pt x="122" y="227"/>
                    </a:lnTo>
                    <a:lnTo>
                      <a:pt x="122" y="229"/>
                    </a:lnTo>
                    <a:lnTo>
                      <a:pt x="124" y="231"/>
                    </a:lnTo>
                    <a:lnTo>
                      <a:pt x="122" y="231"/>
                    </a:lnTo>
                    <a:lnTo>
                      <a:pt x="120" y="231"/>
                    </a:lnTo>
                    <a:lnTo>
                      <a:pt x="120" y="229"/>
                    </a:lnTo>
                    <a:lnTo>
                      <a:pt x="119" y="229"/>
                    </a:lnTo>
                    <a:lnTo>
                      <a:pt x="117" y="229"/>
                    </a:lnTo>
                    <a:lnTo>
                      <a:pt x="117" y="231"/>
                    </a:lnTo>
                    <a:lnTo>
                      <a:pt x="119" y="231"/>
                    </a:lnTo>
                    <a:lnTo>
                      <a:pt x="119" y="233"/>
                    </a:lnTo>
                    <a:lnTo>
                      <a:pt x="119" y="234"/>
                    </a:lnTo>
                    <a:lnTo>
                      <a:pt x="120" y="234"/>
                    </a:lnTo>
                    <a:lnTo>
                      <a:pt x="120" y="236"/>
                    </a:lnTo>
                    <a:lnTo>
                      <a:pt x="119" y="236"/>
                    </a:lnTo>
                    <a:lnTo>
                      <a:pt x="117" y="236"/>
                    </a:lnTo>
                    <a:lnTo>
                      <a:pt x="115" y="236"/>
                    </a:lnTo>
                    <a:lnTo>
                      <a:pt x="114" y="236"/>
                    </a:lnTo>
                    <a:lnTo>
                      <a:pt x="112" y="236"/>
                    </a:lnTo>
                    <a:lnTo>
                      <a:pt x="110" y="236"/>
                    </a:lnTo>
                    <a:lnTo>
                      <a:pt x="110" y="238"/>
                    </a:lnTo>
                    <a:lnTo>
                      <a:pt x="108" y="238"/>
                    </a:lnTo>
                    <a:lnTo>
                      <a:pt x="107" y="238"/>
                    </a:lnTo>
                    <a:lnTo>
                      <a:pt x="105" y="238"/>
                    </a:lnTo>
                    <a:lnTo>
                      <a:pt x="105" y="240"/>
                    </a:lnTo>
                    <a:lnTo>
                      <a:pt x="107" y="240"/>
                    </a:lnTo>
                    <a:lnTo>
                      <a:pt x="108" y="240"/>
                    </a:lnTo>
                    <a:lnTo>
                      <a:pt x="110" y="240"/>
                    </a:lnTo>
                    <a:lnTo>
                      <a:pt x="112" y="240"/>
                    </a:lnTo>
                    <a:lnTo>
                      <a:pt x="114" y="240"/>
                    </a:lnTo>
                    <a:lnTo>
                      <a:pt x="115" y="240"/>
                    </a:lnTo>
                    <a:lnTo>
                      <a:pt x="115" y="241"/>
                    </a:lnTo>
                    <a:lnTo>
                      <a:pt x="117" y="241"/>
                    </a:lnTo>
                    <a:lnTo>
                      <a:pt x="119" y="241"/>
                    </a:lnTo>
                    <a:lnTo>
                      <a:pt x="120" y="241"/>
                    </a:lnTo>
                    <a:lnTo>
                      <a:pt x="122" y="241"/>
                    </a:lnTo>
                    <a:lnTo>
                      <a:pt x="122" y="243"/>
                    </a:lnTo>
                    <a:lnTo>
                      <a:pt x="124" y="243"/>
                    </a:lnTo>
                    <a:lnTo>
                      <a:pt x="126" y="243"/>
                    </a:lnTo>
                    <a:lnTo>
                      <a:pt x="126" y="245"/>
                    </a:lnTo>
                    <a:lnTo>
                      <a:pt x="127" y="245"/>
                    </a:lnTo>
                    <a:lnTo>
                      <a:pt x="129" y="245"/>
                    </a:lnTo>
                    <a:lnTo>
                      <a:pt x="129" y="246"/>
                    </a:lnTo>
                    <a:lnTo>
                      <a:pt x="176" y="291"/>
                    </a:lnTo>
                    <a:close/>
                    <a:moveTo>
                      <a:pt x="0" y="22"/>
                    </a:moveTo>
                    <a:lnTo>
                      <a:pt x="51" y="0"/>
                    </a:lnTo>
                    <a:lnTo>
                      <a:pt x="70" y="43"/>
                    </a:lnTo>
                    <a:lnTo>
                      <a:pt x="70" y="45"/>
                    </a:lnTo>
                    <a:lnTo>
                      <a:pt x="72" y="46"/>
                    </a:lnTo>
                    <a:lnTo>
                      <a:pt x="74" y="48"/>
                    </a:lnTo>
                    <a:lnTo>
                      <a:pt x="74" y="50"/>
                    </a:lnTo>
                    <a:lnTo>
                      <a:pt x="76" y="50"/>
                    </a:lnTo>
                    <a:lnTo>
                      <a:pt x="77" y="51"/>
                    </a:lnTo>
                    <a:lnTo>
                      <a:pt x="79" y="51"/>
                    </a:lnTo>
                    <a:lnTo>
                      <a:pt x="81" y="53"/>
                    </a:lnTo>
                    <a:lnTo>
                      <a:pt x="82" y="53"/>
                    </a:lnTo>
                    <a:lnTo>
                      <a:pt x="84" y="53"/>
                    </a:lnTo>
                    <a:lnTo>
                      <a:pt x="86" y="55"/>
                    </a:lnTo>
                    <a:lnTo>
                      <a:pt x="88" y="55"/>
                    </a:lnTo>
                    <a:lnTo>
                      <a:pt x="89" y="55"/>
                    </a:lnTo>
                    <a:lnTo>
                      <a:pt x="91" y="55"/>
                    </a:lnTo>
                    <a:lnTo>
                      <a:pt x="93" y="55"/>
                    </a:lnTo>
                    <a:lnTo>
                      <a:pt x="95" y="55"/>
                    </a:lnTo>
                    <a:lnTo>
                      <a:pt x="96" y="55"/>
                    </a:lnTo>
                    <a:lnTo>
                      <a:pt x="98" y="55"/>
                    </a:lnTo>
                    <a:lnTo>
                      <a:pt x="100" y="55"/>
                    </a:lnTo>
                    <a:lnTo>
                      <a:pt x="98" y="57"/>
                    </a:lnTo>
                    <a:lnTo>
                      <a:pt x="96" y="57"/>
                    </a:lnTo>
                    <a:lnTo>
                      <a:pt x="96" y="58"/>
                    </a:lnTo>
                    <a:lnTo>
                      <a:pt x="95" y="58"/>
                    </a:lnTo>
                    <a:lnTo>
                      <a:pt x="93" y="58"/>
                    </a:lnTo>
                    <a:lnTo>
                      <a:pt x="91" y="60"/>
                    </a:lnTo>
                    <a:lnTo>
                      <a:pt x="89" y="60"/>
                    </a:lnTo>
                    <a:lnTo>
                      <a:pt x="88" y="60"/>
                    </a:lnTo>
                    <a:lnTo>
                      <a:pt x="86" y="60"/>
                    </a:lnTo>
                    <a:lnTo>
                      <a:pt x="86" y="62"/>
                    </a:lnTo>
                    <a:lnTo>
                      <a:pt x="84" y="62"/>
                    </a:lnTo>
                    <a:lnTo>
                      <a:pt x="82" y="62"/>
                    </a:lnTo>
                    <a:lnTo>
                      <a:pt x="84" y="62"/>
                    </a:lnTo>
                    <a:lnTo>
                      <a:pt x="84" y="64"/>
                    </a:lnTo>
                    <a:lnTo>
                      <a:pt x="86" y="64"/>
                    </a:lnTo>
                    <a:lnTo>
                      <a:pt x="86" y="65"/>
                    </a:lnTo>
                    <a:lnTo>
                      <a:pt x="88" y="65"/>
                    </a:lnTo>
                    <a:lnTo>
                      <a:pt x="89" y="67"/>
                    </a:lnTo>
                    <a:lnTo>
                      <a:pt x="91" y="69"/>
                    </a:lnTo>
                    <a:lnTo>
                      <a:pt x="91" y="70"/>
                    </a:lnTo>
                    <a:lnTo>
                      <a:pt x="93" y="70"/>
                    </a:lnTo>
                    <a:lnTo>
                      <a:pt x="93" y="72"/>
                    </a:lnTo>
                    <a:lnTo>
                      <a:pt x="95" y="72"/>
                    </a:lnTo>
                    <a:lnTo>
                      <a:pt x="95" y="74"/>
                    </a:lnTo>
                    <a:lnTo>
                      <a:pt x="96" y="74"/>
                    </a:lnTo>
                    <a:lnTo>
                      <a:pt x="95" y="74"/>
                    </a:lnTo>
                    <a:lnTo>
                      <a:pt x="93" y="74"/>
                    </a:lnTo>
                    <a:lnTo>
                      <a:pt x="93" y="72"/>
                    </a:lnTo>
                    <a:lnTo>
                      <a:pt x="91" y="72"/>
                    </a:lnTo>
                    <a:lnTo>
                      <a:pt x="89" y="72"/>
                    </a:lnTo>
                    <a:lnTo>
                      <a:pt x="88" y="72"/>
                    </a:lnTo>
                    <a:lnTo>
                      <a:pt x="88" y="70"/>
                    </a:lnTo>
                    <a:lnTo>
                      <a:pt x="86" y="70"/>
                    </a:lnTo>
                    <a:lnTo>
                      <a:pt x="84" y="70"/>
                    </a:lnTo>
                    <a:lnTo>
                      <a:pt x="82" y="70"/>
                    </a:lnTo>
                    <a:lnTo>
                      <a:pt x="81" y="70"/>
                    </a:lnTo>
                    <a:lnTo>
                      <a:pt x="79" y="70"/>
                    </a:lnTo>
                    <a:lnTo>
                      <a:pt x="77" y="70"/>
                    </a:lnTo>
                    <a:lnTo>
                      <a:pt x="76" y="70"/>
                    </a:lnTo>
                    <a:lnTo>
                      <a:pt x="76" y="72"/>
                    </a:lnTo>
                    <a:lnTo>
                      <a:pt x="76" y="74"/>
                    </a:lnTo>
                    <a:lnTo>
                      <a:pt x="76" y="76"/>
                    </a:lnTo>
                    <a:lnTo>
                      <a:pt x="77" y="76"/>
                    </a:lnTo>
                    <a:lnTo>
                      <a:pt x="77" y="77"/>
                    </a:lnTo>
                    <a:lnTo>
                      <a:pt x="77" y="79"/>
                    </a:lnTo>
                    <a:lnTo>
                      <a:pt x="77" y="81"/>
                    </a:lnTo>
                    <a:lnTo>
                      <a:pt x="77" y="83"/>
                    </a:lnTo>
                    <a:lnTo>
                      <a:pt x="77" y="84"/>
                    </a:lnTo>
                    <a:lnTo>
                      <a:pt x="76" y="84"/>
                    </a:lnTo>
                    <a:lnTo>
                      <a:pt x="76" y="86"/>
                    </a:lnTo>
                    <a:lnTo>
                      <a:pt x="76" y="84"/>
                    </a:lnTo>
                    <a:lnTo>
                      <a:pt x="74" y="84"/>
                    </a:lnTo>
                    <a:lnTo>
                      <a:pt x="74" y="83"/>
                    </a:lnTo>
                    <a:lnTo>
                      <a:pt x="72" y="81"/>
                    </a:lnTo>
                    <a:lnTo>
                      <a:pt x="72" y="79"/>
                    </a:lnTo>
                    <a:lnTo>
                      <a:pt x="70" y="79"/>
                    </a:lnTo>
                    <a:lnTo>
                      <a:pt x="70" y="77"/>
                    </a:lnTo>
                    <a:lnTo>
                      <a:pt x="69" y="77"/>
                    </a:lnTo>
                    <a:lnTo>
                      <a:pt x="69" y="76"/>
                    </a:lnTo>
                    <a:lnTo>
                      <a:pt x="67" y="76"/>
                    </a:lnTo>
                    <a:lnTo>
                      <a:pt x="65" y="76"/>
                    </a:lnTo>
                    <a:lnTo>
                      <a:pt x="65" y="74"/>
                    </a:lnTo>
                    <a:lnTo>
                      <a:pt x="63" y="74"/>
                    </a:lnTo>
                    <a:lnTo>
                      <a:pt x="62" y="74"/>
                    </a:lnTo>
                    <a:lnTo>
                      <a:pt x="62" y="72"/>
                    </a:lnTo>
                    <a:lnTo>
                      <a:pt x="62" y="74"/>
                    </a:lnTo>
                    <a:lnTo>
                      <a:pt x="62" y="76"/>
                    </a:lnTo>
                    <a:lnTo>
                      <a:pt x="60" y="76"/>
                    </a:lnTo>
                    <a:lnTo>
                      <a:pt x="60" y="77"/>
                    </a:lnTo>
                    <a:lnTo>
                      <a:pt x="60" y="79"/>
                    </a:lnTo>
                    <a:lnTo>
                      <a:pt x="60" y="81"/>
                    </a:lnTo>
                    <a:lnTo>
                      <a:pt x="60" y="83"/>
                    </a:lnTo>
                    <a:lnTo>
                      <a:pt x="58" y="83"/>
                    </a:lnTo>
                    <a:lnTo>
                      <a:pt x="58" y="84"/>
                    </a:lnTo>
                    <a:lnTo>
                      <a:pt x="58" y="86"/>
                    </a:lnTo>
                    <a:lnTo>
                      <a:pt x="58" y="88"/>
                    </a:lnTo>
                    <a:lnTo>
                      <a:pt x="57" y="86"/>
                    </a:lnTo>
                    <a:lnTo>
                      <a:pt x="57" y="84"/>
                    </a:lnTo>
                    <a:lnTo>
                      <a:pt x="55" y="84"/>
                    </a:lnTo>
                    <a:lnTo>
                      <a:pt x="55" y="83"/>
                    </a:lnTo>
                    <a:lnTo>
                      <a:pt x="53" y="83"/>
                    </a:lnTo>
                    <a:lnTo>
                      <a:pt x="53" y="81"/>
                    </a:lnTo>
                    <a:lnTo>
                      <a:pt x="51" y="79"/>
                    </a:lnTo>
                    <a:lnTo>
                      <a:pt x="51" y="77"/>
                    </a:lnTo>
                    <a:lnTo>
                      <a:pt x="50" y="77"/>
                    </a:lnTo>
                    <a:lnTo>
                      <a:pt x="50" y="76"/>
                    </a:lnTo>
                    <a:lnTo>
                      <a:pt x="48" y="76"/>
                    </a:lnTo>
                    <a:lnTo>
                      <a:pt x="48" y="74"/>
                    </a:lnTo>
                    <a:lnTo>
                      <a:pt x="46" y="72"/>
                    </a:lnTo>
                    <a:lnTo>
                      <a:pt x="46" y="70"/>
                    </a:lnTo>
                    <a:lnTo>
                      <a:pt x="45" y="70"/>
                    </a:lnTo>
                    <a:lnTo>
                      <a:pt x="45" y="72"/>
                    </a:lnTo>
                    <a:lnTo>
                      <a:pt x="45" y="74"/>
                    </a:lnTo>
                    <a:lnTo>
                      <a:pt x="45" y="76"/>
                    </a:lnTo>
                    <a:lnTo>
                      <a:pt x="45" y="77"/>
                    </a:lnTo>
                    <a:lnTo>
                      <a:pt x="45" y="79"/>
                    </a:lnTo>
                    <a:lnTo>
                      <a:pt x="45" y="81"/>
                    </a:lnTo>
                    <a:lnTo>
                      <a:pt x="46" y="81"/>
                    </a:lnTo>
                    <a:lnTo>
                      <a:pt x="46" y="83"/>
                    </a:lnTo>
                    <a:lnTo>
                      <a:pt x="46" y="84"/>
                    </a:lnTo>
                    <a:lnTo>
                      <a:pt x="46" y="86"/>
                    </a:lnTo>
                    <a:lnTo>
                      <a:pt x="46" y="88"/>
                    </a:lnTo>
                    <a:lnTo>
                      <a:pt x="48" y="89"/>
                    </a:lnTo>
                    <a:lnTo>
                      <a:pt x="48" y="91"/>
                    </a:lnTo>
                    <a:lnTo>
                      <a:pt x="48" y="93"/>
                    </a:lnTo>
                    <a:lnTo>
                      <a:pt x="48" y="95"/>
                    </a:lnTo>
                    <a:lnTo>
                      <a:pt x="50" y="95"/>
                    </a:lnTo>
                    <a:lnTo>
                      <a:pt x="50" y="96"/>
                    </a:lnTo>
                    <a:lnTo>
                      <a:pt x="50" y="98"/>
                    </a:lnTo>
                    <a:lnTo>
                      <a:pt x="51" y="98"/>
                    </a:lnTo>
                    <a:lnTo>
                      <a:pt x="51" y="100"/>
                    </a:lnTo>
                    <a:lnTo>
                      <a:pt x="50" y="100"/>
                    </a:lnTo>
                    <a:lnTo>
                      <a:pt x="48" y="100"/>
                    </a:lnTo>
                    <a:lnTo>
                      <a:pt x="48" y="98"/>
                    </a:lnTo>
                    <a:lnTo>
                      <a:pt x="46" y="98"/>
                    </a:lnTo>
                    <a:lnTo>
                      <a:pt x="46" y="96"/>
                    </a:lnTo>
                    <a:lnTo>
                      <a:pt x="45" y="96"/>
                    </a:lnTo>
                    <a:lnTo>
                      <a:pt x="45" y="95"/>
                    </a:lnTo>
                    <a:lnTo>
                      <a:pt x="43" y="95"/>
                    </a:lnTo>
                    <a:lnTo>
                      <a:pt x="43" y="93"/>
                    </a:lnTo>
                    <a:lnTo>
                      <a:pt x="41" y="93"/>
                    </a:lnTo>
                    <a:lnTo>
                      <a:pt x="41" y="91"/>
                    </a:lnTo>
                    <a:lnTo>
                      <a:pt x="41" y="89"/>
                    </a:lnTo>
                    <a:lnTo>
                      <a:pt x="39" y="89"/>
                    </a:lnTo>
                    <a:lnTo>
                      <a:pt x="39" y="88"/>
                    </a:lnTo>
                    <a:lnTo>
                      <a:pt x="38" y="88"/>
                    </a:lnTo>
                    <a:lnTo>
                      <a:pt x="39" y="100"/>
                    </a:lnTo>
                    <a:lnTo>
                      <a:pt x="39" y="102"/>
                    </a:lnTo>
                    <a:lnTo>
                      <a:pt x="39" y="103"/>
                    </a:lnTo>
                    <a:lnTo>
                      <a:pt x="39" y="105"/>
                    </a:lnTo>
                    <a:lnTo>
                      <a:pt x="38" y="107"/>
                    </a:lnTo>
                    <a:lnTo>
                      <a:pt x="38" y="108"/>
                    </a:lnTo>
                    <a:lnTo>
                      <a:pt x="36" y="108"/>
                    </a:lnTo>
                    <a:lnTo>
                      <a:pt x="36" y="110"/>
                    </a:lnTo>
                    <a:lnTo>
                      <a:pt x="36" y="112"/>
                    </a:lnTo>
                    <a:lnTo>
                      <a:pt x="36" y="114"/>
                    </a:lnTo>
                    <a:lnTo>
                      <a:pt x="34" y="114"/>
                    </a:lnTo>
                    <a:lnTo>
                      <a:pt x="34" y="115"/>
                    </a:lnTo>
                    <a:lnTo>
                      <a:pt x="34" y="117"/>
                    </a:lnTo>
                    <a:lnTo>
                      <a:pt x="34" y="119"/>
                    </a:lnTo>
                    <a:lnTo>
                      <a:pt x="34" y="117"/>
                    </a:lnTo>
                    <a:lnTo>
                      <a:pt x="32" y="117"/>
                    </a:lnTo>
                    <a:lnTo>
                      <a:pt x="32" y="115"/>
                    </a:lnTo>
                    <a:lnTo>
                      <a:pt x="32" y="114"/>
                    </a:lnTo>
                    <a:lnTo>
                      <a:pt x="32" y="112"/>
                    </a:lnTo>
                    <a:lnTo>
                      <a:pt x="31" y="110"/>
                    </a:lnTo>
                    <a:lnTo>
                      <a:pt x="31" y="108"/>
                    </a:lnTo>
                    <a:lnTo>
                      <a:pt x="31" y="107"/>
                    </a:lnTo>
                    <a:lnTo>
                      <a:pt x="31" y="105"/>
                    </a:lnTo>
                    <a:lnTo>
                      <a:pt x="31" y="103"/>
                    </a:lnTo>
                    <a:lnTo>
                      <a:pt x="31" y="102"/>
                    </a:lnTo>
                    <a:lnTo>
                      <a:pt x="29" y="102"/>
                    </a:lnTo>
                    <a:lnTo>
                      <a:pt x="27" y="102"/>
                    </a:lnTo>
                    <a:lnTo>
                      <a:pt x="26" y="102"/>
                    </a:lnTo>
                    <a:lnTo>
                      <a:pt x="24" y="102"/>
                    </a:lnTo>
                    <a:lnTo>
                      <a:pt x="24" y="103"/>
                    </a:lnTo>
                    <a:lnTo>
                      <a:pt x="22" y="103"/>
                    </a:lnTo>
                    <a:lnTo>
                      <a:pt x="22" y="105"/>
                    </a:lnTo>
                    <a:lnTo>
                      <a:pt x="20" y="105"/>
                    </a:lnTo>
                    <a:lnTo>
                      <a:pt x="20" y="103"/>
                    </a:lnTo>
                    <a:lnTo>
                      <a:pt x="20" y="102"/>
                    </a:lnTo>
                    <a:lnTo>
                      <a:pt x="20" y="100"/>
                    </a:lnTo>
                    <a:lnTo>
                      <a:pt x="22" y="100"/>
                    </a:lnTo>
                    <a:lnTo>
                      <a:pt x="22" y="98"/>
                    </a:lnTo>
                    <a:lnTo>
                      <a:pt x="22" y="96"/>
                    </a:lnTo>
                    <a:lnTo>
                      <a:pt x="24" y="96"/>
                    </a:lnTo>
                    <a:lnTo>
                      <a:pt x="24" y="95"/>
                    </a:lnTo>
                    <a:lnTo>
                      <a:pt x="24" y="93"/>
                    </a:lnTo>
                    <a:lnTo>
                      <a:pt x="26" y="91"/>
                    </a:lnTo>
                    <a:lnTo>
                      <a:pt x="26" y="89"/>
                    </a:lnTo>
                    <a:lnTo>
                      <a:pt x="26" y="88"/>
                    </a:lnTo>
                    <a:lnTo>
                      <a:pt x="27" y="88"/>
                    </a:lnTo>
                    <a:lnTo>
                      <a:pt x="27" y="86"/>
                    </a:lnTo>
                    <a:lnTo>
                      <a:pt x="27" y="84"/>
                    </a:lnTo>
                    <a:lnTo>
                      <a:pt x="27" y="83"/>
                    </a:lnTo>
                    <a:lnTo>
                      <a:pt x="27" y="81"/>
                    </a:lnTo>
                    <a:lnTo>
                      <a:pt x="0" y="22"/>
                    </a:lnTo>
                    <a:close/>
                  </a:path>
                </a:pathLst>
              </a:cu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 name="Freeform 42"/>
              <p:cNvSpPr>
                <a:spLocks/>
              </p:cNvSpPr>
              <p:nvPr/>
            </p:nvSpPr>
            <p:spPr bwMode="auto">
              <a:xfrm>
                <a:off x="3038" y="1988"/>
                <a:ext cx="109" cy="107"/>
              </a:xfrm>
              <a:custGeom>
                <a:avLst/>
                <a:gdLst>
                  <a:gd name="T0" fmla="*/ 109 w 109"/>
                  <a:gd name="T1" fmla="*/ 68 h 107"/>
                  <a:gd name="T2" fmla="*/ 53 w 109"/>
                  <a:gd name="T3" fmla="*/ 12 h 107"/>
                  <a:gd name="T4" fmla="*/ 52 w 109"/>
                  <a:gd name="T5" fmla="*/ 4 h 107"/>
                  <a:gd name="T6" fmla="*/ 48 w 109"/>
                  <a:gd name="T7" fmla="*/ 6 h 107"/>
                  <a:gd name="T8" fmla="*/ 48 w 109"/>
                  <a:gd name="T9" fmla="*/ 19 h 107"/>
                  <a:gd name="T10" fmla="*/ 50 w 109"/>
                  <a:gd name="T11" fmla="*/ 25 h 107"/>
                  <a:gd name="T12" fmla="*/ 46 w 109"/>
                  <a:gd name="T13" fmla="*/ 23 h 107"/>
                  <a:gd name="T14" fmla="*/ 43 w 109"/>
                  <a:gd name="T15" fmla="*/ 23 h 107"/>
                  <a:gd name="T16" fmla="*/ 40 w 109"/>
                  <a:gd name="T17" fmla="*/ 23 h 107"/>
                  <a:gd name="T18" fmla="*/ 36 w 109"/>
                  <a:gd name="T19" fmla="*/ 21 h 107"/>
                  <a:gd name="T20" fmla="*/ 36 w 109"/>
                  <a:gd name="T21" fmla="*/ 23 h 107"/>
                  <a:gd name="T22" fmla="*/ 36 w 109"/>
                  <a:gd name="T23" fmla="*/ 28 h 107"/>
                  <a:gd name="T24" fmla="*/ 33 w 109"/>
                  <a:gd name="T25" fmla="*/ 30 h 107"/>
                  <a:gd name="T26" fmla="*/ 29 w 109"/>
                  <a:gd name="T27" fmla="*/ 28 h 107"/>
                  <a:gd name="T28" fmla="*/ 26 w 109"/>
                  <a:gd name="T29" fmla="*/ 28 h 107"/>
                  <a:gd name="T30" fmla="*/ 26 w 109"/>
                  <a:gd name="T31" fmla="*/ 33 h 107"/>
                  <a:gd name="T32" fmla="*/ 24 w 109"/>
                  <a:gd name="T33" fmla="*/ 33 h 107"/>
                  <a:gd name="T34" fmla="*/ 21 w 109"/>
                  <a:gd name="T35" fmla="*/ 30 h 107"/>
                  <a:gd name="T36" fmla="*/ 19 w 109"/>
                  <a:gd name="T37" fmla="*/ 28 h 107"/>
                  <a:gd name="T38" fmla="*/ 19 w 109"/>
                  <a:gd name="T39" fmla="*/ 31 h 107"/>
                  <a:gd name="T40" fmla="*/ 12 w 109"/>
                  <a:gd name="T41" fmla="*/ 28 h 107"/>
                  <a:gd name="T42" fmla="*/ 5 w 109"/>
                  <a:gd name="T43" fmla="*/ 26 h 107"/>
                  <a:gd name="T44" fmla="*/ 7 w 109"/>
                  <a:gd name="T45" fmla="*/ 30 h 107"/>
                  <a:gd name="T46" fmla="*/ 9 w 109"/>
                  <a:gd name="T47" fmla="*/ 35 h 107"/>
                  <a:gd name="T48" fmla="*/ 5 w 109"/>
                  <a:gd name="T49" fmla="*/ 35 h 107"/>
                  <a:gd name="T50" fmla="*/ 9 w 109"/>
                  <a:gd name="T51" fmla="*/ 38 h 107"/>
                  <a:gd name="T52" fmla="*/ 17 w 109"/>
                  <a:gd name="T53" fmla="*/ 45 h 107"/>
                  <a:gd name="T54" fmla="*/ 17 w 109"/>
                  <a:gd name="T55" fmla="*/ 47 h 107"/>
                  <a:gd name="T56" fmla="*/ 14 w 109"/>
                  <a:gd name="T57" fmla="*/ 45 h 107"/>
                  <a:gd name="T58" fmla="*/ 12 w 109"/>
                  <a:gd name="T59" fmla="*/ 47 h 107"/>
                  <a:gd name="T60" fmla="*/ 15 w 109"/>
                  <a:gd name="T61" fmla="*/ 50 h 107"/>
                  <a:gd name="T62" fmla="*/ 12 w 109"/>
                  <a:gd name="T63" fmla="*/ 52 h 107"/>
                  <a:gd name="T64" fmla="*/ 3 w 109"/>
                  <a:gd name="T65" fmla="*/ 54 h 107"/>
                  <a:gd name="T66" fmla="*/ 7 w 109"/>
                  <a:gd name="T67" fmla="*/ 56 h 107"/>
                  <a:gd name="T68" fmla="*/ 19 w 109"/>
                  <a:gd name="T69" fmla="*/ 59 h 107"/>
                  <a:gd name="T70" fmla="*/ 71 w 109"/>
                  <a:gd name="T71" fmla="*/ 107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9" h="107">
                    <a:moveTo>
                      <a:pt x="71" y="107"/>
                    </a:moveTo>
                    <a:lnTo>
                      <a:pt x="109" y="68"/>
                    </a:lnTo>
                    <a:lnTo>
                      <a:pt x="57" y="16"/>
                    </a:lnTo>
                    <a:lnTo>
                      <a:pt x="53" y="12"/>
                    </a:lnTo>
                    <a:lnTo>
                      <a:pt x="52" y="7"/>
                    </a:lnTo>
                    <a:lnTo>
                      <a:pt x="52" y="4"/>
                    </a:lnTo>
                    <a:lnTo>
                      <a:pt x="52" y="0"/>
                    </a:lnTo>
                    <a:lnTo>
                      <a:pt x="48" y="6"/>
                    </a:lnTo>
                    <a:lnTo>
                      <a:pt x="48" y="12"/>
                    </a:lnTo>
                    <a:lnTo>
                      <a:pt x="48" y="19"/>
                    </a:lnTo>
                    <a:lnTo>
                      <a:pt x="50" y="23"/>
                    </a:lnTo>
                    <a:lnTo>
                      <a:pt x="50" y="25"/>
                    </a:lnTo>
                    <a:lnTo>
                      <a:pt x="48" y="23"/>
                    </a:lnTo>
                    <a:lnTo>
                      <a:pt x="46" y="23"/>
                    </a:lnTo>
                    <a:lnTo>
                      <a:pt x="43" y="21"/>
                    </a:lnTo>
                    <a:lnTo>
                      <a:pt x="43" y="23"/>
                    </a:lnTo>
                    <a:lnTo>
                      <a:pt x="41" y="23"/>
                    </a:lnTo>
                    <a:lnTo>
                      <a:pt x="40" y="23"/>
                    </a:lnTo>
                    <a:lnTo>
                      <a:pt x="38" y="21"/>
                    </a:lnTo>
                    <a:lnTo>
                      <a:pt x="36" y="21"/>
                    </a:lnTo>
                    <a:lnTo>
                      <a:pt x="34" y="19"/>
                    </a:lnTo>
                    <a:lnTo>
                      <a:pt x="36" y="23"/>
                    </a:lnTo>
                    <a:lnTo>
                      <a:pt x="36" y="25"/>
                    </a:lnTo>
                    <a:lnTo>
                      <a:pt x="36" y="28"/>
                    </a:lnTo>
                    <a:lnTo>
                      <a:pt x="34" y="30"/>
                    </a:lnTo>
                    <a:lnTo>
                      <a:pt x="33" y="30"/>
                    </a:lnTo>
                    <a:lnTo>
                      <a:pt x="31" y="30"/>
                    </a:lnTo>
                    <a:lnTo>
                      <a:pt x="29" y="28"/>
                    </a:lnTo>
                    <a:lnTo>
                      <a:pt x="28" y="28"/>
                    </a:lnTo>
                    <a:lnTo>
                      <a:pt x="26" y="28"/>
                    </a:lnTo>
                    <a:lnTo>
                      <a:pt x="26" y="30"/>
                    </a:lnTo>
                    <a:lnTo>
                      <a:pt x="26" y="33"/>
                    </a:lnTo>
                    <a:lnTo>
                      <a:pt x="26" y="35"/>
                    </a:lnTo>
                    <a:lnTo>
                      <a:pt x="24" y="33"/>
                    </a:lnTo>
                    <a:lnTo>
                      <a:pt x="22" y="31"/>
                    </a:lnTo>
                    <a:lnTo>
                      <a:pt x="21" y="30"/>
                    </a:lnTo>
                    <a:lnTo>
                      <a:pt x="21" y="28"/>
                    </a:lnTo>
                    <a:lnTo>
                      <a:pt x="19" y="28"/>
                    </a:lnTo>
                    <a:lnTo>
                      <a:pt x="19" y="30"/>
                    </a:lnTo>
                    <a:lnTo>
                      <a:pt x="19" y="31"/>
                    </a:lnTo>
                    <a:lnTo>
                      <a:pt x="15" y="30"/>
                    </a:lnTo>
                    <a:lnTo>
                      <a:pt x="12" y="28"/>
                    </a:lnTo>
                    <a:lnTo>
                      <a:pt x="9" y="26"/>
                    </a:lnTo>
                    <a:lnTo>
                      <a:pt x="5" y="26"/>
                    </a:lnTo>
                    <a:lnTo>
                      <a:pt x="7" y="28"/>
                    </a:lnTo>
                    <a:lnTo>
                      <a:pt x="7" y="30"/>
                    </a:lnTo>
                    <a:lnTo>
                      <a:pt x="9" y="31"/>
                    </a:lnTo>
                    <a:lnTo>
                      <a:pt x="9" y="35"/>
                    </a:lnTo>
                    <a:lnTo>
                      <a:pt x="7" y="35"/>
                    </a:lnTo>
                    <a:lnTo>
                      <a:pt x="5" y="35"/>
                    </a:lnTo>
                    <a:lnTo>
                      <a:pt x="3" y="35"/>
                    </a:lnTo>
                    <a:lnTo>
                      <a:pt x="9" y="38"/>
                    </a:lnTo>
                    <a:lnTo>
                      <a:pt x="14" y="42"/>
                    </a:lnTo>
                    <a:lnTo>
                      <a:pt x="17" y="45"/>
                    </a:lnTo>
                    <a:lnTo>
                      <a:pt x="19" y="47"/>
                    </a:lnTo>
                    <a:lnTo>
                      <a:pt x="17" y="47"/>
                    </a:lnTo>
                    <a:lnTo>
                      <a:pt x="15" y="47"/>
                    </a:lnTo>
                    <a:lnTo>
                      <a:pt x="14" y="45"/>
                    </a:lnTo>
                    <a:lnTo>
                      <a:pt x="12" y="45"/>
                    </a:lnTo>
                    <a:lnTo>
                      <a:pt x="12" y="47"/>
                    </a:lnTo>
                    <a:lnTo>
                      <a:pt x="14" y="49"/>
                    </a:lnTo>
                    <a:lnTo>
                      <a:pt x="15" y="50"/>
                    </a:lnTo>
                    <a:lnTo>
                      <a:pt x="15" y="52"/>
                    </a:lnTo>
                    <a:lnTo>
                      <a:pt x="12" y="52"/>
                    </a:lnTo>
                    <a:lnTo>
                      <a:pt x="9" y="52"/>
                    </a:lnTo>
                    <a:lnTo>
                      <a:pt x="3" y="54"/>
                    </a:lnTo>
                    <a:lnTo>
                      <a:pt x="0" y="54"/>
                    </a:lnTo>
                    <a:lnTo>
                      <a:pt x="7" y="56"/>
                    </a:lnTo>
                    <a:lnTo>
                      <a:pt x="14" y="57"/>
                    </a:lnTo>
                    <a:lnTo>
                      <a:pt x="19" y="59"/>
                    </a:lnTo>
                    <a:lnTo>
                      <a:pt x="24" y="62"/>
                    </a:lnTo>
                    <a:lnTo>
                      <a:pt x="71" y="107"/>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4" name="Freeform 43"/>
              <p:cNvSpPr>
                <a:spLocks/>
              </p:cNvSpPr>
              <p:nvPr/>
            </p:nvSpPr>
            <p:spPr bwMode="auto">
              <a:xfrm>
                <a:off x="2933" y="1804"/>
                <a:ext cx="100" cy="119"/>
              </a:xfrm>
              <a:custGeom>
                <a:avLst/>
                <a:gdLst>
                  <a:gd name="T0" fmla="*/ 0 w 100"/>
                  <a:gd name="T1" fmla="*/ 22 h 119"/>
                  <a:gd name="T2" fmla="*/ 51 w 100"/>
                  <a:gd name="T3" fmla="*/ 0 h 119"/>
                  <a:gd name="T4" fmla="*/ 70 w 100"/>
                  <a:gd name="T5" fmla="*/ 43 h 119"/>
                  <a:gd name="T6" fmla="*/ 77 w 100"/>
                  <a:gd name="T7" fmla="*/ 51 h 119"/>
                  <a:gd name="T8" fmla="*/ 88 w 100"/>
                  <a:gd name="T9" fmla="*/ 55 h 119"/>
                  <a:gd name="T10" fmla="*/ 95 w 100"/>
                  <a:gd name="T11" fmla="*/ 55 h 119"/>
                  <a:gd name="T12" fmla="*/ 100 w 100"/>
                  <a:gd name="T13" fmla="*/ 55 h 119"/>
                  <a:gd name="T14" fmla="*/ 96 w 100"/>
                  <a:gd name="T15" fmla="*/ 57 h 119"/>
                  <a:gd name="T16" fmla="*/ 93 w 100"/>
                  <a:gd name="T17" fmla="*/ 58 h 119"/>
                  <a:gd name="T18" fmla="*/ 88 w 100"/>
                  <a:gd name="T19" fmla="*/ 60 h 119"/>
                  <a:gd name="T20" fmla="*/ 82 w 100"/>
                  <a:gd name="T21" fmla="*/ 62 h 119"/>
                  <a:gd name="T22" fmla="*/ 88 w 100"/>
                  <a:gd name="T23" fmla="*/ 65 h 119"/>
                  <a:gd name="T24" fmla="*/ 91 w 100"/>
                  <a:gd name="T25" fmla="*/ 69 h 119"/>
                  <a:gd name="T26" fmla="*/ 93 w 100"/>
                  <a:gd name="T27" fmla="*/ 70 h 119"/>
                  <a:gd name="T28" fmla="*/ 96 w 100"/>
                  <a:gd name="T29" fmla="*/ 74 h 119"/>
                  <a:gd name="T30" fmla="*/ 91 w 100"/>
                  <a:gd name="T31" fmla="*/ 72 h 119"/>
                  <a:gd name="T32" fmla="*/ 84 w 100"/>
                  <a:gd name="T33" fmla="*/ 70 h 119"/>
                  <a:gd name="T34" fmla="*/ 79 w 100"/>
                  <a:gd name="T35" fmla="*/ 70 h 119"/>
                  <a:gd name="T36" fmla="*/ 76 w 100"/>
                  <a:gd name="T37" fmla="*/ 72 h 119"/>
                  <a:gd name="T38" fmla="*/ 76 w 100"/>
                  <a:gd name="T39" fmla="*/ 76 h 119"/>
                  <a:gd name="T40" fmla="*/ 77 w 100"/>
                  <a:gd name="T41" fmla="*/ 79 h 119"/>
                  <a:gd name="T42" fmla="*/ 77 w 100"/>
                  <a:gd name="T43" fmla="*/ 83 h 119"/>
                  <a:gd name="T44" fmla="*/ 76 w 100"/>
                  <a:gd name="T45" fmla="*/ 86 h 119"/>
                  <a:gd name="T46" fmla="*/ 74 w 100"/>
                  <a:gd name="T47" fmla="*/ 83 h 119"/>
                  <a:gd name="T48" fmla="*/ 70 w 100"/>
                  <a:gd name="T49" fmla="*/ 79 h 119"/>
                  <a:gd name="T50" fmla="*/ 67 w 100"/>
                  <a:gd name="T51" fmla="*/ 76 h 119"/>
                  <a:gd name="T52" fmla="*/ 62 w 100"/>
                  <a:gd name="T53" fmla="*/ 72 h 119"/>
                  <a:gd name="T54" fmla="*/ 60 w 100"/>
                  <a:gd name="T55" fmla="*/ 76 h 119"/>
                  <a:gd name="T56" fmla="*/ 60 w 100"/>
                  <a:gd name="T57" fmla="*/ 79 h 119"/>
                  <a:gd name="T58" fmla="*/ 58 w 100"/>
                  <a:gd name="T59" fmla="*/ 83 h 119"/>
                  <a:gd name="T60" fmla="*/ 58 w 100"/>
                  <a:gd name="T61" fmla="*/ 88 h 119"/>
                  <a:gd name="T62" fmla="*/ 57 w 100"/>
                  <a:gd name="T63" fmla="*/ 86 h 119"/>
                  <a:gd name="T64" fmla="*/ 51 w 100"/>
                  <a:gd name="T65" fmla="*/ 79 h 119"/>
                  <a:gd name="T66" fmla="*/ 48 w 100"/>
                  <a:gd name="T67" fmla="*/ 74 h 119"/>
                  <a:gd name="T68" fmla="*/ 45 w 100"/>
                  <a:gd name="T69" fmla="*/ 70 h 119"/>
                  <a:gd name="T70" fmla="*/ 45 w 100"/>
                  <a:gd name="T71" fmla="*/ 74 h 119"/>
                  <a:gd name="T72" fmla="*/ 46 w 100"/>
                  <a:gd name="T73" fmla="*/ 83 h 119"/>
                  <a:gd name="T74" fmla="*/ 48 w 100"/>
                  <a:gd name="T75" fmla="*/ 91 h 119"/>
                  <a:gd name="T76" fmla="*/ 51 w 100"/>
                  <a:gd name="T77" fmla="*/ 100 h 119"/>
                  <a:gd name="T78" fmla="*/ 48 w 100"/>
                  <a:gd name="T79" fmla="*/ 98 h 119"/>
                  <a:gd name="T80" fmla="*/ 43 w 100"/>
                  <a:gd name="T81" fmla="*/ 95 h 119"/>
                  <a:gd name="T82" fmla="*/ 39 w 100"/>
                  <a:gd name="T83" fmla="*/ 89 h 119"/>
                  <a:gd name="T84" fmla="*/ 38 w 100"/>
                  <a:gd name="T85" fmla="*/ 88 h 119"/>
                  <a:gd name="T86" fmla="*/ 39 w 100"/>
                  <a:gd name="T87" fmla="*/ 100 h 119"/>
                  <a:gd name="T88" fmla="*/ 39 w 100"/>
                  <a:gd name="T89" fmla="*/ 103 h 119"/>
                  <a:gd name="T90" fmla="*/ 38 w 100"/>
                  <a:gd name="T91" fmla="*/ 107 h 119"/>
                  <a:gd name="T92" fmla="*/ 36 w 100"/>
                  <a:gd name="T93" fmla="*/ 112 h 119"/>
                  <a:gd name="T94" fmla="*/ 34 w 100"/>
                  <a:gd name="T95" fmla="*/ 119 h 119"/>
                  <a:gd name="T96" fmla="*/ 32 w 100"/>
                  <a:gd name="T97" fmla="*/ 115 h 119"/>
                  <a:gd name="T98" fmla="*/ 32 w 100"/>
                  <a:gd name="T99" fmla="*/ 112 h 119"/>
                  <a:gd name="T100" fmla="*/ 31 w 100"/>
                  <a:gd name="T101" fmla="*/ 107 h 119"/>
                  <a:gd name="T102" fmla="*/ 31 w 100"/>
                  <a:gd name="T103" fmla="*/ 103 h 119"/>
                  <a:gd name="T104" fmla="*/ 31 w 100"/>
                  <a:gd name="T105" fmla="*/ 102 h 119"/>
                  <a:gd name="T106" fmla="*/ 27 w 100"/>
                  <a:gd name="T107" fmla="*/ 102 h 119"/>
                  <a:gd name="T108" fmla="*/ 24 w 100"/>
                  <a:gd name="T109" fmla="*/ 102 h 119"/>
                  <a:gd name="T110" fmla="*/ 20 w 100"/>
                  <a:gd name="T111" fmla="*/ 105 h 119"/>
                  <a:gd name="T112" fmla="*/ 22 w 100"/>
                  <a:gd name="T113" fmla="*/ 98 h 119"/>
                  <a:gd name="T114" fmla="*/ 24 w 100"/>
                  <a:gd name="T115" fmla="*/ 93 h 119"/>
                  <a:gd name="T116" fmla="*/ 27 w 100"/>
                  <a:gd name="T117" fmla="*/ 86 h 119"/>
                  <a:gd name="T118" fmla="*/ 27 w 100"/>
                  <a:gd name="T119" fmla="*/ 81 h 119"/>
                  <a:gd name="T120" fmla="*/ 0 w 100"/>
                  <a:gd name="T121" fmla="*/ 22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0" h="119">
                    <a:moveTo>
                      <a:pt x="0" y="22"/>
                    </a:moveTo>
                    <a:lnTo>
                      <a:pt x="51" y="0"/>
                    </a:lnTo>
                    <a:lnTo>
                      <a:pt x="70" y="43"/>
                    </a:lnTo>
                    <a:lnTo>
                      <a:pt x="77" y="51"/>
                    </a:lnTo>
                    <a:lnTo>
                      <a:pt x="88" y="55"/>
                    </a:lnTo>
                    <a:lnTo>
                      <a:pt x="95" y="55"/>
                    </a:lnTo>
                    <a:lnTo>
                      <a:pt x="100" y="55"/>
                    </a:lnTo>
                    <a:lnTo>
                      <a:pt x="96" y="57"/>
                    </a:lnTo>
                    <a:lnTo>
                      <a:pt x="93" y="58"/>
                    </a:lnTo>
                    <a:lnTo>
                      <a:pt x="88" y="60"/>
                    </a:lnTo>
                    <a:lnTo>
                      <a:pt x="82" y="62"/>
                    </a:lnTo>
                    <a:lnTo>
                      <a:pt x="88" y="65"/>
                    </a:lnTo>
                    <a:lnTo>
                      <a:pt x="91" y="69"/>
                    </a:lnTo>
                    <a:lnTo>
                      <a:pt x="93" y="70"/>
                    </a:lnTo>
                    <a:lnTo>
                      <a:pt x="96" y="74"/>
                    </a:lnTo>
                    <a:lnTo>
                      <a:pt x="91" y="72"/>
                    </a:lnTo>
                    <a:lnTo>
                      <a:pt x="84" y="70"/>
                    </a:lnTo>
                    <a:lnTo>
                      <a:pt x="79" y="70"/>
                    </a:lnTo>
                    <a:lnTo>
                      <a:pt x="76" y="72"/>
                    </a:lnTo>
                    <a:lnTo>
                      <a:pt x="76" y="76"/>
                    </a:lnTo>
                    <a:lnTo>
                      <a:pt x="77" y="79"/>
                    </a:lnTo>
                    <a:lnTo>
                      <a:pt x="77" y="83"/>
                    </a:lnTo>
                    <a:lnTo>
                      <a:pt x="76" y="86"/>
                    </a:lnTo>
                    <a:lnTo>
                      <a:pt x="74" y="83"/>
                    </a:lnTo>
                    <a:lnTo>
                      <a:pt x="70" y="79"/>
                    </a:lnTo>
                    <a:lnTo>
                      <a:pt x="67" y="76"/>
                    </a:lnTo>
                    <a:lnTo>
                      <a:pt x="62" y="72"/>
                    </a:lnTo>
                    <a:lnTo>
                      <a:pt x="60" y="76"/>
                    </a:lnTo>
                    <a:lnTo>
                      <a:pt x="60" y="79"/>
                    </a:lnTo>
                    <a:lnTo>
                      <a:pt x="58" y="83"/>
                    </a:lnTo>
                    <a:lnTo>
                      <a:pt x="58" y="88"/>
                    </a:lnTo>
                    <a:lnTo>
                      <a:pt x="57" y="86"/>
                    </a:lnTo>
                    <a:lnTo>
                      <a:pt x="51" y="79"/>
                    </a:lnTo>
                    <a:lnTo>
                      <a:pt x="48" y="74"/>
                    </a:lnTo>
                    <a:lnTo>
                      <a:pt x="45" y="70"/>
                    </a:lnTo>
                    <a:lnTo>
                      <a:pt x="45" y="74"/>
                    </a:lnTo>
                    <a:lnTo>
                      <a:pt x="46" y="83"/>
                    </a:lnTo>
                    <a:lnTo>
                      <a:pt x="48" y="91"/>
                    </a:lnTo>
                    <a:lnTo>
                      <a:pt x="51" y="100"/>
                    </a:lnTo>
                    <a:lnTo>
                      <a:pt x="48" y="98"/>
                    </a:lnTo>
                    <a:lnTo>
                      <a:pt x="43" y="95"/>
                    </a:lnTo>
                    <a:lnTo>
                      <a:pt x="39" y="89"/>
                    </a:lnTo>
                    <a:lnTo>
                      <a:pt x="38" y="88"/>
                    </a:lnTo>
                    <a:lnTo>
                      <a:pt x="39" y="100"/>
                    </a:lnTo>
                    <a:lnTo>
                      <a:pt x="39" y="103"/>
                    </a:lnTo>
                    <a:lnTo>
                      <a:pt x="38" y="107"/>
                    </a:lnTo>
                    <a:lnTo>
                      <a:pt x="36" y="112"/>
                    </a:lnTo>
                    <a:lnTo>
                      <a:pt x="34" y="119"/>
                    </a:lnTo>
                    <a:lnTo>
                      <a:pt x="32" y="115"/>
                    </a:lnTo>
                    <a:lnTo>
                      <a:pt x="32" y="112"/>
                    </a:lnTo>
                    <a:lnTo>
                      <a:pt x="31" y="107"/>
                    </a:lnTo>
                    <a:lnTo>
                      <a:pt x="31" y="103"/>
                    </a:lnTo>
                    <a:lnTo>
                      <a:pt x="31" y="102"/>
                    </a:lnTo>
                    <a:lnTo>
                      <a:pt x="27" y="102"/>
                    </a:lnTo>
                    <a:lnTo>
                      <a:pt x="24" y="102"/>
                    </a:lnTo>
                    <a:lnTo>
                      <a:pt x="20" y="105"/>
                    </a:lnTo>
                    <a:lnTo>
                      <a:pt x="22" y="98"/>
                    </a:lnTo>
                    <a:lnTo>
                      <a:pt x="24" y="93"/>
                    </a:lnTo>
                    <a:lnTo>
                      <a:pt x="27" y="86"/>
                    </a:lnTo>
                    <a:lnTo>
                      <a:pt x="27" y="81"/>
                    </a:lnTo>
                    <a:lnTo>
                      <a:pt x="0" y="22"/>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5" name="Freeform 44"/>
              <p:cNvSpPr>
                <a:spLocks/>
              </p:cNvSpPr>
              <p:nvPr/>
            </p:nvSpPr>
            <p:spPr bwMode="auto">
              <a:xfrm>
                <a:off x="3109" y="2054"/>
                <a:ext cx="39" cy="41"/>
              </a:xfrm>
              <a:custGeom>
                <a:avLst/>
                <a:gdLst>
                  <a:gd name="T0" fmla="*/ 26 w 39"/>
                  <a:gd name="T1" fmla="*/ 26 h 41"/>
                  <a:gd name="T2" fmla="*/ 27 w 39"/>
                  <a:gd name="T3" fmla="*/ 22 h 41"/>
                  <a:gd name="T4" fmla="*/ 31 w 39"/>
                  <a:gd name="T5" fmla="*/ 19 h 41"/>
                  <a:gd name="T6" fmla="*/ 32 w 39"/>
                  <a:gd name="T7" fmla="*/ 15 h 41"/>
                  <a:gd name="T8" fmla="*/ 34 w 39"/>
                  <a:gd name="T9" fmla="*/ 14 h 41"/>
                  <a:gd name="T10" fmla="*/ 36 w 39"/>
                  <a:gd name="T11" fmla="*/ 10 h 41"/>
                  <a:gd name="T12" fmla="*/ 38 w 39"/>
                  <a:gd name="T13" fmla="*/ 9 h 41"/>
                  <a:gd name="T14" fmla="*/ 39 w 39"/>
                  <a:gd name="T15" fmla="*/ 7 h 41"/>
                  <a:gd name="T16" fmla="*/ 39 w 39"/>
                  <a:gd name="T17" fmla="*/ 3 h 41"/>
                  <a:gd name="T18" fmla="*/ 38 w 39"/>
                  <a:gd name="T19" fmla="*/ 2 h 41"/>
                  <a:gd name="T20" fmla="*/ 36 w 39"/>
                  <a:gd name="T21" fmla="*/ 0 h 41"/>
                  <a:gd name="T22" fmla="*/ 32 w 39"/>
                  <a:gd name="T23" fmla="*/ 2 h 41"/>
                  <a:gd name="T24" fmla="*/ 31 w 39"/>
                  <a:gd name="T25" fmla="*/ 3 h 41"/>
                  <a:gd name="T26" fmla="*/ 27 w 39"/>
                  <a:gd name="T27" fmla="*/ 5 h 41"/>
                  <a:gd name="T28" fmla="*/ 24 w 39"/>
                  <a:gd name="T29" fmla="*/ 7 h 41"/>
                  <a:gd name="T30" fmla="*/ 20 w 39"/>
                  <a:gd name="T31" fmla="*/ 10 h 41"/>
                  <a:gd name="T32" fmla="*/ 17 w 39"/>
                  <a:gd name="T33" fmla="*/ 14 h 41"/>
                  <a:gd name="T34" fmla="*/ 15 w 39"/>
                  <a:gd name="T35" fmla="*/ 15 h 41"/>
                  <a:gd name="T36" fmla="*/ 12 w 39"/>
                  <a:gd name="T37" fmla="*/ 19 h 41"/>
                  <a:gd name="T38" fmla="*/ 10 w 39"/>
                  <a:gd name="T39" fmla="*/ 22 h 41"/>
                  <a:gd name="T40" fmla="*/ 8 w 39"/>
                  <a:gd name="T41" fmla="*/ 24 h 41"/>
                  <a:gd name="T42" fmla="*/ 7 w 39"/>
                  <a:gd name="T43" fmla="*/ 26 h 41"/>
                  <a:gd name="T44" fmla="*/ 5 w 39"/>
                  <a:gd name="T45" fmla="*/ 28 h 41"/>
                  <a:gd name="T46" fmla="*/ 3 w 39"/>
                  <a:gd name="T47" fmla="*/ 31 h 41"/>
                  <a:gd name="T48" fmla="*/ 1 w 39"/>
                  <a:gd name="T49" fmla="*/ 33 h 41"/>
                  <a:gd name="T50" fmla="*/ 0 w 39"/>
                  <a:gd name="T51" fmla="*/ 34 h 41"/>
                  <a:gd name="T52" fmla="*/ 0 w 39"/>
                  <a:gd name="T53" fmla="*/ 38 h 41"/>
                  <a:gd name="T54" fmla="*/ 0 w 39"/>
                  <a:gd name="T55" fmla="*/ 41 h 41"/>
                  <a:gd name="T56" fmla="*/ 3 w 39"/>
                  <a:gd name="T57" fmla="*/ 41 h 41"/>
                  <a:gd name="T58" fmla="*/ 7 w 39"/>
                  <a:gd name="T59" fmla="*/ 41 h 41"/>
                  <a:gd name="T60" fmla="*/ 8 w 39"/>
                  <a:gd name="T61" fmla="*/ 40 h 41"/>
                  <a:gd name="T62" fmla="*/ 12 w 39"/>
                  <a:gd name="T63" fmla="*/ 38 h 41"/>
                  <a:gd name="T64" fmla="*/ 13 w 39"/>
                  <a:gd name="T65" fmla="*/ 36 h 41"/>
                  <a:gd name="T66" fmla="*/ 15 w 39"/>
                  <a:gd name="T67" fmla="*/ 34 h 41"/>
                  <a:gd name="T68" fmla="*/ 17 w 39"/>
                  <a:gd name="T69" fmla="*/ 33 h 41"/>
                  <a:gd name="T70" fmla="*/ 19 w 39"/>
                  <a:gd name="T71" fmla="*/ 31 h 41"/>
                  <a:gd name="T72" fmla="*/ 20 w 39"/>
                  <a:gd name="T73" fmla="*/ 29 h 41"/>
                  <a:gd name="T74" fmla="*/ 24 w 39"/>
                  <a:gd name="T75" fmla="*/ 28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9" h="41">
                    <a:moveTo>
                      <a:pt x="24" y="26"/>
                    </a:moveTo>
                    <a:lnTo>
                      <a:pt x="26" y="26"/>
                    </a:lnTo>
                    <a:lnTo>
                      <a:pt x="26" y="24"/>
                    </a:lnTo>
                    <a:lnTo>
                      <a:pt x="27" y="22"/>
                    </a:lnTo>
                    <a:lnTo>
                      <a:pt x="29" y="21"/>
                    </a:lnTo>
                    <a:lnTo>
                      <a:pt x="31" y="19"/>
                    </a:lnTo>
                    <a:lnTo>
                      <a:pt x="32" y="17"/>
                    </a:lnTo>
                    <a:lnTo>
                      <a:pt x="32" y="15"/>
                    </a:lnTo>
                    <a:lnTo>
                      <a:pt x="34" y="15"/>
                    </a:lnTo>
                    <a:lnTo>
                      <a:pt x="34" y="14"/>
                    </a:lnTo>
                    <a:lnTo>
                      <a:pt x="36" y="12"/>
                    </a:lnTo>
                    <a:lnTo>
                      <a:pt x="36" y="10"/>
                    </a:lnTo>
                    <a:lnTo>
                      <a:pt x="38" y="10"/>
                    </a:lnTo>
                    <a:lnTo>
                      <a:pt x="38" y="9"/>
                    </a:lnTo>
                    <a:lnTo>
                      <a:pt x="38" y="7"/>
                    </a:lnTo>
                    <a:lnTo>
                      <a:pt x="39" y="7"/>
                    </a:lnTo>
                    <a:lnTo>
                      <a:pt x="39" y="5"/>
                    </a:lnTo>
                    <a:lnTo>
                      <a:pt x="39" y="3"/>
                    </a:lnTo>
                    <a:lnTo>
                      <a:pt x="39" y="2"/>
                    </a:lnTo>
                    <a:lnTo>
                      <a:pt x="38" y="2"/>
                    </a:lnTo>
                    <a:lnTo>
                      <a:pt x="38" y="0"/>
                    </a:lnTo>
                    <a:lnTo>
                      <a:pt x="36" y="0"/>
                    </a:lnTo>
                    <a:lnTo>
                      <a:pt x="34" y="2"/>
                    </a:lnTo>
                    <a:lnTo>
                      <a:pt x="32" y="2"/>
                    </a:lnTo>
                    <a:lnTo>
                      <a:pt x="31" y="2"/>
                    </a:lnTo>
                    <a:lnTo>
                      <a:pt x="31" y="3"/>
                    </a:lnTo>
                    <a:lnTo>
                      <a:pt x="29" y="3"/>
                    </a:lnTo>
                    <a:lnTo>
                      <a:pt x="27" y="5"/>
                    </a:lnTo>
                    <a:lnTo>
                      <a:pt x="26" y="7"/>
                    </a:lnTo>
                    <a:lnTo>
                      <a:pt x="24" y="7"/>
                    </a:lnTo>
                    <a:lnTo>
                      <a:pt x="22" y="9"/>
                    </a:lnTo>
                    <a:lnTo>
                      <a:pt x="20" y="10"/>
                    </a:lnTo>
                    <a:lnTo>
                      <a:pt x="19" y="12"/>
                    </a:lnTo>
                    <a:lnTo>
                      <a:pt x="17" y="14"/>
                    </a:lnTo>
                    <a:lnTo>
                      <a:pt x="15" y="14"/>
                    </a:lnTo>
                    <a:lnTo>
                      <a:pt x="15" y="15"/>
                    </a:lnTo>
                    <a:lnTo>
                      <a:pt x="13" y="17"/>
                    </a:lnTo>
                    <a:lnTo>
                      <a:pt x="12" y="19"/>
                    </a:lnTo>
                    <a:lnTo>
                      <a:pt x="10" y="21"/>
                    </a:lnTo>
                    <a:lnTo>
                      <a:pt x="10" y="22"/>
                    </a:lnTo>
                    <a:lnTo>
                      <a:pt x="8" y="22"/>
                    </a:lnTo>
                    <a:lnTo>
                      <a:pt x="8" y="24"/>
                    </a:lnTo>
                    <a:lnTo>
                      <a:pt x="7" y="24"/>
                    </a:lnTo>
                    <a:lnTo>
                      <a:pt x="7" y="26"/>
                    </a:lnTo>
                    <a:lnTo>
                      <a:pt x="5" y="26"/>
                    </a:lnTo>
                    <a:lnTo>
                      <a:pt x="5" y="28"/>
                    </a:lnTo>
                    <a:lnTo>
                      <a:pt x="3" y="29"/>
                    </a:lnTo>
                    <a:lnTo>
                      <a:pt x="3" y="31"/>
                    </a:lnTo>
                    <a:lnTo>
                      <a:pt x="1" y="31"/>
                    </a:lnTo>
                    <a:lnTo>
                      <a:pt x="1" y="33"/>
                    </a:lnTo>
                    <a:lnTo>
                      <a:pt x="1" y="34"/>
                    </a:lnTo>
                    <a:lnTo>
                      <a:pt x="0" y="34"/>
                    </a:lnTo>
                    <a:lnTo>
                      <a:pt x="0" y="36"/>
                    </a:lnTo>
                    <a:lnTo>
                      <a:pt x="0" y="38"/>
                    </a:lnTo>
                    <a:lnTo>
                      <a:pt x="0" y="40"/>
                    </a:lnTo>
                    <a:lnTo>
                      <a:pt x="0" y="41"/>
                    </a:lnTo>
                    <a:lnTo>
                      <a:pt x="1" y="41"/>
                    </a:lnTo>
                    <a:lnTo>
                      <a:pt x="3" y="41"/>
                    </a:lnTo>
                    <a:lnTo>
                      <a:pt x="5" y="41"/>
                    </a:lnTo>
                    <a:lnTo>
                      <a:pt x="7" y="41"/>
                    </a:lnTo>
                    <a:lnTo>
                      <a:pt x="7" y="40"/>
                    </a:lnTo>
                    <a:lnTo>
                      <a:pt x="8" y="40"/>
                    </a:lnTo>
                    <a:lnTo>
                      <a:pt x="10" y="38"/>
                    </a:lnTo>
                    <a:lnTo>
                      <a:pt x="12" y="38"/>
                    </a:lnTo>
                    <a:lnTo>
                      <a:pt x="12" y="36"/>
                    </a:lnTo>
                    <a:lnTo>
                      <a:pt x="13" y="36"/>
                    </a:lnTo>
                    <a:lnTo>
                      <a:pt x="13" y="34"/>
                    </a:lnTo>
                    <a:lnTo>
                      <a:pt x="15" y="34"/>
                    </a:lnTo>
                    <a:lnTo>
                      <a:pt x="17" y="34"/>
                    </a:lnTo>
                    <a:lnTo>
                      <a:pt x="17" y="33"/>
                    </a:lnTo>
                    <a:lnTo>
                      <a:pt x="19" y="33"/>
                    </a:lnTo>
                    <a:lnTo>
                      <a:pt x="19" y="31"/>
                    </a:lnTo>
                    <a:lnTo>
                      <a:pt x="20" y="31"/>
                    </a:lnTo>
                    <a:lnTo>
                      <a:pt x="20" y="29"/>
                    </a:lnTo>
                    <a:lnTo>
                      <a:pt x="22" y="28"/>
                    </a:lnTo>
                    <a:lnTo>
                      <a:pt x="24" y="28"/>
                    </a:lnTo>
                    <a:lnTo>
                      <a:pt x="24" y="26"/>
                    </a:lnTo>
                    <a:close/>
                  </a:path>
                </a:pathLst>
              </a:cu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 name="Freeform 45"/>
              <p:cNvSpPr>
                <a:spLocks/>
              </p:cNvSpPr>
              <p:nvPr/>
            </p:nvSpPr>
            <p:spPr bwMode="auto">
              <a:xfrm>
                <a:off x="3109" y="2056"/>
                <a:ext cx="39" cy="39"/>
              </a:xfrm>
              <a:custGeom>
                <a:avLst/>
                <a:gdLst>
                  <a:gd name="T0" fmla="*/ 24 w 39"/>
                  <a:gd name="T1" fmla="*/ 24 h 39"/>
                  <a:gd name="T2" fmla="*/ 31 w 39"/>
                  <a:gd name="T3" fmla="*/ 17 h 39"/>
                  <a:gd name="T4" fmla="*/ 36 w 39"/>
                  <a:gd name="T5" fmla="*/ 8 h 39"/>
                  <a:gd name="T6" fmla="*/ 39 w 39"/>
                  <a:gd name="T7" fmla="*/ 3 h 39"/>
                  <a:gd name="T8" fmla="*/ 38 w 39"/>
                  <a:gd name="T9" fmla="*/ 0 h 39"/>
                  <a:gd name="T10" fmla="*/ 34 w 39"/>
                  <a:gd name="T11" fmla="*/ 0 h 39"/>
                  <a:gd name="T12" fmla="*/ 29 w 39"/>
                  <a:gd name="T13" fmla="*/ 1 h 39"/>
                  <a:gd name="T14" fmla="*/ 22 w 39"/>
                  <a:gd name="T15" fmla="*/ 7 h 39"/>
                  <a:gd name="T16" fmla="*/ 13 w 39"/>
                  <a:gd name="T17" fmla="*/ 15 h 39"/>
                  <a:gd name="T18" fmla="*/ 7 w 39"/>
                  <a:gd name="T19" fmla="*/ 22 h 39"/>
                  <a:gd name="T20" fmla="*/ 1 w 39"/>
                  <a:gd name="T21" fmla="*/ 31 h 39"/>
                  <a:gd name="T22" fmla="*/ 0 w 39"/>
                  <a:gd name="T23" fmla="*/ 36 h 39"/>
                  <a:gd name="T24" fmla="*/ 0 w 39"/>
                  <a:gd name="T25" fmla="*/ 39 h 39"/>
                  <a:gd name="T26" fmla="*/ 3 w 39"/>
                  <a:gd name="T27" fmla="*/ 39 h 39"/>
                  <a:gd name="T28" fmla="*/ 8 w 39"/>
                  <a:gd name="T29" fmla="*/ 38 h 39"/>
                  <a:gd name="T30" fmla="*/ 17 w 39"/>
                  <a:gd name="T31" fmla="*/ 32 h 39"/>
                  <a:gd name="T32" fmla="*/ 24 w 39"/>
                  <a:gd name="T33" fmla="*/ 24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9" h="39">
                    <a:moveTo>
                      <a:pt x="24" y="24"/>
                    </a:moveTo>
                    <a:lnTo>
                      <a:pt x="31" y="17"/>
                    </a:lnTo>
                    <a:lnTo>
                      <a:pt x="36" y="8"/>
                    </a:lnTo>
                    <a:lnTo>
                      <a:pt x="39" y="3"/>
                    </a:lnTo>
                    <a:lnTo>
                      <a:pt x="38" y="0"/>
                    </a:lnTo>
                    <a:lnTo>
                      <a:pt x="34" y="0"/>
                    </a:lnTo>
                    <a:lnTo>
                      <a:pt x="29" y="1"/>
                    </a:lnTo>
                    <a:lnTo>
                      <a:pt x="22" y="7"/>
                    </a:lnTo>
                    <a:lnTo>
                      <a:pt x="13" y="15"/>
                    </a:lnTo>
                    <a:lnTo>
                      <a:pt x="7" y="22"/>
                    </a:lnTo>
                    <a:lnTo>
                      <a:pt x="1" y="31"/>
                    </a:lnTo>
                    <a:lnTo>
                      <a:pt x="0" y="36"/>
                    </a:lnTo>
                    <a:lnTo>
                      <a:pt x="0" y="39"/>
                    </a:lnTo>
                    <a:lnTo>
                      <a:pt x="3" y="39"/>
                    </a:lnTo>
                    <a:lnTo>
                      <a:pt x="8" y="38"/>
                    </a:lnTo>
                    <a:lnTo>
                      <a:pt x="17" y="32"/>
                    </a:lnTo>
                    <a:lnTo>
                      <a:pt x="24" y="24"/>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7" name="Freeform 46"/>
              <p:cNvSpPr>
                <a:spLocks/>
              </p:cNvSpPr>
              <p:nvPr/>
            </p:nvSpPr>
            <p:spPr bwMode="auto">
              <a:xfrm>
                <a:off x="3124" y="2071"/>
                <a:ext cx="9" cy="7"/>
              </a:xfrm>
              <a:custGeom>
                <a:avLst/>
                <a:gdLst>
                  <a:gd name="T0" fmla="*/ 5 w 9"/>
                  <a:gd name="T1" fmla="*/ 5 h 7"/>
                  <a:gd name="T2" fmla="*/ 7 w 9"/>
                  <a:gd name="T3" fmla="*/ 5 h 7"/>
                  <a:gd name="T4" fmla="*/ 7 w 9"/>
                  <a:gd name="T5" fmla="*/ 4 h 7"/>
                  <a:gd name="T6" fmla="*/ 7 w 9"/>
                  <a:gd name="T7" fmla="*/ 2 h 7"/>
                  <a:gd name="T8" fmla="*/ 9 w 9"/>
                  <a:gd name="T9" fmla="*/ 2 h 7"/>
                  <a:gd name="T10" fmla="*/ 9 w 9"/>
                  <a:gd name="T11" fmla="*/ 0 h 7"/>
                  <a:gd name="T12" fmla="*/ 7 w 9"/>
                  <a:gd name="T13" fmla="*/ 0 h 7"/>
                  <a:gd name="T14" fmla="*/ 5 w 9"/>
                  <a:gd name="T15" fmla="*/ 0 h 7"/>
                  <a:gd name="T16" fmla="*/ 5 w 9"/>
                  <a:gd name="T17" fmla="*/ 2 h 7"/>
                  <a:gd name="T18" fmla="*/ 4 w 9"/>
                  <a:gd name="T19" fmla="*/ 2 h 7"/>
                  <a:gd name="T20" fmla="*/ 4 w 9"/>
                  <a:gd name="T21" fmla="*/ 4 h 7"/>
                  <a:gd name="T22" fmla="*/ 2 w 9"/>
                  <a:gd name="T23" fmla="*/ 4 h 7"/>
                  <a:gd name="T24" fmla="*/ 2 w 9"/>
                  <a:gd name="T25" fmla="*/ 5 h 7"/>
                  <a:gd name="T26" fmla="*/ 2 w 9"/>
                  <a:gd name="T27" fmla="*/ 7 h 7"/>
                  <a:gd name="T28" fmla="*/ 0 w 9"/>
                  <a:gd name="T29" fmla="*/ 7 h 7"/>
                  <a:gd name="T30" fmla="*/ 2 w 9"/>
                  <a:gd name="T31" fmla="*/ 7 h 7"/>
                  <a:gd name="T32" fmla="*/ 4 w 9"/>
                  <a:gd name="T33" fmla="*/ 7 h 7"/>
                  <a:gd name="T34" fmla="*/ 4 w 9"/>
                  <a:gd name="T35" fmla="*/ 5 h 7"/>
                  <a:gd name="T36" fmla="*/ 5 w 9"/>
                  <a:gd name="T37"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 h="7">
                    <a:moveTo>
                      <a:pt x="5" y="5"/>
                    </a:moveTo>
                    <a:lnTo>
                      <a:pt x="7" y="5"/>
                    </a:lnTo>
                    <a:lnTo>
                      <a:pt x="7" y="4"/>
                    </a:lnTo>
                    <a:lnTo>
                      <a:pt x="7" y="2"/>
                    </a:lnTo>
                    <a:lnTo>
                      <a:pt x="9" y="2"/>
                    </a:lnTo>
                    <a:lnTo>
                      <a:pt x="9" y="0"/>
                    </a:lnTo>
                    <a:lnTo>
                      <a:pt x="7" y="0"/>
                    </a:lnTo>
                    <a:lnTo>
                      <a:pt x="5" y="0"/>
                    </a:lnTo>
                    <a:lnTo>
                      <a:pt x="5" y="2"/>
                    </a:lnTo>
                    <a:lnTo>
                      <a:pt x="4" y="2"/>
                    </a:lnTo>
                    <a:lnTo>
                      <a:pt x="4" y="4"/>
                    </a:lnTo>
                    <a:lnTo>
                      <a:pt x="2" y="4"/>
                    </a:lnTo>
                    <a:lnTo>
                      <a:pt x="2" y="5"/>
                    </a:lnTo>
                    <a:lnTo>
                      <a:pt x="2" y="7"/>
                    </a:lnTo>
                    <a:lnTo>
                      <a:pt x="0" y="7"/>
                    </a:lnTo>
                    <a:lnTo>
                      <a:pt x="2" y="7"/>
                    </a:lnTo>
                    <a:lnTo>
                      <a:pt x="4" y="7"/>
                    </a:lnTo>
                    <a:lnTo>
                      <a:pt x="4" y="5"/>
                    </a:lnTo>
                    <a:lnTo>
                      <a:pt x="5" y="5"/>
                    </a:lnTo>
                    <a:close/>
                  </a:path>
                </a:pathLst>
              </a:custGeom>
              <a:solidFill>
                <a:srgbClr val="BF00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8" name="Freeform 47"/>
              <p:cNvSpPr>
                <a:spLocks noEditPoints="1"/>
              </p:cNvSpPr>
              <p:nvPr/>
            </p:nvSpPr>
            <p:spPr bwMode="auto">
              <a:xfrm>
                <a:off x="2934" y="1805"/>
                <a:ext cx="164" cy="280"/>
              </a:xfrm>
              <a:custGeom>
                <a:avLst/>
                <a:gdLst>
                  <a:gd name="T0" fmla="*/ 114 w 164"/>
                  <a:gd name="T1" fmla="*/ 239 h 280"/>
                  <a:gd name="T2" fmla="*/ 123 w 164"/>
                  <a:gd name="T3" fmla="*/ 240 h 280"/>
                  <a:gd name="T4" fmla="*/ 132 w 164"/>
                  <a:gd name="T5" fmla="*/ 247 h 280"/>
                  <a:gd name="T6" fmla="*/ 137 w 164"/>
                  <a:gd name="T7" fmla="*/ 252 h 280"/>
                  <a:gd name="T8" fmla="*/ 144 w 164"/>
                  <a:gd name="T9" fmla="*/ 258 h 280"/>
                  <a:gd name="T10" fmla="*/ 149 w 164"/>
                  <a:gd name="T11" fmla="*/ 264 h 280"/>
                  <a:gd name="T12" fmla="*/ 154 w 164"/>
                  <a:gd name="T13" fmla="*/ 270 h 280"/>
                  <a:gd name="T14" fmla="*/ 161 w 164"/>
                  <a:gd name="T15" fmla="*/ 275 h 280"/>
                  <a:gd name="T16" fmla="*/ 163 w 164"/>
                  <a:gd name="T17" fmla="*/ 277 h 280"/>
                  <a:gd name="T18" fmla="*/ 161 w 164"/>
                  <a:gd name="T19" fmla="*/ 268 h 280"/>
                  <a:gd name="T20" fmla="*/ 159 w 164"/>
                  <a:gd name="T21" fmla="*/ 259 h 280"/>
                  <a:gd name="T22" fmla="*/ 157 w 164"/>
                  <a:gd name="T23" fmla="*/ 251 h 280"/>
                  <a:gd name="T24" fmla="*/ 156 w 164"/>
                  <a:gd name="T25" fmla="*/ 244 h 280"/>
                  <a:gd name="T26" fmla="*/ 152 w 164"/>
                  <a:gd name="T27" fmla="*/ 237 h 280"/>
                  <a:gd name="T28" fmla="*/ 147 w 164"/>
                  <a:gd name="T29" fmla="*/ 233 h 280"/>
                  <a:gd name="T30" fmla="*/ 140 w 164"/>
                  <a:gd name="T31" fmla="*/ 230 h 280"/>
                  <a:gd name="T32" fmla="*/ 133 w 164"/>
                  <a:gd name="T33" fmla="*/ 226 h 280"/>
                  <a:gd name="T34" fmla="*/ 132 w 164"/>
                  <a:gd name="T35" fmla="*/ 228 h 280"/>
                  <a:gd name="T36" fmla="*/ 135 w 164"/>
                  <a:gd name="T37" fmla="*/ 233 h 280"/>
                  <a:gd name="T38" fmla="*/ 133 w 164"/>
                  <a:gd name="T39" fmla="*/ 233 h 280"/>
                  <a:gd name="T40" fmla="*/ 128 w 164"/>
                  <a:gd name="T41" fmla="*/ 226 h 280"/>
                  <a:gd name="T42" fmla="*/ 125 w 164"/>
                  <a:gd name="T43" fmla="*/ 221 h 280"/>
                  <a:gd name="T44" fmla="*/ 121 w 164"/>
                  <a:gd name="T45" fmla="*/ 216 h 280"/>
                  <a:gd name="T46" fmla="*/ 116 w 164"/>
                  <a:gd name="T47" fmla="*/ 211 h 280"/>
                  <a:gd name="T48" fmla="*/ 111 w 164"/>
                  <a:gd name="T49" fmla="*/ 211 h 280"/>
                  <a:gd name="T50" fmla="*/ 114 w 164"/>
                  <a:gd name="T51" fmla="*/ 218 h 280"/>
                  <a:gd name="T52" fmla="*/ 113 w 164"/>
                  <a:gd name="T53" fmla="*/ 221 h 280"/>
                  <a:gd name="T54" fmla="*/ 118 w 164"/>
                  <a:gd name="T55" fmla="*/ 225 h 280"/>
                  <a:gd name="T56" fmla="*/ 123 w 164"/>
                  <a:gd name="T57" fmla="*/ 228 h 280"/>
                  <a:gd name="T58" fmla="*/ 118 w 164"/>
                  <a:gd name="T59" fmla="*/ 232 h 280"/>
                  <a:gd name="T60" fmla="*/ 119 w 164"/>
                  <a:gd name="T61" fmla="*/ 235 h 280"/>
                  <a:gd name="T62" fmla="*/ 113 w 164"/>
                  <a:gd name="T63" fmla="*/ 237 h 280"/>
                  <a:gd name="T64" fmla="*/ 50 w 164"/>
                  <a:gd name="T65" fmla="*/ 0 h 280"/>
                  <a:gd name="T66" fmla="*/ 52 w 164"/>
                  <a:gd name="T67" fmla="*/ 7 h 280"/>
                  <a:gd name="T68" fmla="*/ 56 w 164"/>
                  <a:gd name="T69" fmla="*/ 14 h 280"/>
                  <a:gd name="T70" fmla="*/ 59 w 164"/>
                  <a:gd name="T71" fmla="*/ 21 h 280"/>
                  <a:gd name="T72" fmla="*/ 62 w 164"/>
                  <a:gd name="T73" fmla="*/ 28 h 280"/>
                  <a:gd name="T74" fmla="*/ 62 w 164"/>
                  <a:gd name="T75" fmla="*/ 32 h 280"/>
                  <a:gd name="T76" fmla="*/ 54 w 164"/>
                  <a:gd name="T77" fmla="*/ 28 h 280"/>
                  <a:gd name="T78" fmla="*/ 45 w 164"/>
                  <a:gd name="T79" fmla="*/ 28 h 280"/>
                  <a:gd name="T80" fmla="*/ 37 w 164"/>
                  <a:gd name="T81" fmla="*/ 30 h 280"/>
                  <a:gd name="T82" fmla="*/ 30 w 164"/>
                  <a:gd name="T83" fmla="*/ 32 h 280"/>
                  <a:gd name="T84" fmla="*/ 23 w 164"/>
                  <a:gd name="T85" fmla="*/ 38 h 280"/>
                  <a:gd name="T86" fmla="*/ 21 w 164"/>
                  <a:gd name="T87" fmla="*/ 45 h 280"/>
                  <a:gd name="T88" fmla="*/ 19 w 164"/>
                  <a:gd name="T89" fmla="*/ 52 h 280"/>
                  <a:gd name="T90" fmla="*/ 19 w 164"/>
                  <a:gd name="T91" fmla="*/ 61 h 280"/>
                  <a:gd name="T92" fmla="*/ 16 w 164"/>
                  <a:gd name="T93" fmla="*/ 56 h 280"/>
                  <a:gd name="T94" fmla="*/ 12 w 164"/>
                  <a:gd name="T95" fmla="*/ 47 h 280"/>
                  <a:gd name="T96" fmla="*/ 9 w 164"/>
                  <a:gd name="T97" fmla="*/ 42 h 280"/>
                  <a:gd name="T98" fmla="*/ 6 w 164"/>
                  <a:gd name="T99" fmla="*/ 33 h 280"/>
                  <a:gd name="T100" fmla="*/ 2 w 164"/>
                  <a:gd name="T101" fmla="*/ 25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64" h="280">
                    <a:moveTo>
                      <a:pt x="107" y="237"/>
                    </a:moveTo>
                    <a:lnTo>
                      <a:pt x="109" y="239"/>
                    </a:lnTo>
                    <a:lnTo>
                      <a:pt x="111" y="239"/>
                    </a:lnTo>
                    <a:lnTo>
                      <a:pt x="113" y="239"/>
                    </a:lnTo>
                    <a:lnTo>
                      <a:pt x="114" y="239"/>
                    </a:lnTo>
                    <a:lnTo>
                      <a:pt x="116" y="239"/>
                    </a:lnTo>
                    <a:lnTo>
                      <a:pt x="118" y="239"/>
                    </a:lnTo>
                    <a:lnTo>
                      <a:pt x="119" y="240"/>
                    </a:lnTo>
                    <a:lnTo>
                      <a:pt x="121" y="240"/>
                    </a:lnTo>
                    <a:lnTo>
                      <a:pt x="123" y="240"/>
                    </a:lnTo>
                    <a:lnTo>
                      <a:pt x="125" y="242"/>
                    </a:lnTo>
                    <a:lnTo>
                      <a:pt x="126" y="242"/>
                    </a:lnTo>
                    <a:lnTo>
                      <a:pt x="128" y="244"/>
                    </a:lnTo>
                    <a:lnTo>
                      <a:pt x="130" y="245"/>
                    </a:lnTo>
                    <a:lnTo>
                      <a:pt x="132" y="247"/>
                    </a:lnTo>
                    <a:lnTo>
                      <a:pt x="132" y="249"/>
                    </a:lnTo>
                    <a:lnTo>
                      <a:pt x="133" y="249"/>
                    </a:lnTo>
                    <a:lnTo>
                      <a:pt x="135" y="251"/>
                    </a:lnTo>
                    <a:lnTo>
                      <a:pt x="135" y="252"/>
                    </a:lnTo>
                    <a:lnTo>
                      <a:pt x="137" y="252"/>
                    </a:lnTo>
                    <a:lnTo>
                      <a:pt x="138" y="254"/>
                    </a:lnTo>
                    <a:lnTo>
                      <a:pt x="138" y="256"/>
                    </a:lnTo>
                    <a:lnTo>
                      <a:pt x="140" y="256"/>
                    </a:lnTo>
                    <a:lnTo>
                      <a:pt x="142" y="258"/>
                    </a:lnTo>
                    <a:lnTo>
                      <a:pt x="144" y="258"/>
                    </a:lnTo>
                    <a:lnTo>
                      <a:pt x="144" y="259"/>
                    </a:lnTo>
                    <a:lnTo>
                      <a:pt x="145" y="261"/>
                    </a:lnTo>
                    <a:lnTo>
                      <a:pt x="147" y="261"/>
                    </a:lnTo>
                    <a:lnTo>
                      <a:pt x="147" y="263"/>
                    </a:lnTo>
                    <a:lnTo>
                      <a:pt x="149" y="264"/>
                    </a:lnTo>
                    <a:lnTo>
                      <a:pt x="150" y="264"/>
                    </a:lnTo>
                    <a:lnTo>
                      <a:pt x="150" y="266"/>
                    </a:lnTo>
                    <a:lnTo>
                      <a:pt x="152" y="268"/>
                    </a:lnTo>
                    <a:lnTo>
                      <a:pt x="154" y="268"/>
                    </a:lnTo>
                    <a:lnTo>
                      <a:pt x="154" y="270"/>
                    </a:lnTo>
                    <a:lnTo>
                      <a:pt x="156" y="271"/>
                    </a:lnTo>
                    <a:lnTo>
                      <a:pt x="157" y="271"/>
                    </a:lnTo>
                    <a:lnTo>
                      <a:pt x="159" y="273"/>
                    </a:lnTo>
                    <a:lnTo>
                      <a:pt x="159" y="275"/>
                    </a:lnTo>
                    <a:lnTo>
                      <a:pt x="161" y="275"/>
                    </a:lnTo>
                    <a:lnTo>
                      <a:pt x="163" y="277"/>
                    </a:lnTo>
                    <a:lnTo>
                      <a:pt x="163" y="278"/>
                    </a:lnTo>
                    <a:lnTo>
                      <a:pt x="164" y="280"/>
                    </a:lnTo>
                    <a:lnTo>
                      <a:pt x="164" y="278"/>
                    </a:lnTo>
                    <a:lnTo>
                      <a:pt x="163" y="277"/>
                    </a:lnTo>
                    <a:lnTo>
                      <a:pt x="163" y="275"/>
                    </a:lnTo>
                    <a:lnTo>
                      <a:pt x="163" y="273"/>
                    </a:lnTo>
                    <a:lnTo>
                      <a:pt x="161" y="271"/>
                    </a:lnTo>
                    <a:lnTo>
                      <a:pt x="161" y="270"/>
                    </a:lnTo>
                    <a:lnTo>
                      <a:pt x="161" y="268"/>
                    </a:lnTo>
                    <a:lnTo>
                      <a:pt x="159" y="266"/>
                    </a:lnTo>
                    <a:lnTo>
                      <a:pt x="159" y="264"/>
                    </a:lnTo>
                    <a:lnTo>
                      <a:pt x="159" y="263"/>
                    </a:lnTo>
                    <a:lnTo>
                      <a:pt x="159" y="261"/>
                    </a:lnTo>
                    <a:lnTo>
                      <a:pt x="159" y="259"/>
                    </a:lnTo>
                    <a:lnTo>
                      <a:pt x="159" y="258"/>
                    </a:lnTo>
                    <a:lnTo>
                      <a:pt x="157" y="256"/>
                    </a:lnTo>
                    <a:lnTo>
                      <a:pt x="157" y="254"/>
                    </a:lnTo>
                    <a:lnTo>
                      <a:pt x="157" y="252"/>
                    </a:lnTo>
                    <a:lnTo>
                      <a:pt x="157" y="251"/>
                    </a:lnTo>
                    <a:lnTo>
                      <a:pt x="157" y="249"/>
                    </a:lnTo>
                    <a:lnTo>
                      <a:pt x="157" y="247"/>
                    </a:lnTo>
                    <a:lnTo>
                      <a:pt x="156" y="247"/>
                    </a:lnTo>
                    <a:lnTo>
                      <a:pt x="156" y="245"/>
                    </a:lnTo>
                    <a:lnTo>
                      <a:pt x="156" y="244"/>
                    </a:lnTo>
                    <a:lnTo>
                      <a:pt x="156" y="242"/>
                    </a:lnTo>
                    <a:lnTo>
                      <a:pt x="154" y="242"/>
                    </a:lnTo>
                    <a:lnTo>
                      <a:pt x="154" y="240"/>
                    </a:lnTo>
                    <a:lnTo>
                      <a:pt x="152" y="239"/>
                    </a:lnTo>
                    <a:lnTo>
                      <a:pt x="152" y="237"/>
                    </a:lnTo>
                    <a:lnTo>
                      <a:pt x="150" y="237"/>
                    </a:lnTo>
                    <a:lnTo>
                      <a:pt x="150" y="235"/>
                    </a:lnTo>
                    <a:lnTo>
                      <a:pt x="149" y="235"/>
                    </a:lnTo>
                    <a:lnTo>
                      <a:pt x="147" y="235"/>
                    </a:lnTo>
                    <a:lnTo>
                      <a:pt x="147" y="233"/>
                    </a:lnTo>
                    <a:lnTo>
                      <a:pt x="145" y="233"/>
                    </a:lnTo>
                    <a:lnTo>
                      <a:pt x="144" y="233"/>
                    </a:lnTo>
                    <a:lnTo>
                      <a:pt x="144" y="232"/>
                    </a:lnTo>
                    <a:lnTo>
                      <a:pt x="142" y="232"/>
                    </a:lnTo>
                    <a:lnTo>
                      <a:pt x="140" y="230"/>
                    </a:lnTo>
                    <a:lnTo>
                      <a:pt x="138" y="230"/>
                    </a:lnTo>
                    <a:lnTo>
                      <a:pt x="138" y="228"/>
                    </a:lnTo>
                    <a:lnTo>
                      <a:pt x="137" y="228"/>
                    </a:lnTo>
                    <a:lnTo>
                      <a:pt x="135" y="226"/>
                    </a:lnTo>
                    <a:lnTo>
                      <a:pt x="133" y="226"/>
                    </a:lnTo>
                    <a:lnTo>
                      <a:pt x="133" y="225"/>
                    </a:lnTo>
                    <a:lnTo>
                      <a:pt x="132" y="223"/>
                    </a:lnTo>
                    <a:lnTo>
                      <a:pt x="132" y="225"/>
                    </a:lnTo>
                    <a:lnTo>
                      <a:pt x="132" y="226"/>
                    </a:lnTo>
                    <a:lnTo>
                      <a:pt x="132" y="228"/>
                    </a:lnTo>
                    <a:lnTo>
                      <a:pt x="133" y="228"/>
                    </a:lnTo>
                    <a:lnTo>
                      <a:pt x="133" y="230"/>
                    </a:lnTo>
                    <a:lnTo>
                      <a:pt x="133" y="232"/>
                    </a:lnTo>
                    <a:lnTo>
                      <a:pt x="133" y="233"/>
                    </a:lnTo>
                    <a:lnTo>
                      <a:pt x="135" y="233"/>
                    </a:lnTo>
                    <a:lnTo>
                      <a:pt x="135" y="235"/>
                    </a:lnTo>
                    <a:lnTo>
                      <a:pt x="135" y="237"/>
                    </a:lnTo>
                    <a:lnTo>
                      <a:pt x="135" y="235"/>
                    </a:lnTo>
                    <a:lnTo>
                      <a:pt x="133" y="235"/>
                    </a:lnTo>
                    <a:lnTo>
                      <a:pt x="133" y="233"/>
                    </a:lnTo>
                    <a:lnTo>
                      <a:pt x="133" y="232"/>
                    </a:lnTo>
                    <a:lnTo>
                      <a:pt x="132" y="232"/>
                    </a:lnTo>
                    <a:lnTo>
                      <a:pt x="132" y="230"/>
                    </a:lnTo>
                    <a:lnTo>
                      <a:pt x="130" y="228"/>
                    </a:lnTo>
                    <a:lnTo>
                      <a:pt x="128" y="226"/>
                    </a:lnTo>
                    <a:lnTo>
                      <a:pt x="128" y="225"/>
                    </a:lnTo>
                    <a:lnTo>
                      <a:pt x="126" y="225"/>
                    </a:lnTo>
                    <a:lnTo>
                      <a:pt x="126" y="223"/>
                    </a:lnTo>
                    <a:lnTo>
                      <a:pt x="125" y="223"/>
                    </a:lnTo>
                    <a:lnTo>
                      <a:pt x="125" y="221"/>
                    </a:lnTo>
                    <a:lnTo>
                      <a:pt x="125" y="220"/>
                    </a:lnTo>
                    <a:lnTo>
                      <a:pt x="123" y="220"/>
                    </a:lnTo>
                    <a:lnTo>
                      <a:pt x="123" y="218"/>
                    </a:lnTo>
                    <a:lnTo>
                      <a:pt x="123" y="216"/>
                    </a:lnTo>
                    <a:lnTo>
                      <a:pt x="121" y="216"/>
                    </a:lnTo>
                    <a:lnTo>
                      <a:pt x="121" y="214"/>
                    </a:lnTo>
                    <a:lnTo>
                      <a:pt x="119" y="214"/>
                    </a:lnTo>
                    <a:lnTo>
                      <a:pt x="119" y="213"/>
                    </a:lnTo>
                    <a:lnTo>
                      <a:pt x="118" y="213"/>
                    </a:lnTo>
                    <a:lnTo>
                      <a:pt x="116" y="211"/>
                    </a:lnTo>
                    <a:lnTo>
                      <a:pt x="114" y="211"/>
                    </a:lnTo>
                    <a:lnTo>
                      <a:pt x="113" y="211"/>
                    </a:lnTo>
                    <a:lnTo>
                      <a:pt x="113" y="209"/>
                    </a:lnTo>
                    <a:lnTo>
                      <a:pt x="111" y="209"/>
                    </a:lnTo>
                    <a:lnTo>
                      <a:pt x="111" y="211"/>
                    </a:lnTo>
                    <a:lnTo>
                      <a:pt x="111" y="213"/>
                    </a:lnTo>
                    <a:lnTo>
                      <a:pt x="113" y="213"/>
                    </a:lnTo>
                    <a:lnTo>
                      <a:pt x="113" y="214"/>
                    </a:lnTo>
                    <a:lnTo>
                      <a:pt x="113" y="216"/>
                    </a:lnTo>
                    <a:lnTo>
                      <a:pt x="114" y="218"/>
                    </a:lnTo>
                    <a:lnTo>
                      <a:pt x="113" y="218"/>
                    </a:lnTo>
                    <a:lnTo>
                      <a:pt x="111" y="218"/>
                    </a:lnTo>
                    <a:lnTo>
                      <a:pt x="111" y="220"/>
                    </a:lnTo>
                    <a:lnTo>
                      <a:pt x="113" y="220"/>
                    </a:lnTo>
                    <a:lnTo>
                      <a:pt x="113" y="221"/>
                    </a:lnTo>
                    <a:lnTo>
                      <a:pt x="114" y="221"/>
                    </a:lnTo>
                    <a:lnTo>
                      <a:pt x="116" y="221"/>
                    </a:lnTo>
                    <a:lnTo>
                      <a:pt x="116" y="223"/>
                    </a:lnTo>
                    <a:lnTo>
                      <a:pt x="118" y="223"/>
                    </a:lnTo>
                    <a:lnTo>
                      <a:pt x="118" y="225"/>
                    </a:lnTo>
                    <a:lnTo>
                      <a:pt x="119" y="225"/>
                    </a:lnTo>
                    <a:lnTo>
                      <a:pt x="119" y="226"/>
                    </a:lnTo>
                    <a:lnTo>
                      <a:pt x="121" y="226"/>
                    </a:lnTo>
                    <a:lnTo>
                      <a:pt x="121" y="228"/>
                    </a:lnTo>
                    <a:lnTo>
                      <a:pt x="123" y="228"/>
                    </a:lnTo>
                    <a:lnTo>
                      <a:pt x="123" y="230"/>
                    </a:lnTo>
                    <a:lnTo>
                      <a:pt x="121" y="230"/>
                    </a:lnTo>
                    <a:lnTo>
                      <a:pt x="119" y="230"/>
                    </a:lnTo>
                    <a:lnTo>
                      <a:pt x="118" y="230"/>
                    </a:lnTo>
                    <a:lnTo>
                      <a:pt x="118" y="232"/>
                    </a:lnTo>
                    <a:lnTo>
                      <a:pt x="119" y="232"/>
                    </a:lnTo>
                    <a:lnTo>
                      <a:pt x="119" y="233"/>
                    </a:lnTo>
                    <a:lnTo>
                      <a:pt x="121" y="233"/>
                    </a:lnTo>
                    <a:lnTo>
                      <a:pt x="121" y="235"/>
                    </a:lnTo>
                    <a:lnTo>
                      <a:pt x="119" y="235"/>
                    </a:lnTo>
                    <a:lnTo>
                      <a:pt x="118" y="235"/>
                    </a:lnTo>
                    <a:lnTo>
                      <a:pt x="116" y="235"/>
                    </a:lnTo>
                    <a:lnTo>
                      <a:pt x="114" y="235"/>
                    </a:lnTo>
                    <a:lnTo>
                      <a:pt x="113" y="235"/>
                    </a:lnTo>
                    <a:lnTo>
                      <a:pt x="113" y="237"/>
                    </a:lnTo>
                    <a:lnTo>
                      <a:pt x="111" y="237"/>
                    </a:lnTo>
                    <a:lnTo>
                      <a:pt x="109" y="237"/>
                    </a:lnTo>
                    <a:lnTo>
                      <a:pt x="107" y="237"/>
                    </a:lnTo>
                    <a:close/>
                    <a:moveTo>
                      <a:pt x="0" y="23"/>
                    </a:moveTo>
                    <a:lnTo>
                      <a:pt x="50" y="0"/>
                    </a:lnTo>
                    <a:lnTo>
                      <a:pt x="50" y="2"/>
                    </a:lnTo>
                    <a:lnTo>
                      <a:pt x="50" y="4"/>
                    </a:lnTo>
                    <a:lnTo>
                      <a:pt x="52" y="4"/>
                    </a:lnTo>
                    <a:lnTo>
                      <a:pt x="52" y="6"/>
                    </a:lnTo>
                    <a:lnTo>
                      <a:pt x="52" y="7"/>
                    </a:lnTo>
                    <a:lnTo>
                      <a:pt x="54" y="9"/>
                    </a:lnTo>
                    <a:lnTo>
                      <a:pt x="54" y="11"/>
                    </a:lnTo>
                    <a:lnTo>
                      <a:pt x="54" y="13"/>
                    </a:lnTo>
                    <a:lnTo>
                      <a:pt x="56" y="13"/>
                    </a:lnTo>
                    <a:lnTo>
                      <a:pt x="56" y="14"/>
                    </a:lnTo>
                    <a:lnTo>
                      <a:pt x="56" y="16"/>
                    </a:lnTo>
                    <a:lnTo>
                      <a:pt x="57" y="16"/>
                    </a:lnTo>
                    <a:lnTo>
                      <a:pt x="57" y="18"/>
                    </a:lnTo>
                    <a:lnTo>
                      <a:pt x="57" y="19"/>
                    </a:lnTo>
                    <a:lnTo>
                      <a:pt x="59" y="21"/>
                    </a:lnTo>
                    <a:lnTo>
                      <a:pt x="59" y="23"/>
                    </a:lnTo>
                    <a:lnTo>
                      <a:pt x="61" y="25"/>
                    </a:lnTo>
                    <a:lnTo>
                      <a:pt x="61" y="26"/>
                    </a:lnTo>
                    <a:lnTo>
                      <a:pt x="62" y="26"/>
                    </a:lnTo>
                    <a:lnTo>
                      <a:pt x="62" y="28"/>
                    </a:lnTo>
                    <a:lnTo>
                      <a:pt x="62" y="30"/>
                    </a:lnTo>
                    <a:lnTo>
                      <a:pt x="64" y="32"/>
                    </a:lnTo>
                    <a:lnTo>
                      <a:pt x="64" y="33"/>
                    </a:lnTo>
                    <a:lnTo>
                      <a:pt x="62" y="33"/>
                    </a:lnTo>
                    <a:lnTo>
                      <a:pt x="62" y="32"/>
                    </a:lnTo>
                    <a:lnTo>
                      <a:pt x="61" y="32"/>
                    </a:lnTo>
                    <a:lnTo>
                      <a:pt x="59" y="30"/>
                    </a:lnTo>
                    <a:lnTo>
                      <a:pt x="57" y="30"/>
                    </a:lnTo>
                    <a:lnTo>
                      <a:pt x="56" y="30"/>
                    </a:lnTo>
                    <a:lnTo>
                      <a:pt x="54" y="28"/>
                    </a:lnTo>
                    <a:lnTo>
                      <a:pt x="52" y="28"/>
                    </a:lnTo>
                    <a:lnTo>
                      <a:pt x="50" y="28"/>
                    </a:lnTo>
                    <a:lnTo>
                      <a:pt x="49" y="28"/>
                    </a:lnTo>
                    <a:lnTo>
                      <a:pt x="47" y="28"/>
                    </a:lnTo>
                    <a:lnTo>
                      <a:pt x="45" y="28"/>
                    </a:lnTo>
                    <a:lnTo>
                      <a:pt x="44" y="28"/>
                    </a:lnTo>
                    <a:lnTo>
                      <a:pt x="42" y="28"/>
                    </a:lnTo>
                    <a:lnTo>
                      <a:pt x="40" y="28"/>
                    </a:lnTo>
                    <a:lnTo>
                      <a:pt x="38" y="30"/>
                    </a:lnTo>
                    <a:lnTo>
                      <a:pt x="37" y="30"/>
                    </a:lnTo>
                    <a:lnTo>
                      <a:pt x="35" y="30"/>
                    </a:lnTo>
                    <a:lnTo>
                      <a:pt x="33" y="30"/>
                    </a:lnTo>
                    <a:lnTo>
                      <a:pt x="33" y="32"/>
                    </a:lnTo>
                    <a:lnTo>
                      <a:pt x="31" y="32"/>
                    </a:lnTo>
                    <a:lnTo>
                      <a:pt x="30" y="32"/>
                    </a:lnTo>
                    <a:lnTo>
                      <a:pt x="30" y="33"/>
                    </a:lnTo>
                    <a:lnTo>
                      <a:pt x="28" y="33"/>
                    </a:lnTo>
                    <a:lnTo>
                      <a:pt x="26" y="35"/>
                    </a:lnTo>
                    <a:lnTo>
                      <a:pt x="25" y="37"/>
                    </a:lnTo>
                    <a:lnTo>
                      <a:pt x="23" y="38"/>
                    </a:lnTo>
                    <a:lnTo>
                      <a:pt x="23" y="40"/>
                    </a:lnTo>
                    <a:lnTo>
                      <a:pt x="23" y="42"/>
                    </a:lnTo>
                    <a:lnTo>
                      <a:pt x="21" y="42"/>
                    </a:lnTo>
                    <a:lnTo>
                      <a:pt x="21" y="44"/>
                    </a:lnTo>
                    <a:lnTo>
                      <a:pt x="21" y="45"/>
                    </a:lnTo>
                    <a:lnTo>
                      <a:pt x="21" y="47"/>
                    </a:lnTo>
                    <a:lnTo>
                      <a:pt x="19" y="47"/>
                    </a:lnTo>
                    <a:lnTo>
                      <a:pt x="19" y="49"/>
                    </a:lnTo>
                    <a:lnTo>
                      <a:pt x="19" y="50"/>
                    </a:lnTo>
                    <a:lnTo>
                      <a:pt x="19" y="52"/>
                    </a:lnTo>
                    <a:lnTo>
                      <a:pt x="19" y="54"/>
                    </a:lnTo>
                    <a:lnTo>
                      <a:pt x="19" y="56"/>
                    </a:lnTo>
                    <a:lnTo>
                      <a:pt x="19" y="57"/>
                    </a:lnTo>
                    <a:lnTo>
                      <a:pt x="19" y="59"/>
                    </a:lnTo>
                    <a:lnTo>
                      <a:pt x="19" y="61"/>
                    </a:lnTo>
                    <a:lnTo>
                      <a:pt x="19" y="63"/>
                    </a:lnTo>
                    <a:lnTo>
                      <a:pt x="19" y="61"/>
                    </a:lnTo>
                    <a:lnTo>
                      <a:pt x="18" y="59"/>
                    </a:lnTo>
                    <a:lnTo>
                      <a:pt x="18" y="57"/>
                    </a:lnTo>
                    <a:lnTo>
                      <a:pt x="16" y="56"/>
                    </a:lnTo>
                    <a:lnTo>
                      <a:pt x="16" y="54"/>
                    </a:lnTo>
                    <a:lnTo>
                      <a:pt x="14" y="52"/>
                    </a:lnTo>
                    <a:lnTo>
                      <a:pt x="14" y="50"/>
                    </a:lnTo>
                    <a:lnTo>
                      <a:pt x="12" y="49"/>
                    </a:lnTo>
                    <a:lnTo>
                      <a:pt x="12" y="47"/>
                    </a:lnTo>
                    <a:lnTo>
                      <a:pt x="12" y="45"/>
                    </a:lnTo>
                    <a:lnTo>
                      <a:pt x="11" y="45"/>
                    </a:lnTo>
                    <a:lnTo>
                      <a:pt x="11" y="44"/>
                    </a:lnTo>
                    <a:lnTo>
                      <a:pt x="11" y="42"/>
                    </a:lnTo>
                    <a:lnTo>
                      <a:pt x="9" y="42"/>
                    </a:lnTo>
                    <a:lnTo>
                      <a:pt x="9" y="40"/>
                    </a:lnTo>
                    <a:lnTo>
                      <a:pt x="9" y="38"/>
                    </a:lnTo>
                    <a:lnTo>
                      <a:pt x="7" y="37"/>
                    </a:lnTo>
                    <a:lnTo>
                      <a:pt x="7" y="35"/>
                    </a:lnTo>
                    <a:lnTo>
                      <a:pt x="6" y="33"/>
                    </a:lnTo>
                    <a:lnTo>
                      <a:pt x="6" y="32"/>
                    </a:lnTo>
                    <a:lnTo>
                      <a:pt x="4" y="30"/>
                    </a:lnTo>
                    <a:lnTo>
                      <a:pt x="4" y="28"/>
                    </a:lnTo>
                    <a:lnTo>
                      <a:pt x="2" y="26"/>
                    </a:lnTo>
                    <a:lnTo>
                      <a:pt x="2" y="25"/>
                    </a:lnTo>
                    <a:lnTo>
                      <a:pt x="0" y="23"/>
                    </a:lnTo>
                    <a:close/>
                  </a:path>
                </a:pathLst>
              </a:custGeom>
              <a:solidFill>
                <a:srgbClr val="BF00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9" name="Freeform 48"/>
              <p:cNvSpPr>
                <a:spLocks/>
              </p:cNvSpPr>
              <p:nvPr/>
            </p:nvSpPr>
            <p:spPr bwMode="auto">
              <a:xfrm>
                <a:off x="2933" y="1802"/>
                <a:ext cx="51" cy="26"/>
              </a:xfrm>
              <a:custGeom>
                <a:avLst/>
                <a:gdLst>
                  <a:gd name="T0" fmla="*/ 24 w 51"/>
                  <a:gd name="T1" fmla="*/ 5 h 26"/>
                  <a:gd name="T2" fmla="*/ 27 w 51"/>
                  <a:gd name="T3" fmla="*/ 3 h 26"/>
                  <a:gd name="T4" fmla="*/ 31 w 51"/>
                  <a:gd name="T5" fmla="*/ 3 h 26"/>
                  <a:gd name="T6" fmla="*/ 34 w 51"/>
                  <a:gd name="T7" fmla="*/ 2 h 26"/>
                  <a:gd name="T8" fmla="*/ 38 w 51"/>
                  <a:gd name="T9" fmla="*/ 0 h 26"/>
                  <a:gd name="T10" fmla="*/ 41 w 51"/>
                  <a:gd name="T11" fmla="*/ 0 h 26"/>
                  <a:gd name="T12" fmla="*/ 45 w 51"/>
                  <a:gd name="T13" fmla="*/ 0 h 26"/>
                  <a:gd name="T14" fmla="*/ 48 w 51"/>
                  <a:gd name="T15" fmla="*/ 0 h 26"/>
                  <a:gd name="T16" fmla="*/ 51 w 51"/>
                  <a:gd name="T17" fmla="*/ 0 h 26"/>
                  <a:gd name="T18" fmla="*/ 51 w 51"/>
                  <a:gd name="T19" fmla="*/ 3 h 26"/>
                  <a:gd name="T20" fmla="*/ 48 w 51"/>
                  <a:gd name="T21" fmla="*/ 7 h 26"/>
                  <a:gd name="T22" fmla="*/ 45 w 51"/>
                  <a:gd name="T23" fmla="*/ 10 h 26"/>
                  <a:gd name="T24" fmla="*/ 43 w 51"/>
                  <a:gd name="T25" fmla="*/ 12 h 26"/>
                  <a:gd name="T26" fmla="*/ 39 w 51"/>
                  <a:gd name="T27" fmla="*/ 14 h 26"/>
                  <a:gd name="T28" fmla="*/ 36 w 51"/>
                  <a:gd name="T29" fmla="*/ 16 h 26"/>
                  <a:gd name="T30" fmla="*/ 34 w 51"/>
                  <a:gd name="T31" fmla="*/ 17 h 26"/>
                  <a:gd name="T32" fmla="*/ 31 w 51"/>
                  <a:gd name="T33" fmla="*/ 17 h 26"/>
                  <a:gd name="T34" fmla="*/ 29 w 51"/>
                  <a:gd name="T35" fmla="*/ 19 h 26"/>
                  <a:gd name="T36" fmla="*/ 26 w 51"/>
                  <a:gd name="T37" fmla="*/ 21 h 26"/>
                  <a:gd name="T38" fmla="*/ 22 w 51"/>
                  <a:gd name="T39" fmla="*/ 21 h 26"/>
                  <a:gd name="T40" fmla="*/ 19 w 51"/>
                  <a:gd name="T41" fmla="*/ 22 h 26"/>
                  <a:gd name="T42" fmla="*/ 17 w 51"/>
                  <a:gd name="T43" fmla="*/ 24 h 26"/>
                  <a:gd name="T44" fmla="*/ 13 w 51"/>
                  <a:gd name="T45" fmla="*/ 24 h 26"/>
                  <a:gd name="T46" fmla="*/ 10 w 51"/>
                  <a:gd name="T47" fmla="*/ 24 h 26"/>
                  <a:gd name="T48" fmla="*/ 7 w 51"/>
                  <a:gd name="T49" fmla="*/ 26 h 26"/>
                  <a:gd name="T50" fmla="*/ 3 w 51"/>
                  <a:gd name="T51" fmla="*/ 26 h 26"/>
                  <a:gd name="T52" fmla="*/ 0 w 51"/>
                  <a:gd name="T53" fmla="*/ 24 h 26"/>
                  <a:gd name="T54" fmla="*/ 0 w 51"/>
                  <a:gd name="T55" fmla="*/ 21 h 26"/>
                  <a:gd name="T56" fmla="*/ 1 w 51"/>
                  <a:gd name="T57" fmla="*/ 19 h 26"/>
                  <a:gd name="T58" fmla="*/ 3 w 51"/>
                  <a:gd name="T59" fmla="*/ 17 h 26"/>
                  <a:gd name="T60" fmla="*/ 5 w 51"/>
                  <a:gd name="T61" fmla="*/ 16 h 26"/>
                  <a:gd name="T62" fmla="*/ 7 w 51"/>
                  <a:gd name="T63" fmla="*/ 14 h 26"/>
                  <a:gd name="T64" fmla="*/ 10 w 51"/>
                  <a:gd name="T65" fmla="*/ 12 h 26"/>
                  <a:gd name="T66" fmla="*/ 13 w 51"/>
                  <a:gd name="T67" fmla="*/ 10 h 26"/>
                  <a:gd name="T68" fmla="*/ 17 w 51"/>
                  <a:gd name="T69" fmla="*/ 9 h 26"/>
                  <a:gd name="T70" fmla="*/ 19 w 51"/>
                  <a:gd name="T71" fmla="*/ 7 h 26"/>
                  <a:gd name="T72" fmla="*/ 22 w 51"/>
                  <a:gd name="T73" fmla="*/ 7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1" h="26">
                    <a:moveTo>
                      <a:pt x="22" y="5"/>
                    </a:moveTo>
                    <a:lnTo>
                      <a:pt x="24" y="5"/>
                    </a:lnTo>
                    <a:lnTo>
                      <a:pt x="26" y="5"/>
                    </a:lnTo>
                    <a:lnTo>
                      <a:pt x="27" y="3"/>
                    </a:lnTo>
                    <a:lnTo>
                      <a:pt x="29" y="3"/>
                    </a:lnTo>
                    <a:lnTo>
                      <a:pt x="31" y="3"/>
                    </a:lnTo>
                    <a:lnTo>
                      <a:pt x="32" y="2"/>
                    </a:lnTo>
                    <a:lnTo>
                      <a:pt x="34" y="2"/>
                    </a:lnTo>
                    <a:lnTo>
                      <a:pt x="36" y="2"/>
                    </a:lnTo>
                    <a:lnTo>
                      <a:pt x="38" y="0"/>
                    </a:lnTo>
                    <a:lnTo>
                      <a:pt x="39" y="0"/>
                    </a:lnTo>
                    <a:lnTo>
                      <a:pt x="41" y="0"/>
                    </a:lnTo>
                    <a:lnTo>
                      <a:pt x="43" y="0"/>
                    </a:lnTo>
                    <a:lnTo>
                      <a:pt x="45" y="0"/>
                    </a:lnTo>
                    <a:lnTo>
                      <a:pt x="46" y="0"/>
                    </a:lnTo>
                    <a:lnTo>
                      <a:pt x="48" y="0"/>
                    </a:lnTo>
                    <a:lnTo>
                      <a:pt x="50" y="0"/>
                    </a:lnTo>
                    <a:lnTo>
                      <a:pt x="51" y="0"/>
                    </a:lnTo>
                    <a:lnTo>
                      <a:pt x="51" y="2"/>
                    </a:lnTo>
                    <a:lnTo>
                      <a:pt x="51" y="3"/>
                    </a:lnTo>
                    <a:lnTo>
                      <a:pt x="50" y="5"/>
                    </a:lnTo>
                    <a:lnTo>
                      <a:pt x="48" y="7"/>
                    </a:lnTo>
                    <a:lnTo>
                      <a:pt x="46" y="9"/>
                    </a:lnTo>
                    <a:lnTo>
                      <a:pt x="45" y="10"/>
                    </a:lnTo>
                    <a:lnTo>
                      <a:pt x="43" y="10"/>
                    </a:lnTo>
                    <a:lnTo>
                      <a:pt x="43" y="12"/>
                    </a:lnTo>
                    <a:lnTo>
                      <a:pt x="41" y="12"/>
                    </a:lnTo>
                    <a:lnTo>
                      <a:pt x="39" y="14"/>
                    </a:lnTo>
                    <a:lnTo>
                      <a:pt x="38" y="14"/>
                    </a:lnTo>
                    <a:lnTo>
                      <a:pt x="36" y="16"/>
                    </a:lnTo>
                    <a:lnTo>
                      <a:pt x="34" y="16"/>
                    </a:lnTo>
                    <a:lnTo>
                      <a:pt x="34" y="17"/>
                    </a:lnTo>
                    <a:lnTo>
                      <a:pt x="32" y="17"/>
                    </a:lnTo>
                    <a:lnTo>
                      <a:pt x="31" y="17"/>
                    </a:lnTo>
                    <a:lnTo>
                      <a:pt x="31" y="19"/>
                    </a:lnTo>
                    <a:lnTo>
                      <a:pt x="29" y="19"/>
                    </a:lnTo>
                    <a:lnTo>
                      <a:pt x="27" y="19"/>
                    </a:lnTo>
                    <a:lnTo>
                      <a:pt x="26" y="21"/>
                    </a:lnTo>
                    <a:lnTo>
                      <a:pt x="24" y="21"/>
                    </a:lnTo>
                    <a:lnTo>
                      <a:pt x="22" y="21"/>
                    </a:lnTo>
                    <a:lnTo>
                      <a:pt x="20" y="22"/>
                    </a:lnTo>
                    <a:lnTo>
                      <a:pt x="19" y="22"/>
                    </a:lnTo>
                    <a:lnTo>
                      <a:pt x="17" y="22"/>
                    </a:lnTo>
                    <a:lnTo>
                      <a:pt x="17" y="24"/>
                    </a:lnTo>
                    <a:lnTo>
                      <a:pt x="15" y="24"/>
                    </a:lnTo>
                    <a:lnTo>
                      <a:pt x="13" y="24"/>
                    </a:lnTo>
                    <a:lnTo>
                      <a:pt x="12" y="24"/>
                    </a:lnTo>
                    <a:lnTo>
                      <a:pt x="10" y="24"/>
                    </a:lnTo>
                    <a:lnTo>
                      <a:pt x="8" y="26"/>
                    </a:lnTo>
                    <a:lnTo>
                      <a:pt x="7" y="26"/>
                    </a:lnTo>
                    <a:lnTo>
                      <a:pt x="5" y="26"/>
                    </a:lnTo>
                    <a:lnTo>
                      <a:pt x="3" y="26"/>
                    </a:lnTo>
                    <a:lnTo>
                      <a:pt x="1" y="24"/>
                    </a:lnTo>
                    <a:lnTo>
                      <a:pt x="0" y="24"/>
                    </a:lnTo>
                    <a:lnTo>
                      <a:pt x="0" y="22"/>
                    </a:lnTo>
                    <a:lnTo>
                      <a:pt x="0" y="21"/>
                    </a:lnTo>
                    <a:lnTo>
                      <a:pt x="1" y="21"/>
                    </a:lnTo>
                    <a:lnTo>
                      <a:pt x="1" y="19"/>
                    </a:lnTo>
                    <a:lnTo>
                      <a:pt x="3" y="19"/>
                    </a:lnTo>
                    <a:lnTo>
                      <a:pt x="3" y="17"/>
                    </a:lnTo>
                    <a:lnTo>
                      <a:pt x="5" y="17"/>
                    </a:lnTo>
                    <a:lnTo>
                      <a:pt x="5" y="16"/>
                    </a:lnTo>
                    <a:lnTo>
                      <a:pt x="7" y="16"/>
                    </a:lnTo>
                    <a:lnTo>
                      <a:pt x="7" y="14"/>
                    </a:lnTo>
                    <a:lnTo>
                      <a:pt x="8" y="14"/>
                    </a:lnTo>
                    <a:lnTo>
                      <a:pt x="10" y="12"/>
                    </a:lnTo>
                    <a:lnTo>
                      <a:pt x="12" y="12"/>
                    </a:lnTo>
                    <a:lnTo>
                      <a:pt x="13" y="10"/>
                    </a:lnTo>
                    <a:lnTo>
                      <a:pt x="15" y="9"/>
                    </a:lnTo>
                    <a:lnTo>
                      <a:pt x="17" y="9"/>
                    </a:lnTo>
                    <a:lnTo>
                      <a:pt x="19" y="9"/>
                    </a:lnTo>
                    <a:lnTo>
                      <a:pt x="19" y="7"/>
                    </a:lnTo>
                    <a:lnTo>
                      <a:pt x="20" y="7"/>
                    </a:lnTo>
                    <a:lnTo>
                      <a:pt x="22" y="7"/>
                    </a:lnTo>
                    <a:lnTo>
                      <a:pt x="22" y="5"/>
                    </a:lnTo>
                    <a:close/>
                  </a:path>
                </a:pathLst>
              </a:custGeom>
              <a:solidFill>
                <a:srgbClr val="BF00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0" name="Freeform 49"/>
              <p:cNvSpPr>
                <a:spLocks/>
              </p:cNvSpPr>
              <p:nvPr/>
            </p:nvSpPr>
            <p:spPr bwMode="auto">
              <a:xfrm>
                <a:off x="2933" y="1802"/>
                <a:ext cx="51" cy="26"/>
              </a:xfrm>
              <a:custGeom>
                <a:avLst/>
                <a:gdLst>
                  <a:gd name="T0" fmla="*/ 22 w 51"/>
                  <a:gd name="T1" fmla="*/ 5 h 26"/>
                  <a:gd name="T2" fmla="*/ 32 w 51"/>
                  <a:gd name="T3" fmla="*/ 2 h 26"/>
                  <a:gd name="T4" fmla="*/ 41 w 51"/>
                  <a:gd name="T5" fmla="*/ 0 h 26"/>
                  <a:gd name="T6" fmla="*/ 48 w 51"/>
                  <a:gd name="T7" fmla="*/ 0 h 26"/>
                  <a:gd name="T8" fmla="*/ 51 w 51"/>
                  <a:gd name="T9" fmla="*/ 2 h 26"/>
                  <a:gd name="T10" fmla="*/ 50 w 51"/>
                  <a:gd name="T11" fmla="*/ 5 h 26"/>
                  <a:gd name="T12" fmla="*/ 46 w 51"/>
                  <a:gd name="T13" fmla="*/ 9 h 26"/>
                  <a:gd name="T14" fmla="*/ 38 w 51"/>
                  <a:gd name="T15" fmla="*/ 14 h 26"/>
                  <a:gd name="T16" fmla="*/ 29 w 51"/>
                  <a:gd name="T17" fmla="*/ 19 h 26"/>
                  <a:gd name="T18" fmla="*/ 19 w 51"/>
                  <a:gd name="T19" fmla="*/ 22 h 26"/>
                  <a:gd name="T20" fmla="*/ 10 w 51"/>
                  <a:gd name="T21" fmla="*/ 24 h 26"/>
                  <a:gd name="T22" fmla="*/ 3 w 51"/>
                  <a:gd name="T23" fmla="*/ 26 h 26"/>
                  <a:gd name="T24" fmla="*/ 0 w 51"/>
                  <a:gd name="T25" fmla="*/ 24 h 26"/>
                  <a:gd name="T26" fmla="*/ 1 w 51"/>
                  <a:gd name="T27" fmla="*/ 21 h 26"/>
                  <a:gd name="T28" fmla="*/ 5 w 51"/>
                  <a:gd name="T29" fmla="*/ 16 h 26"/>
                  <a:gd name="T30" fmla="*/ 13 w 51"/>
                  <a:gd name="T31" fmla="*/ 10 h 26"/>
                  <a:gd name="T32" fmla="*/ 22 w 51"/>
                  <a:gd name="T33" fmla="*/ 5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1" h="26">
                    <a:moveTo>
                      <a:pt x="22" y="5"/>
                    </a:moveTo>
                    <a:lnTo>
                      <a:pt x="32" y="2"/>
                    </a:lnTo>
                    <a:lnTo>
                      <a:pt x="41" y="0"/>
                    </a:lnTo>
                    <a:lnTo>
                      <a:pt x="48" y="0"/>
                    </a:lnTo>
                    <a:lnTo>
                      <a:pt x="51" y="2"/>
                    </a:lnTo>
                    <a:lnTo>
                      <a:pt x="50" y="5"/>
                    </a:lnTo>
                    <a:lnTo>
                      <a:pt x="46" y="9"/>
                    </a:lnTo>
                    <a:lnTo>
                      <a:pt x="38" y="14"/>
                    </a:lnTo>
                    <a:lnTo>
                      <a:pt x="29" y="19"/>
                    </a:lnTo>
                    <a:lnTo>
                      <a:pt x="19" y="22"/>
                    </a:lnTo>
                    <a:lnTo>
                      <a:pt x="10" y="24"/>
                    </a:lnTo>
                    <a:lnTo>
                      <a:pt x="3" y="26"/>
                    </a:lnTo>
                    <a:lnTo>
                      <a:pt x="0" y="24"/>
                    </a:lnTo>
                    <a:lnTo>
                      <a:pt x="1" y="21"/>
                    </a:lnTo>
                    <a:lnTo>
                      <a:pt x="5" y="16"/>
                    </a:lnTo>
                    <a:lnTo>
                      <a:pt x="13" y="10"/>
                    </a:lnTo>
                    <a:lnTo>
                      <a:pt x="22" y="5"/>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1" name="Freeform 50"/>
              <p:cNvSpPr>
                <a:spLocks/>
              </p:cNvSpPr>
              <p:nvPr/>
            </p:nvSpPr>
            <p:spPr bwMode="auto">
              <a:xfrm>
                <a:off x="3129" y="2075"/>
                <a:ext cx="11" cy="10"/>
              </a:xfrm>
              <a:custGeom>
                <a:avLst/>
                <a:gdLst>
                  <a:gd name="T0" fmla="*/ 0 w 11"/>
                  <a:gd name="T1" fmla="*/ 0 h 10"/>
                  <a:gd name="T2" fmla="*/ 6 w 11"/>
                  <a:gd name="T3" fmla="*/ 1 h 10"/>
                  <a:gd name="T4" fmla="*/ 7 w 11"/>
                  <a:gd name="T5" fmla="*/ 5 h 10"/>
                  <a:gd name="T6" fmla="*/ 7 w 11"/>
                  <a:gd name="T7" fmla="*/ 8 h 10"/>
                  <a:gd name="T8" fmla="*/ 11 w 11"/>
                  <a:gd name="T9" fmla="*/ 10 h 10"/>
                </a:gdLst>
                <a:ahLst/>
                <a:cxnLst>
                  <a:cxn ang="0">
                    <a:pos x="T0" y="T1"/>
                  </a:cxn>
                  <a:cxn ang="0">
                    <a:pos x="T2" y="T3"/>
                  </a:cxn>
                  <a:cxn ang="0">
                    <a:pos x="T4" y="T5"/>
                  </a:cxn>
                  <a:cxn ang="0">
                    <a:pos x="T6" y="T7"/>
                  </a:cxn>
                  <a:cxn ang="0">
                    <a:pos x="T8" y="T9"/>
                  </a:cxn>
                </a:cxnLst>
                <a:rect l="0" t="0" r="r" b="b"/>
                <a:pathLst>
                  <a:path w="11" h="10">
                    <a:moveTo>
                      <a:pt x="0" y="0"/>
                    </a:moveTo>
                    <a:lnTo>
                      <a:pt x="6" y="1"/>
                    </a:lnTo>
                    <a:lnTo>
                      <a:pt x="7" y="5"/>
                    </a:lnTo>
                    <a:lnTo>
                      <a:pt x="7" y="8"/>
                    </a:lnTo>
                    <a:lnTo>
                      <a:pt x="11" y="1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pic>
          <p:nvPicPr>
            <p:cNvPr id="24" name="Picture 23"/>
            <p:cNvPicPr>
              <a:picLocks noChangeAspect="1"/>
            </p:cNvPicPr>
            <p:nvPr/>
          </p:nvPicPr>
          <p:blipFill rotWithShape="1">
            <a:blip r:embed="rId3"/>
            <a:srcRect l="7090" t="9130" r="7132" b="6364"/>
            <a:stretch/>
          </p:blipFill>
          <p:spPr>
            <a:xfrm rot="240169">
              <a:off x="6656982" y="2935201"/>
              <a:ext cx="502459" cy="432999"/>
            </a:xfrm>
            <a:prstGeom prst="rect">
              <a:avLst/>
            </a:prstGeom>
          </p:spPr>
        </p:pic>
        <p:sp>
          <p:nvSpPr>
            <p:cNvPr id="25" name="TextBox 24"/>
            <p:cNvSpPr txBox="1"/>
            <p:nvPr/>
          </p:nvSpPr>
          <p:spPr>
            <a:xfrm>
              <a:off x="6263904" y="3382819"/>
              <a:ext cx="688009" cy="400110"/>
            </a:xfrm>
            <a:prstGeom prst="rect">
              <a:avLst/>
            </a:prstGeom>
            <a:noFill/>
          </p:spPr>
          <p:txBody>
            <a:bodyPr wrap="none" rtlCol="0">
              <a:spAutoFit/>
            </a:bodyPr>
            <a:lstStyle/>
            <a:p>
              <a:pPr algn="ctr"/>
              <a:r>
                <a:rPr lang="en-US" sz="1000" b="1" dirty="0" smtClean="0">
                  <a:latin typeface="Arial" panose="020B0604020202020204" pitchFamily="34" charset="0"/>
                  <a:cs typeface="Arial" panose="020B0604020202020204" pitchFamily="34" charset="0"/>
                </a:rPr>
                <a:t>External</a:t>
              </a:r>
            </a:p>
            <a:p>
              <a:pPr algn="ctr"/>
              <a:r>
                <a:rPr lang="en-US" sz="1000" b="1" dirty="0" smtClean="0">
                  <a:latin typeface="Arial" panose="020B0604020202020204" pitchFamily="34" charset="0"/>
                  <a:cs typeface="Arial" panose="020B0604020202020204" pitchFamily="34" charset="0"/>
                </a:rPr>
                <a:t>Events</a:t>
              </a:r>
              <a:endParaRPr lang="en-US" sz="1000" b="1" dirty="0">
                <a:latin typeface="Arial" panose="020B0604020202020204" pitchFamily="34" charset="0"/>
                <a:cs typeface="Arial" panose="020B0604020202020204" pitchFamily="34" charset="0"/>
              </a:endParaRPr>
            </a:p>
          </p:txBody>
        </p:sp>
        <p:pic>
          <p:nvPicPr>
            <p:cNvPr id="26" name="Picture 25"/>
            <p:cNvPicPr>
              <a:picLocks noChangeAspect="1"/>
            </p:cNvPicPr>
            <p:nvPr/>
          </p:nvPicPr>
          <p:blipFill>
            <a:blip r:embed="rId4"/>
            <a:stretch>
              <a:fillRect/>
            </a:stretch>
          </p:blipFill>
          <p:spPr>
            <a:xfrm rot="19287139">
              <a:off x="6148642" y="2878724"/>
              <a:ext cx="461756" cy="461756"/>
            </a:xfrm>
            <a:prstGeom prst="rect">
              <a:avLst/>
            </a:prstGeom>
          </p:spPr>
        </p:pic>
      </p:grpSp>
    </p:spTree>
    <p:extLst>
      <p:ext uri="{BB962C8B-B14F-4D97-AF65-F5344CB8AC3E}">
        <p14:creationId xmlns:p14="http://schemas.microsoft.com/office/powerpoint/2010/main" val="148361136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863898"/>
          </a:xfrm>
        </p:spPr>
        <p:txBody>
          <a:bodyPr/>
          <a:lstStyle/>
          <a:p>
            <a:r>
              <a:rPr lang="en-US" dirty="0" smtClean="0"/>
              <a:t>Risk Informed Decision Making</a:t>
            </a:r>
            <a:endParaRPr lang="en-US" dirty="0"/>
          </a:p>
        </p:txBody>
      </p:sp>
      <p:sp>
        <p:nvSpPr>
          <p:cNvPr id="4" name="Slide Number Placeholder 3"/>
          <p:cNvSpPr>
            <a:spLocks noGrp="1"/>
          </p:cNvSpPr>
          <p:nvPr>
            <p:ph type="sldNum" sz="quarter" idx="12"/>
          </p:nvPr>
        </p:nvSpPr>
        <p:spPr/>
        <p:txBody>
          <a:bodyPr/>
          <a:lstStyle/>
          <a:p>
            <a:fld id="{CC8D3A21-3525-4065-9862-DADB56CA2EB2}" type="slidenum">
              <a:rPr lang="en-US" smtClean="0"/>
              <a:t>13</a:t>
            </a:fld>
            <a:endParaRPr lang="en-US"/>
          </a:p>
        </p:txBody>
      </p:sp>
      <p:sp>
        <p:nvSpPr>
          <p:cNvPr id="7" name="TextBox 6"/>
          <p:cNvSpPr txBox="1"/>
          <p:nvPr/>
        </p:nvSpPr>
        <p:spPr>
          <a:xfrm>
            <a:off x="628650" y="1340831"/>
            <a:ext cx="3242310" cy="5016758"/>
          </a:xfrm>
          <a:prstGeom prst="rect">
            <a:avLst/>
          </a:prstGeom>
          <a:noFill/>
        </p:spPr>
        <p:txBody>
          <a:bodyPr wrap="square" rtlCol="0">
            <a:spAutoFit/>
          </a:bodyPr>
          <a:lstStyle/>
          <a:p>
            <a:r>
              <a:rPr lang="en-US" sz="2000" dirty="0" smtClean="0"/>
              <a:t>FERC Interim Guidance (2016) - Draft Risk Informed Decision Making Policy Guidance Documents</a:t>
            </a:r>
          </a:p>
          <a:p>
            <a:pPr marL="285750" indent="-285750">
              <a:buFont typeface="Arial" panose="020B0604020202020204" pitchFamily="34" charset="0"/>
              <a:buChar char="•"/>
            </a:pPr>
            <a:r>
              <a:rPr lang="en-US" sz="2000" dirty="0" smtClean="0"/>
              <a:t>Risk analysis</a:t>
            </a:r>
          </a:p>
          <a:p>
            <a:pPr marL="285750" indent="-285750">
              <a:buFont typeface="Arial" panose="020B0604020202020204" pitchFamily="34" charset="0"/>
              <a:buChar char="•"/>
            </a:pPr>
            <a:r>
              <a:rPr lang="en-US" sz="2000" dirty="0" smtClean="0"/>
              <a:t>Risk assessment</a:t>
            </a:r>
          </a:p>
          <a:p>
            <a:pPr marL="285750" indent="-285750">
              <a:buFont typeface="Arial" panose="020B0604020202020204" pitchFamily="34" charset="0"/>
              <a:buChar char="•"/>
            </a:pPr>
            <a:r>
              <a:rPr lang="en-US" sz="2000" dirty="0" smtClean="0"/>
              <a:t>Risk management</a:t>
            </a:r>
          </a:p>
          <a:p>
            <a:pPr marL="285750" indent="-285750">
              <a:buFont typeface="Arial" panose="020B0604020202020204" pitchFamily="34" charset="0"/>
              <a:buChar char="•"/>
            </a:pPr>
            <a:r>
              <a:rPr lang="en-US" sz="2000" dirty="0" smtClean="0"/>
              <a:t>Risk communication</a:t>
            </a:r>
          </a:p>
          <a:p>
            <a:pPr marL="285750" indent="-285750">
              <a:buFont typeface="Arial" panose="020B0604020202020204" pitchFamily="34" charset="0"/>
              <a:buChar char="•"/>
            </a:pPr>
            <a:endParaRPr lang="en-US" sz="2000" dirty="0" smtClean="0"/>
          </a:p>
          <a:p>
            <a:r>
              <a:rPr lang="en-US" sz="2000" dirty="0" smtClean="0"/>
              <a:t>FERC and industry moving forward:</a:t>
            </a:r>
          </a:p>
          <a:p>
            <a:pPr marL="285750" indent="-285750">
              <a:buFont typeface="Arial" panose="020B0604020202020204" pitchFamily="34" charset="0"/>
              <a:buChar char="•"/>
            </a:pPr>
            <a:r>
              <a:rPr lang="en-US" sz="2000" dirty="0" smtClean="0"/>
              <a:t>Workshops</a:t>
            </a:r>
          </a:p>
          <a:p>
            <a:pPr marL="285750" indent="-285750">
              <a:buFont typeface="Arial" panose="020B0604020202020204" pitchFamily="34" charset="0"/>
              <a:buChar char="•"/>
            </a:pPr>
            <a:r>
              <a:rPr lang="en-US" sz="2000" dirty="0" smtClean="0"/>
              <a:t>Practices for different topics and configurations</a:t>
            </a:r>
          </a:p>
          <a:p>
            <a:pPr marL="285750" indent="-285750">
              <a:buFont typeface="Arial" panose="020B0604020202020204" pitchFamily="34" charset="0"/>
              <a:buChar char="•"/>
            </a:pPr>
            <a:r>
              <a:rPr lang="en-US" sz="2000" dirty="0" smtClean="0"/>
              <a:t>Pilot studies</a:t>
            </a:r>
          </a:p>
          <a:p>
            <a:endParaRPr lang="en-US" sz="2000" dirty="0"/>
          </a:p>
        </p:txBody>
      </p:sp>
      <p:pic>
        <p:nvPicPr>
          <p:cNvPr id="9" name="Picture 8"/>
          <p:cNvPicPr>
            <a:picLocks noChangeAspect="1"/>
          </p:cNvPicPr>
          <p:nvPr/>
        </p:nvPicPr>
        <p:blipFill>
          <a:blip r:embed="rId3"/>
          <a:stretch>
            <a:fillRect/>
          </a:stretch>
        </p:blipFill>
        <p:spPr>
          <a:xfrm>
            <a:off x="4358640" y="1446506"/>
            <a:ext cx="3799840" cy="4735294"/>
          </a:xfrm>
          <a:prstGeom prst="rect">
            <a:avLst/>
          </a:prstGeom>
        </p:spPr>
      </p:pic>
      <p:sp>
        <p:nvSpPr>
          <p:cNvPr id="6" name="TextBox 5"/>
          <p:cNvSpPr txBox="1"/>
          <p:nvPr/>
        </p:nvSpPr>
        <p:spPr>
          <a:xfrm>
            <a:off x="4484052" y="6094032"/>
            <a:ext cx="5067449" cy="276999"/>
          </a:xfrm>
          <a:prstGeom prst="rect">
            <a:avLst/>
          </a:prstGeom>
          <a:noFill/>
        </p:spPr>
        <p:txBody>
          <a:bodyPr wrap="square" rtlCol="0">
            <a:spAutoFit/>
          </a:bodyPr>
          <a:lstStyle/>
          <a:p>
            <a:r>
              <a:rPr lang="en-US" sz="1200" b="1" i="1" dirty="0" smtClean="0"/>
              <a:t>Ref: FERC Interim RID Guidelines Chapter 3, Risk Assessment </a:t>
            </a:r>
            <a:endParaRPr lang="en-US" sz="1200" b="1" i="1" dirty="0"/>
          </a:p>
        </p:txBody>
      </p:sp>
    </p:spTree>
    <p:extLst>
      <p:ext uri="{BB962C8B-B14F-4D97-AF65-F5344CB8AC3E}">
        <p14:creationId xmlns:p14="http://schemas.microsoft.com/office/powerpoint/2010/main" val="260421562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8184274" cy="846294"/>
          </a:xfrm>
        </p:spPr>
        <p:txBody>
          <a:bodyPr/>
          <a:lstStyle/>
          <a:p>
            <a:r>
              <a:rPr lang="en-US" dirty="0" smtClean="0"/>
              <a:t>Risk Analysis &amp; Management and Examples</a:t>
            </a:r>
            <a:endParaRPr lang="en-US" dirty="0"/>
          </a:p>
        </p:txBody>
      </p:sp>
      <p:sp>
        <p:nvSpPr>
          <p:cNvPr id="4" name="Slide Number Placeholder 3"/>
          <p:cNvSpPr>
            <a:spLocks noGrp="1"/>
          </p:cNvSpPr>
          <p:nvPr>
            <p:ph type="sldNum" sz="quarter" idx="12"/>
          </p:nvPr>
        </p:nvSpPr>
        <p:spPr/>
        <p:txBody>
          <a:bodyPr/>
          <a:lstStyle/>
          <a:p>
            <a:fld id="{CC8D3A21-3525-4065-9862-DADB56CA2EB2}" type="slidenum">
              <a:rPr lang="en-US" smtClean="0"/>
              <a:t>14</a:t>
            </a:fld>
            <a:endParaRPr lang="en-US"/>
          </a:p>
        </p:txBody>
      </p:sp>
      <p:sp>
        <p:nvSpPr>
          <p:cNvPr id="8" name="TextBox 7"/>
          <p:cNvSpPr txBox="1"/>
          <p:nvPr/>
        </p:nvSpPr>
        <p:spPr>
          <a:xfrm>
            <a:off x="626582" y="1698174"/>
            <a:ext cx="6104235" cy="369332"/>
          </a:xfrm>
          <a:prstGeom prst="rect">
            <a:avLst/>
          </a:prstGeom>
          <a:noFill/>
        </p:spPr>
        <p:txBody>
          <a:bodyPr wrap="none" rtlCol="0">
            <a:spAutoFit/>
          </a:bodyPr>
          <a:lstStyle/>
          <a:p>
            <a:pPr marL="285750" indent="-285750">
              <a:buFont typeface="Arial" panose="020B0604020202020204" pitchFamily="34" charset="0"/>
              <a:buChar char="•"/>
            </a:pPr>
            <a:r>
              <a:rPr lang="en-US" b="1" dirty="0" smtClean="0"/>
              <a:t>Risk Assessment. </a:t>
            </a:r>
            <a:r>
              <a:rPr lang="en-US" dirty="0" smtClean="0"/>
              <a:t>Severity, Frequency, and Risk Assignment </a:t>
            </a:r>
            <a:endParaRPr lang="en-US" dirty="0"/>
          </a:p>
        </p:txBody>
      </p:sp>
      <p:sp>
        <p:nvSpPr>
          <p:cNvPr id="9" name="TextBox 8"/>
          <p:cNvSpPr txBox="1"/>
          <p:nvPr/>
        </p:nvSpPr>
        <p:spPr>
          <a:xfrm>
            <a:off x="653192" y="4181870"/>
            <a:ext cx="1684307" cy="369332"/>
          </a:xfrm>
          <a:prstGeom prst="rect">
            <a:avLst/>
          </a:prstGeom>
          <a:noFill/>
        </p:spPr>
        <p:txBody>
          <a:bodyPr wrap="none" rtlCol="0">
            <a:spAutoFit/>
          </a:bodyPr>
          <a:lstStyle/>
          <a:p>
            <a:pPr marL="285750" indent="-285750">
              <a:buFont typeface="Arial" panose="020B0604020202020204" pitchFamily="34" charset="0"/>
              <a:buChar char="•"/>
            </a:pPr>
            <a:r>
              <a:rPr lang="en-US" b="1" dirty="0" smtClean="0"/>
              <a:t>Risk Register</a:t>
            </a:r>
            <a:endParaRPr lang="en-US" b="1" dirty="0"/>
          </a:p>
        </p:txBody>
      </p:sp>
      <p:sp>
        <p:nvSpPr>
          <p:cNvPr id="10" name="TextBox 9"/>
          <p:cNvSpPr txBox="1"/>
          <p:nvPr/>
        </p:nvSpPr>
        <p:spPr>
          <a:xfrm>
            <a:off x="628650" y="1110647"/>
            <a:ext cx="7733030" cy="646331"/>
          </a:xfrm>
          <a:prstGeom prst="rect">
            <a:avLst/>
          </a:prstGeom>
          <a:noFill/>
        </p:spPr>
        <p:txBody>
          <a:bodyPr wrap="square" rtlCol="0">
            <a:spAutoFit/>
          </a:bodyPr>
          <a:lstStyle/>
          <a:p>
            <a:pPr marL="285750" indent="-285750">
              <a:buFont typeface="Arial" panose="020B0604020202020204" pitchFamily="34" charset="0"/>
              <a:buChar char="•"/>
            </a:pPr>
            <a:r>
              <a:rPr lang="en-US" b="1" dirty="0" smtClean="0"/>
              <a:t>Risk Identification</a:t>
            </a:r>
            <a:r>
              <a:rPr lang="en-US" dirty="0" smtClean="0"/>
              <a:t>. Systematic reviews, inputs from individuals internally and externally, lessons learned within and outside the organization  </a:t>
            </a:r>
            <a:endParaRPr lang="en-US" dirty="0"/>
          </a:p>
        </p:txBody>
      </p:sp>
      <p:pic>
        <p:nvPicPr>
          <p:cNvPr id="18" name="Picture 17"/>
          <p:cNvPicPr>
            <a:picLocks noChangeAspect="1"/>
          </p:cNvPicPr>
          <p:nvPr/>
        </p:nvPicPr>
        <p:blipFill>
          <a:blip r:embed="rId3"/>
          <a:stretch>
            <a:fillRect/>
          </a:stretch>
        </p:blipFill>
        <p:spPr>
          <a:xfrm>
            <a:off x="970682" y="2060262"/>
            <a:ext cx="5416037" cy="1443118"/>
          </a:xfrm>
          <a:prstGeom prst="rect">
            <a:avLst/>
          </a:prstGeom>
        </p:spPr>
      </p:pic>
      <p:pic>
        <p:nvPicPr>
          <p:cNvPr id="21" name="Picture 20"/>
          <p:cNvPicPr>
            <a:picLocks noChangeAspect="1"/>
          </p:cNvPicPr>
          <p:nvPr/>
        </p:nvPicPr>
        <p:blipFill>
          <a:blip r:embed="rId4"/>
          <a:stretch>
            <a:fillRect/>
          </a:stretch>
        </p:blipFill>
        <p:spPr>
          <a:xfrm>
            <a:off x="1577680" y="2645567"/>
            <a:ext cx="6248511" cy="1232432"/>
          </a:xfrm>
          <a:prstGeom prst="rect">
            <a:avLst/>
          </a:prstGeom>
        </p:spPr>
      </p:pic>
      <p:pic>
        <p:nvPicPr>
          <p:cNvPr id="3" name="Picture 2"/>
          <p:cNvPicPr>
            <a:picLocks noChangeAspect="1"/>
          </p:cNvPicPr>
          <p:nvPr/>
        </p:nvPicPr>
        <p:blipFill>
          <a:blip r:embed="rId5"/>
          <a:stretch>
            <a:fillRect/>
          </a:stretch>
        </p:blipFill>
        <p:spPr>
          <a:xfrm>
            <a:off x="4116768" y="3046613"/>
            <a:ext cx="4461510" cy="2404315"/>
          </a:xfrm>
          <a:prstGeom prst="rect">
            <a:avLst/>
          </a:prstGeom>
        </p:spPr>
      </p:pic>
      <p:pic>
        <p:nvPicPr>
          <p:cNvPr id="15" name="Picture 14"/>
          <p:cNvPicPr>
            <a:picLocks noChangeAspect="1"/>
          </p:cNvPicPr>
          <p:nvPr/>
        </p:nvPicPr>
        <p:blipFill>
          <a:blip r:embed="rId6"/>
          <a:stretch>
            <a:fillRect/>
          </a:stretch>
        </p:blipFill>
        <p:spPr>
          <a:xfrm>
            <a:off x="948936" y="4445570"/>
            <a:ext cx="7505998" cy="1598208"/>
          </a:xfrm>
          <a:prstGeom prst="rect">
            <a:avLst/>
          </a:prstGeom>
        </p:spPr>
      </p:pic>
      <p:sp>
        <p:nvSpPr>
          <p:cNvPr id="11" name="TextBox 10"/>
          <p:cNvSpPr txBox="1"/>
          <p:nvPr/>
        </p:nvSpPr>
        <p:spPr>
          <a:xfrm>
            <a:off x="653192" y="6043778"/>
            <a:ext cx="2427011" cy="369332"/>
          </a:xfrm>
          <a:prstGeom prst="rect">
            <a:avLst/>
          </a:prstGeom>
          <a:noFill/>
        </p:spPr>
        <p:txBody>
          <a:bodyPr wrap="none" rtlCol="0">
            <a:spAutoFit/>
          </a:bodyPr>
          <a:lstStyle/>
          <a:p>
            <a:pPr marL="285750" indent="-285750">
              <a:buFont typeface="Arial" panose="020B0604020202020204" pitchFamily="34" charset="0"/>
              <a:buChar char="•"/>
            </a:pPr>
            <a:r>
              <a:rPr lang="en-US" b="1" dirty="0" smtClean="0"/>
              <a:t>Risk Communication</a:t>
            </a:r>
            <a:endParaRPr lang="en-US" b="1" dirty="0"/>
          </a:p>
        </p:txBody>
      </p:sp>
      <p:sp>
        <p:nvSpPr>
          <p:cNvPr id="5" name="TextBox 4"/>
          <p:cNvSpPr txBox="1"/>
          <p:nvPr/>
        </p:nvSpPr>
        <p:spPr>
          <a:xfrm>
            <a:off x="4519707" y="6030479"/>
            <a:ext cx="4181914" cy="276999"/>
          </a:xfrm>
          <a:prstGeom prst="rect">
            <a:avLst/>
          </a:prstGeom>
          <a:noFill/>
        </p:spPr>
        <p:txBody>
          <a:bodyPr wrap="none" rtlCol="0">
            <a:spAutoFit/>
          </a:bodyPr>
          <a:lstStyle/>
          <a:p>
            <a:r>
              <a:rPr lang="en-US" sz="1200" b="1" i="1" dirty="0" smtClean="0"/>
              <a:t>Ref: USSD Construction and Rehabilitation; Risk Sharing (2017)</a:t>
            </a:r>
            <a:endParaRPr lang="en-US" sz="1200" b="1" i="1" dirty="0"/>
          </a:p>
        </p:txBody>
      </p:sp>
    </p:spTree>
    <p:extLst>
      <p:ext uri="{BB962C8B-B14F-4D97-AF65-F5344CB8AC3E}">
        <p14:creationId xmlns:p14="http://schemas.microsoft.com/office/powerpoint/2010/main" val="3480939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additive="base">
                                        <p:cTn id="17" dur="500" fill="hold"/>
                                        <p:tgtEl>
                                          <p:spTgt spid="18"/>
                                        </p:tgtEl>
                                        <p:attrNameLst>
                                          <p:attrName>ppt_x</p:attrName>
                                        </p:attrNameLst>
                                      </p:cBhvr>
                                      <p:tavLst>
                                        <p:tav tm="0">
                                          <p:val>
                                            <p:strVal val="#ppt_x"/>
                                          </p:val>
                                        </p:tav>
                                        <p:tav tm="100000">
                                          <p:val>
                                            <p:strVal val="#ppt_x"/>
                                          </p:val>
                                        </p:tav>
                                      </p:tavLst>
                                    </p:anim>
                                    <p:anim calcmode="lin" valueType="num">
                                      <p:cBhvr additive="base">
                                        <p:cTn id="1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21"/>
                                        </p:tgtEl>
                                        <p:attrNameLst>
                                          <p:attrName>style.visibility</p:attrName>
                                        </p:attrNameLst>
                                      </p:cBhvr>
                                      <p:to>
                                        <p:strVal val="visible"/>
                                      </p:to>
                                    </p:set>
                                    <p:anim calcmode="lin" valueType="num">
                                      <p:cBhvr additive="base">
                                        <p:cTn id="23" dur="500" fill="hold"/>
                                        <p:tgtEl>
                                          <p:spTgt spid="21"/>
                                        </p:tgtEl>
                                        <p:attrNameLst>
                                          <p:attrName>ppt_x</p:attrName>
                                        </p:attrNameLst>
                                      </p:cBhvr>
                                      <p:tavLst>
                                        <p:tav tm="0">
                                          <p:val>
                                            <p:strVal val="#ppt_x"/>
                                          </p:val>
                                        </p:tav>
                                        <p:tav tm="100000">
                                          <p:val>
                                            <p:strVal val="#ppt_x"/>
                                          </p:val>
                                        </p:tav>
                                      </p:tavLst>
                                    </p:anim>
                                    <p:anim calcmode="lin" valueType="num">
                                      <p:cBhvr additive="base">
                                        <p:cTn id="24"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3"/>
                                        </p:tgtEl>
                                        <p:attrNameLst>
                                          <p:attrName>style.visibility</p:attrName>
                                        </p:attrNameLst>
                                      </p:cBhvr>
                                      <p:to>
                                        <p:strVal val="visible"/>
                                      </p:to>
                                    </p:set>
                                    <p:anim calcmode="lin" valueType="num">
                                      <p:cBhvr additive="base">
                                        <p:cTn id="29" dur="500" fill="hold"/>
                                        <p:tgtEl>
                                          <p:spTgt spid="3"/>
                                        </p:tgtEl>
                                        <p:attrNameLst>
                                          <p:attrName>ppt_x</p:attrName>
                                        </p:attrNameLst>
                                      </p:cBhvr>
                                      <p:tavLst>
                                        <p:tav tm="0">
                                          <p:val>
                                            <p:strVal val="#ppt_x"/>
                                          </p:val>
                                        </p:tav>
                                        <p:tav tm="100000">
                                          <p:val>
                                            <p:strVal val="#ppt_x"/>
                                          </p:val>
                                        </p:tav>
                                      </p:tavLst>
                                    </p:anim>
                                    <p:anim calcmode="lin" valueType="num">
                                      <p:cBhvr additive="base">
                                        <p:cTn id="3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1100"/>
                                        <p:tgtEl>
                                          <p:spTgt spid="9"/>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nodeType="clickEffect">
                                  <p:stCondLst>
                                    <p:cond delay="0"/>
                                  </p:stCondLst>
                                  <p:childTnLst>
                                    <p:set>
                                      <p:cBhvr>
                                        <p:cTn id="39" dur="1" fill="hold">
                                          <p:stCondLst>
                                            <p:cond delay="0"/>
                                          </p:stCondLst>
                                        </p:cTn>
                                        <p:tgtEl>
                                          <p:spTgt spid="15"/>
                                        </p:tgtEl>
                                        <p:attrNameLst>
                                          <p:attrName>style.visibility</p:attrName>
                                        </p:attrNameLst>
                                      </p:cBhvr>
                                      <p:to>
                                        <p:strVal val="visible"/>
                                      </p:to>
                                    </p:set>
                                    <p:anim calcmode="lin" valueType="num">
                                      <p:cBhvr>
                                        <p:cTn id="40" dur="500" fill="hold"/>
                                        <p:tgtEl>
                                          <p:spTgt spid="15"/>
                                        </p:tgtEl>
                                        <p:attrNameLst>
                                          <p:attrName>ppt_w</p:attrName>
                                        </p:attrNameLst>
                                      </p:cBhvr>
                                      <p:tavLst>
                                        <p:tav tm="0">
                                          <p:val>
                                            <p:fltVal val="0"/>
                                          </p:val>
                                        </p:tav>
                                        <p:tav tm="100000">
                                          <p:val>
                                            <p:strVal val="#ppt_w"/>
                                          </p:val>
                                        </p:tav>
                                      </p:tavLst>
                                    </p:anim>
                                    <p:anim calcmode="lin" valueType="num">
                                      <p:cBhvr>
                                        <p:cTn id="41" dur="500" fill="hold"/>
                                        <p:tgtEl>
                                          <p:spTgt spid="15"/>
                                        </p:tgtEl>
                                        <p:attrNameLst>
                                          <p:attrName>ppt_h</p:attrName>
                                        </p:attrNameLst>
                                      </p:cBhvr>
                                      <p:tavLst>
                                        <p:tav tm="0">
                                          <p:val>
                                            <p:fltVal val="0"/>
                                          </p:val>
                                        </p:tav>
                                        <p:tav tm="100000">
                                          <p:val>
                                            <p:strVal val="#ppt_h"/>
                                          </p:val>
                                        </p:tav>
                                      </p:tavLst>
                                    </p:anim>
                                    <p:animEffect transition="in" filter="fade">
                                      <p:cBhvr>
                                        <p:cTn id="42" dur="500"/>
                                        <p:tgtEl>
                                          <p:spTgt spid="15"/>
                                        </p:tgtEl>
                                      </p:cBhvr>
                                    </p:animEffect>
                                  </p:childTnLst>
                                </p:cTn>
                              </p:par>
                              <p:par>
                                <p:cTn id="43" presetID="16" presetClass="entr" presetSubtype="21" fill="hold" grpId="0" nodeType="withEffect">
                                  <p:stCondLst>
                                    <p:cond delay="0"/>
                                  </p:stCondLst>
                                  <p:childTnLst>
                                    <p:set>
                                      <p:cBhvr>
                                        <p:cTn id="44" dur="1" fill="hold">
                                          <p:stCondLst>
                                            <p:cond delay="0"/>
                                          </p:stCondLst>
                                        </p:cTn>
                                        <p:tgtEl>
                                          <p:spTgt spid="5"/>
                                        </p:tgtEl>
                                        <p:attrNameLst>
                                          <p:attrName>style.visibility</p:attrName>
                                        </p:attrNameLst>
                                      </p:cBhvr>
                                      <p:to>
                                        <p:strVal val="visible"/>
                                      </p:to>
                                    </p:set>
                                    <p:animEffect transition="in" filter="barn(inVertical)">
                                      <p:cBhvr>
                                        <p:cTn id="45" dur="500"/>
                                        <p:tgtEl>
                                          <p:spTgt spid="5"/>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11"/>
                                        </p:tgtEl>
                                        <p:attrNameLst>
                                          <p:attrName>style.visibility</p:attrName>
                                        </p:attrNameLst>
                                      </p:cBhvr>
                                      <p:to>
                                        <p:strVal val="visible"/>
                                      </p:to>
                                    </p:set>
                                    <p:animEffect transition="in" filter="fade">
                                      <p:cBhvr>
                                        <p:cTn id="5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1020736"/>
          </a:xfrm>
        </p:spPr>
        <p:txBody>
          <a:bodyPr/>
          <a:lstStyle/>
          <a:p>
            <a:r>
              <a:rPr lang="en-US" dirty="0" smtClean="0"/>
              <a:t>Design Basis is the Foundation</a:t>
            </a:r>
            <a:endParaRPr lang="en-US" dirty="0"/>
          </a:p>
        </p:txBody>
      </p:sp>
      <p:sp>
        <p:nvSpPr>
          <p:cNvPr id="3" name="Content Placeholder 2"/>
          <p:cNvSpPr>
            <a:spLocks noGrp="1"/>
          </p:cNvSpPr>
          <p:nvPr>
            <p:ph idx="1"/>
          </p:nvPr>
        </p:nvSpPr>
        <p:spPr>
          <a:xfrm>
            <a:off x="628650" y="1535903"/>
            <a:ext cx="7886700" cy="4220284"/>
          </a:xfrm>
        </p:spPr>
        <p:txBody>
          <a:bodyPr>
            <a:normAutofit fontScale="92500" lnSpcReduction="20000"/>
          </a:bodyPr>
          <a:lstStyle/>
          <a:p>
            <a:r>
              <a:rPr lang="en-US" b="1" dirty="0" smtClean="0"/>
              <a:t>Management processes are intended to ensure a project is designed and operated within its safety limits</a:t>
            </a:r>
          </a:p>
          <a:p>
            <a:endParaRPr lang="en-US" b="1" dirty="0" smtClean="0"/>
          </a:p>
          <a:p>
            <a:r>
              <a:rPr lang="en-US" b="1" dirty="0" smtClean="0"/>
              <a:t>Without a complete and readily available safety design basis, no process or culture can be effective</a:t>
            </a:r>
          </a:p>
          <a:p>
            <a:endParaRPr lang="en-US" b="1" dirty="0" smtClean="0">
              <a:solidFill>
                <a:srgbClr val="333333"/>
              </a:solidFill>
            </a:endParaRPr>
          </a:p>
          <a:p>
            <a:r>
              <a:rPr lang="en-US" b="1" dirty="0" smtClean="0">
                <a:solidFill>
                  <a:srgbClr val="333333"/>
                </a:solidFill>
              </a:rPr>
              <a:t>Our knowledge</a:t>
            </a:r>
          </a:p>
          <a:p>
            <a:pPr lvl="1"/>
            <a:r>
              <a:rPr lang="en-US" sz="2800" dirty="0" smtClean="0">
                <a:solidFill>
                  <a:srgbClr val="333333"/>
                </a:solidFill>
              </a:rPr>
              <a:t>Known knowns</a:t>
            </a:r>
            <a:r>
              <a:rPr lang="en-US" sz="2800" dirty="0">
                <a:solidFill>
                  <a:srgbClr val="333333"/>
                </a:solidFill>
              </a:rPr>
              <a:t> </a:t>
            </a:r>
            <a:r>
              <a:rPr lang="en-US" sz="2800" dirty="0" smtClean="0">
                <a:solidFill>
                  <a:srgbClr val="333333"/>
                </a:solidFill>
              </a:rPr>
              <a:t>-- </a:t>
            </a:r>
            <a:r>
              <a:rPr lang="en-US" sz="2200" dirty="0" smtClean="0">
                <a:solidFill>
                  <a:srgbClr val="333333"/>
                </a:solidFill>
              </a:rPr>
              <a:t>Things </a:t>
            </a:r>
            <a:r>
              <a:rPr lang="en-US" sz="2200" dirty="0">
                <a:solidFill>
                  <a:srgbClr val="333333"/>
                </a:solidFill>
              </a:rPr>
              <a:t>we know that we </a:t>
            </a:r>
            <a:r>
              <a:rPr lang="en-US" sz="2200" dirty="0" smtClean="0">
                <a:solidFill>
                  <a:srgbClr val="333333"/>
                </a:solidFill>
              </a:rPr>
              <a:t>know</a:t>
            </a:r>
          </a:p>
          <a:p>
            <a:pPr lvl="1"/>
            <a:r>
              <a:rPr lang="en-US" sz="2800" dirty="0" smtClean="0">
                <a:solidFill>
                  <a:srgbClr val="333333"/>
                </a:solidFill>
              </a:rPr>
              <a:t>Known unknowns -- </a:t>
            </a:r>
            <a:r>
              <a:rPr lang="en-US" sz="2200" dirty="0" smtClean="0">
                <a:solidFill>
                  <a:srgbClr val="333333"/>
                </a:solidFill>
              </a:rPr>
              <a:t>Things </a:t>
            </a:r>
            <a:r>
              <a:rPr lang="en-US" sz="2200" dirty="0">
                <a:solidFill>
                  <a:srgbClr val="333333"/>
                </a:solidFill>
              </a:rPr>
              <a:t>that we know we don't </a:t>
            </a:r>
            <a:r>
              <a:rPr lang="en-US" sz="2200" dirty="0" smtClean="0">
                <a:solidFill>
                  <a:srgbClr val="333333"/>
                </a:solidFill>
              </a:rPr>
              <a:t>know</a:t>
            </a:r>
          </a:p>
          <a:p>
            <a:pPr lvl="1"/>
            <a:r>
              <a:rPr lang="en-US" sz="2800" dirty="0">
                <a:solidFill>
                  <a:srgbClr val="333333"/>
                </a:solidFill>
              </a:rPr>
              <a:t>U</a:t>
            </a:r>
            <a:r>
              <a:rPr lang="en-US" sz="2800" dirty="0" smtClean="0">
                <a:solidFill>
                  <a:srgbClr val="333333"/>
                </a:solidFill>
              </a:rPr>
              <a:t>nknown unknowns -- </a:t>
            </a:r>
            <a:r>
              <a:rPr lang="en-US" sz="2200" dirty="0" smtClean="0">
                <a:solidFill>
                  <a:srgbClr val="333333"/>
                </a:solidFill>
              </a:rPr>
              <a:t>Things </a:t>
            </a:r>
            <a:r>
              <a:rPr lang="en-US" sz="2200" dirty="0">
                <a:solidFill>
                  <a:srgbClr val="333333"/>
                </a:solidFill>
              </a:rPr>
              <a:t>we don't know we don't </a:t>
            </a:r>
            <a:r>
              <a:rPr lang="en-US" sz="2200" dirty="0" smtClean="0">
                <a:solidFill>
                  <a:srgbClr val="333333"/>
                </a:solidFill>
              </a:rPr>
              <a:t>know</a:t>
            </a:r>
          </a:p>
          <a:p>
            <a:pPr marL="0" indent="0">
              <a:buNone/>
            </a:pPr>
            <a:endParaRPr lang="en-US" b="1" dirty="0"/>
          </a:p>
        </p:txBody>
      </p:sp>
      <p:sp>
        <p:nvSpPr>
          <p:cNvPr id="4" name="Slide Number Placeholder 3"/>
          <p:cNvSpPr>
            <a:spLocks noGrp="1"/>
          </p:cNvSpPr>
          <p:nvPr>
            <p:ph type="sldNum" sz="quarter" idx="12"/>
          </p:nvPr>
        </p:nvSpPr>
        <p:spPr/>
        <p:txBody>
          <a:bodyPr/>
          <a:lstStyle/>
          <a:p>
            <a:fld id="{CC8D3A21-3525-4065-9862-DADB56CA2EB2}" type="slidenum">
              <a:rPr lang="en-US" smtClean="0"/>
              <a:t>15</a:t>
            </a:fld>
            <a:endParaRPr lang="en-US" dirty="0"/>
          </a:p>
        </p:txBody>
      </p:sp>
      <p:sp>
        <p:nvSpPr>
          <p:cNvPr id="5" name="Rectangle 4"/>
          <p:cNvSpPr/>
          <p:nvPr/>
        </p:nvSpPr>
        <p:spPr>
          <a:xfrm>
            <a:off x="6358255" y="5456105"/>
            <a:ext cx="2054225" cy="300082"/>
          </a:xfrm>
          <a:prstGeom prst="rect">
            <a:avLst/>
          </a:prstGeom>
        </p:spPr>
        <p:txBody>
          <a:bodyPr wrap="square">
            <a:spAutoFit/>
          </a:bodyPr>
          <a:lstStyle/>
          <a:p>
            <a:r>
              <a:rPr lang="en-US" sz="1350" b="1" i="1" dirty="0" smtClean="0">
                <a:solidFill>
                  <a:srgbClr val="333333"/>
                </a:solidFill>
                <a:latin typeface="helvetica neue"/>
              </a:rPr>
              <a:t>Ref: Donald Rumsfeld</a:t>
            </a:r>
            <a:endParaRPr lang="en-US" sz="1350" b="1" i="1" dirty="0"/>
          </a:p>
        </p:txBody>
      </p:sp>
    </p:spTree>
    <p:extLst>
      <p:ext uri="{BB962C8B-B14F-4D97-AF65-F5344CB8AC3E}">
        <p14:creationId xmlns:p14="http://schemas.microsoft.com/office/powerpoint/2010/main" val="136488283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970617"/>
          </a:xfrm>
        </p:spPr>
        <p:txBody>
          <a:bodyPr/>
          <a:lstStyle/>
          <a:p>
            <a:r>
              <a:rPr lang="en-US" dirty="0" smtClean="0"/>
              <a:t>Summary and Conclusion</a:t>
            </a:r>
            <a:endParaRPr lang="en-US" dirty="0"/>
          </a:p>
        </p:txBody>
      </p:sp>
      <p:sp>
        <p:nvSpPr>
          <p:cNvPr id="3" name="Content Placeholder 2"/>
          <p:cNvSpPr>
            <a:spLocks noGrp="1"/>
          </p:cNvSpPr>
          <p:nvPr>
            <p:ph idx="1"/>
          </p:nvPr>
        </p:nvSpPr>
        <p:spPr>
          <a:xfrm>
            <a:off x="447040" y="1425932"/>
            <a:ext cx="8239760" cy="3001327"/>
          </a:xfrm>
        </p:spPr>
        <p:txBody>
          <a:bodyPr>
            <a:noAutofit/>
          </a:bodyPr>
          <a:lstStyle/>
          <a:p>
            <a:r>
              <a:rPr lang="en-US" sz="2200" b="1" dirty="0" smtClean="0"/>
              <a:t>Every organization has a culture; it’s a matter of the nature and stage of evolution (e.g., compliance-based, regenerative)</a:t>
            </a:r>
          </a:p>
          <a:p>
            <a:r>
              <a:rPr lang="en-US" sz="2200" b="1" dirty="0" smtClean="0"/>
              <a:t>Improving SC is a gradual process requiring leadership commitment, assessment of current culture, questioning attitude, and institutionalizing a continuous improvement process</a:t>
            </a:r>
          </a:p>
          <a:p>
            <a:r>
              <a:rPr lang="en-US" sz="2200" b="1" dirty="0" smtClean="0"/>
              <a:t>It is imperative to establish and document design basis of projects so that risks are identified, analyzed, assessed, managed and communicated</a:t>
            </a:r>
          </a:p>
        </p:txBody>
      </p:sp>
      <p:sp>
        <p:nvSpPr>
          <p:cNvPr id="4" name="Slide Number Placeholder 3"/>
          <p:cNvSpPr>
            <a:spLocks noGrp="1"/>
          </p:cNvSpPr>
          <p:nvPr>
            <p:ph type="sldNum" sz="quarter" idx="12"/>
          </p:nvPr>
        </p:nvSpPr>
        <p:spPr/>
        <p:txBody>
          <a:bodyPr/>
          <a:lstStyle/>
          <a:p>
            <a:fld id="{CC8D3A21-3525-4065-9862-DADB56CA2EB2}" type="slidenum">
              <a:rPr lang="en-US" smtClean="0"/>
              <a:t>16</a:t>
            </a:fld>
            <a:endParaRPr lang="en-US"/>
          </a:p>
        </p:txBody>
      </p:sp>
      <p:sp>
        <p:nvSpPr>
          <p:cNvPr id="6" name="Rounded Rectangle 5"/>
          <p:cNvSpPr/>
          <p:nvPr/>
        </p:nvSpPr>
        <p:spPr>
          <a:xfrm>
            <a:off x="863599" y="4604449"/>
            <a:ext cx="7325361" cy="999431"/>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a:t>Peoples attitudes and opinions have been formed over decades of life and cannot change by a few meetings or giving a few lectures </a:t>
            </a:r>
            <a:r>
              <a:rPr lang="en-US" sz="2000" b="1" dirty="0" smtClean="0"/>
              <a:t>                                          						</a:t>
            </a:r>
            <a:r>
              <a:rPr lang="en-US" sz="1600" i="1" dirty="0" smtClean="0"/>
              <a:t>Mao </a:t>
            </a:r>
            <a:r>
              <a:rPr lang="en-US" sz="1600" i="1" dirty="0" err="1"/>
              <a:t>Tse</a:t>
            </a:r>
            <a:r>
              <a:rPr lang="en-US" sz="1600" i="1" dirty="0"/>
              <a:t> </a:t>
            </a:r>
            <a:r>
              <a:rPr lang="en-US" sz="1600" i="1" dirty="0" smtClean="0"/>
              <a:t>Tung</a:t>
            </a:r>
            <a:endParaRPr lang="en-US" sz="1600" dirty="0"/>
          </a:p>
        </p:txBody>
      </p:sp>
      <p:pic>
        <p:nvPicPr>
          <p:cNvPr id="5" name="Picture 4"/>
          <p:cNvPicPr>
            <a:picLocks noChangeAspect="1"/>
          </p:cNvPicPr>
          <p:nvPr/>
        </p:nvPicPr>
        <p:blipFill>
          <a:blip r:embed="rId3"/>
          <a:stretch>
            <a:fillRect/>
          </a:stretch>
        </p:blipFill>
        <p:spPr>
          <a:xfrm>
            <a:off x="364630" y="6068710"/>
            <a:ext cx="1027290" cy="575282"/>
          </a:xfrm>
          <a:prstGeom prst="rect">
            <a:avLst/>
          </a:prstGeom>
        </p:spPr>
      </p:pic>
    </p:spTree>
    <p:extLst>
      <p:ext uri="{BB962C8B-B14F-4D97-AF65-F5344CB8AC3E}">
        <p14:creationId xmlns:p14="http://schemas.microsoft.com/office/powerpoint/2010/main" val="3474075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iterate type="wd">
                                    <p:tmPct val="13000"/>
                                  </p:iterate>
                                  <p:childTnLst>
                                    <p:set>
                                      <p:cBhvr>
                                        <p:cTn id="21" dur="1" fill="hold">
                                          <p:stCondLst>
                                            <p:cond delay="0"/>
                                          </p:stCondLst>
                                        </p:cTn>
                                        <p:tgtEl>
                                          <p:spTgt spid="6"/>
                                        </p:tgtEl>
                                        <p:attrNameLst>
                                          <p:attrName>style.visibility</p:attrName>
                                        </p:attrNameLst>
                                      </p:cBhvr>
                                      <p:to>
                                        <p:strVal val="visible"/>
                                      </p:to>
                                    </p:set>
                                    <p:animEffect transition="in" filter="fade">
                                      <p:cBhvr>
                                        <p:cTn id="22" dur="16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13610" y="2285366"/>
            <a:ext cx="4959350" cy="1325563"/>
          </a:xfrm>
        </p:spPr>
        <p:txBody>
          <a:bodyPr>
            <a:normAutofit/>
          </a:bodyPr>
          <a:lstStyle/>
          <a:p>
            <a:r>
              <a:rPr lang="en-US" sz="4800" dirty="0" smtClean="0"/>
              <a:t>Backup Slides</a:t>
            </a:r>
            <a:endParaRPr lang="en-US" sz="4800" dirty="0"/>
          </a:p>
        </p:txBody>
      </p:sp>
      <p:sp>
        <p:nvSpPr>
          <p:cNvPr id="4" name="Slide Number Placeholder 3"/>
          <p:cNvSpPr>
            <a:spLocks noGrp="1"/>
          </p:cNvSpPr>
          <p:nvPr>
            <p:ph type="sldNum" sz="quarter" idx="12"/>
          </p:nvPr>
        </p:nvSpPr>
        <p:spPr/>
        <p:txBody>
          <a:bodyPr/>
          <a:lstStyle/>
          <a:p>
            <a:fld id="{CC8D3A21-3525-4065-9862-DADB56CA2EB2}" type="slidenum">
              <a:rPr lang="en-US" smtClean="0"/>
              <a:t>17</a:t>
            </a:fld>
            <a:endParaRPr lang="en-US"/>
          </a:p>
        </p:txBody>
      </p:sp>
    </p:spTree>
    <p:extLst>
      <p:ext uri="{BB962C8B-B14F-4D97-AF65-F5344CB8AC3E}">
        <p14:creationId xmlns:p14="http://schemas.microsoft.com/office/powerpoint/2010/main" val="235626674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srcRect b="567"/>
          <a:stretch/>
        </p:blipFill>
        <p:spPr>
          <a:xfrm>
            <a:off x="469865" y="1625691"/>
            <a:ext cx="5240355" cy="4545094"/>
          </a:xfrm>
          <a:prstGeom prst="rect">
            <a:avLst/>
          </a:prstGeom>
        </p:spPr>
      </p:pic>
      <p:sp>
        <p:nvSpPr>
          <p:cNvPr id="3" name="Slide Number Placeholder 2"/>
          <p:cNvSpPr>
            <a:spLocks noGrp="1"/>
          </p:cNvSpPr>
          <p:nvPr>
            <p:ph type="sldNum" sz="quarter" idx="12"/>
          </p:nvPr>
        </p:nvSpPr>
        <p:spPr/>
        <p:txBody>
          <a:bodyPr/>
          <a:lstStyle/>
          <a:p>
            <a:fld id="{CC8D3A21-3525-4065-9862-DADB56CA2EB2}" type="slidenum">
              <a:rPr lang="en-US" smtClean="0"/>
              <a:t>18</a:t>
            </a:fld>
            <a:endParaRPr lang="en-US"/>
          </a:p>
        </p:txBody>
      </p:sp>
      <p:sp>
        <p:nvSpPr>
          <p:cNvPr id="4" name="TextBox 3"/>
          <p:cNvSpPr txBox="1"/>
          <p:nvPr/>
        </p:nvSpPr>
        <p:spPr>
          <a:xfrm>
            <a:off x="2335306" y="6048574"/>
            <a:ext cx="1807033" cy="307777"/>
          </a:xfrm>
          <a:prstGeom prst="rect">
            <a:avLst/>
          </a:prstGeom>
          <a:noFill/>
        </p:spPr>
        <p:txBody>
          <a:bodyPr wrap="none" rtlCol="0">
            <a:spAutoFit/>
          </a:bodyPr>
          <a:lstStyle/>
          <a:p>
            <a:r>
              <a:rPr lang="en-US" sz="1400" b="1" i="1" dirty="0" smtClean="0"/>
              <a:t>Ref: M. Fleming, 2010</a:t>
            </a:r>
            <a:endParaRPr lang="en-US" sz="1400" b="1" i="1" dirty="0"/>
          </a:p>
        </p:txBody>
      </p:sp>
      <p:sp>
        <p:nvSpPr>
          <p:cNvPr id="7" name="Title 1"/>
          <p:cNvSpPr>
            <a:spLocks noGrp="1"/>
          </p:cNvSpPr>
          <p:nvPr>
            <p:ph type="title"/>
          </p:nvPr>
        </p:nvSpPr>
        <p:spPr/>
        <p:txBody>
          <a:bodyPr>
            <a:normAutofit/>
          </a:bodyPr>
          <a:lstStyle/>
          <a:p>
            <a:r>
              <a:rPr lang="en-US" sz="3600" dirty="0" smtClean="0"/>
              <a:t>Cultural Causes of Disasters</a:t>
            </a:r>
            <a:endParaRPr lang="en-US" sz="3600" dirty="0"/>
          </a:p>
        </p:txBody>
      </p:sp>
      <p:sp>
        <p:nvSpPr>
          <p:cNvPr id="9" name="Rectangle 8"/>
          <p:cNvSpPr/>
          <p:nvPr/>
        </p:nvSpPr>
        <p:spPr>
          <a:xfrm>
            <a:off x="5710220" y="2385584"/>
            <a:ext cx="3283467" cy="2585323"/>
          </a:xfrm>
          <a:prstGeom prst="rect">
            <a:avLst/>
          </a:prstGeom>
        </p:spPr>
        <p:txBody>
          <a:bodyPr wrap="square">
            <a:spAutoFit/>
          </a:bodyPr>
          <a:lstStyle/>
          <a:p>
            <a:r>
              <a:rPr lang="en-US" b="1" dirty="0" smtClean="0"/>
              <a:t>Review of </a:t>
            </a:r>
            <a:r>
              <a:rPr lang="en-US" b="1" dirty="0"/>
              <a:t>17 offshore disasters to identify cultural </a:t>
            </a:r>
            <a:r>
              <a:rPr lang="en-US" b="1" dirty="0" smtClean="0"/>
              <a:t>causal factors</a:t>
            </a:r>
            <a:endParaRPr lang="en-US" b="1" dirty="0"/>
          </a:p>
          <a:p>
            <a:r>
              <a:rPr lang="en-US" b="1" dirty="0" smtClean="0"/>
              <a:t>14 </a:t>
            </a:r>
            <a:r>
              <a:rPr lang="en-US" b="1" dirty="0"/>
              <a:t>disasters contained cultural causes</a:t>
            </a:r>
          </a:p>
          <a:p>
            <a:pPr marL="285750" indent="-285750">
              <a:buFont typeface="Arial" panose="020B0604020202020204" pitchFamily="34" charset="0"/>
              <a:buChar char="•"/>
            </a:pPr>
            <a:r>
              <a:rPr lang="en-US" dirty="0" smtClean="0"/>
              <a:t>Tolerance </a:t>
            </a:r>
            <a:r>
              <a:rPr lang="en-US" dirty="0"/>
              <a:t>of inadequate systems and </a:t>
            </a:r>
            <a:r>
              <a:rPr lang="en-US" dirty="0" smtClean="0"/>
              <a:t>resources (10)  </a:t>
            </a:r>
            <a:endParaRPr lang="en-US" dirty="0"/>
          </a:p>
          <a:p>
            <a:pPr marL="285750" indent="-285750">
              <a:buFont typeface="Arial" panose="020B0604020202020204" pitchFamily="34" charset="0"/>
              <a:buChar char="•"/>
            </a:pPr>
            <a:r>
              <a:rPr lang="en-US" dirty="0" smtClean="0"/>
              <a:t>Normalization </a:t>
            </a:r>
            <a:r>
              <a:rPr lang="en-US" dirty="0"/>
              <a:t>of </a:t>
            </a:r>
            <a:r>
              <a:rPr lang="en-US" dirty="0" smtClean="0"/>
              <a:t>deviance (9)</a:t>
            </a:r>
            <a:endParaRPr lang="en-US" dirty="0"/>
          </a:p>
          <a:p>
            <a:pPr marL="285750" indent="-285750">
              <a:buFont typeface="Arial" panose="020B0604020202020204" pitchFamily="34" charset="0"/>
              <a:buChar char="•"/>
            </a:pPr>
            <a:r>
              <a:rPr lang="en-US" dirty="0" smtClean="0"/>
              <a:t>Complacency (8)</a:t>
            </a:r>
            <a:endParaRPr lang="en-US" dirty="0"/>
          </a:p>
          <a:p>
            <a:pPr marL="285750" indent="-285750">
              <a:buFont typeface="Arial" panose="020B0604020202020204" pitchFamily="34" charset="0"/>
              <a:buChar char="•"/>
            </a:pPr>
            <a:r>
              <a:rPr lang="en-US" dirty="0" smtClean="0"/>
              <a:t>Work </a:t>
            </a:r>
            <a:r>
              <a:rPr lang="en-US" dirty="0"/>
              <a:t>pressure/ </a:t>
            </a:r>
            <a:r>
              <a:rPr lang="en-US" dirty="0" smtClean="0"/>
              <a:t>cost (4)</a:t>
            </a:r>
            <a:endParaRPr lang="en-US" dirty="0"/>
          </a:p>
        </p:txBody>
      </p:sp>
    </p:spTree>
    <p:extLst>
      <p:ext uri="{BB962C8B-B14F-4D97-AF65-F5344CB8AC3E}">
        <p14:creationId xmlns:p14="http://schemas.microsoft.com/office/powerpoint/2010/main" val="418343450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Context</a:t>
            </a:r>
            <a:endParaRPr lang="en-US" sz="3600" dirty="0"/>
          </a:p>
        </p:txBody>
      </p:sp>
      <p:sp>
        <p:nvSpPr>
          <p:cNvPr id="3" name="Content Placeholder 2"/>
          <p:cNvSpPr>
            <a:spLocks noGrp="1"/>
          </p:cNvSpPr>
          <p:nvPr>
            <p:ph idx="1"/>
          </p:nvPr>
        </p:nvSpPr>
        <p:spPr/>
        <p:txBody>
          <a:bodyPr>
            <a:normAutofit lnSpcReduction="10000"/>
          </a:bodyPr>
          <a:lstStyle/>
          <a:p>
            <a:r>
              <a:rPr lang="en-US" b="1" dirty="0"/>
              <a:t>Presentation is based on a paper co-authored </a:t>
            </a:r>
            <a:r>
              <a:rPr lang="en-US" b="1" dirty="0" smtClean="0"/>
              <a:t>by:</a:t>
            </a:r>
            <a:endParaRPr lang="en-US" b="1" dirty="0"/>
          </a:p>
          <a:p>
            <a:pPr lvl="1"/>
            <a:r>
              <a:rPr lang="en-US" dirty="0">
                <a:cs typeface="Arial" panose="020B0604020202020204" pitchFamily="34" charset="0"/>
              </a:rPr>
              <a:t>Ahmad Faramarzi, PE (APM </a:t>
            </a:r>
            <a:r>
              <a:rPr lang="en-US" dirty="0" smtClean="0">
                <a:cs typeface="Arial" panose="020B0604020202020204" pitchFamily="34" charset="0"/>
              </a:rPr>
              <a:t>Institute, Inc.)</a:t>
            </a:r>
            <a:endParaRPr lang="en-US" dirty="0">
              <a:cs typeface="Arial" panose="020B0604020202020204" pitchFamily="34" charset="0"/>
            </a:endParaRPr>
          </a:p>
          <a:p>
            <a:pPr lvl="1"/>
            <a:r>
              <a:rPr lang="en-US" dirty="0">
                <a:cs typeface="Arial" panose="020B0604020202020204" pitchFamily="34" charset="0"/>
              </a:rPr>
              <a:t>Chuck Hutton, PE (Hutton Consulting)</a:t>
            </a:r>
          </a:p>
          <a:p>
            <a:pPr lvl="1"/>
            <a:r>
              <a:rPr lang="en-US" dirty="0">
                <a:cs typeface="Arial" panose="020B0604020202020204" pitchFamily="34" charset="0"/>
              </a:rPr>
              <a:t>Miguel Rocha, PE </a:t>
            </a:r>
            <a:r>
              <a:rPr lang="en-US" dirty="0" smtClean="0">
                <a:cs typeface="Arial" panose="020B0604020202020204" pitchFamily="34" charset="0"/>
              </a:rPr>
              <a:t>(U.S. Bureau </a:t>
            </a:r>
            <a:r>
              <a:rPr lang="en-US" dirty="0">
                <a:cs typeface="Arial" panose="020B0604020202020204" pitchFamily="34" charset="0"/>
              </a:rPr>
              <a:t>of </a:t>
            </a:r>
            <a:r>
              <a:rPr lang="en-US" dirty="0" smtClean="0">
                <a:cs typeface="Arial" panose="020B0604020202020204" pitchFamily="34" charset="0"/>
              </a:rPr>
              <a:t>Reclamation)</a:t>
            </a:r>
          </a:p>
          <a:p>
            <a:r>
              <a:rPr lang="en-US" b="1" dirty="0" smtClean="0">
                <a:cs typeface="Arial" panose="020B0604020202020204" pitchFamily="34" charset="0"/>
              </a:rPr>
              <a:t>Paper includes:</a:t>
            </a:r>
            <a:endParaRPr lang="en-US" b="1" dirty="0">
              <a:cs typeface="Arial" panose="020B0604020202020204" pitchFamily="34" charset="0"/>
            </a:endParaRPr>
          </a:p>
          <a:p>
            <a:pPr lvl="1"/>
            <a:r>
              <a:rPr lang="en-US" dirty="0">
                <a:cs typeface="Arial" panose="020B0604020202020204" pitchFamily="34" charset="0"/>
              </a:rPr>
              <a:t>A </a:t>
            </a:r>
            <a:r>
              <a:rPr lang="en-US" dirty="0" smtClean="0">
                <a:cs typeface="Arial" panose="020B0604020202020204" pitchFamily="34" charset="0"/>
              </a:rPr>
              <a:t>discussion </a:t>
            </a:r>
            <a:r>
              <a:rPr lang="en-US" dirty="0">
                <a:cs typeface="Arial" panose="020B0604020202020204" pitchFamily="34" charset="0"/>
              </a:rPr>
              <a:t>of history and evolution </a:t>
            </a:r>
            <a:r>
              <a:rPr lang="en-US" dirty="0" smtClean="0">
                <a:cs typeface="Arial" panose="020B0604020202020204" pitchFamily="34" charset="0"/>
              </a:rPr>
              <a:t>as well as main attributes of Safety Culture</a:t>
            </a:r>
            <a:endParaRPr lang="en-US" dirty="0">
              <a:cs typeface="Arial" panose="020B0604020202020204" pitchFamily="34" charset="0"/>
            </a:endParaRPr>
          </a:p>
          <a:p>
            <a:pPr lvl="1"/>
            <a:r>
              <a:rPr lang="en-US" dirty="0">
                <a:cs typeface="Arial" panose="020B0604020202020204" pitchFamily="34" charset="0"/>
              </a:rPr>
              <a:t>A few </a:t>
            </a:r>
            <a:r>
              <a:rPr lang="en-US" dirty="0" smtClean="0">
                <a:cs typeface="Arial" panose="020B0604020202020204" pitchFamily="34" charset="0"/>
              </a:rPr>
              <a:t>examples of </a:t>
            </a:r>
            <a:r>
              <a:rPr lang="en-US" dirty="0">
                <a:cs typeface="Arial" panose="020B0604020202020204" pitchFamily="34" charset="0"/>
              </a:rPr>
              <a:t>implementation of safety culture relevant to dam industry</a:t>
            </a:r>
          </a:p>
          <a:p>
            <a:r>
              <a:rPr lang="en-US" b="1" dirty="0" smtClean="0"/>
              <a:t>Safety Management and Safety Culture</a:t>
            </a:r>
          </a:p>
          <a:p>
            <a:pPr lvl="1"/>
            <a:r>
              <a:rPr lang="en-US" dirty="0" smtClean="0"/>
              <a:t>Process-based and </a:t>
            </a:r>
            <a:r>
              <a:rPr lang="en-US" dirty="0"/>
              <a:t>b</a:t>
            </a:r>
            <a:r>
              <a:rPr lang="en-US" dirty="0" smtClean="0"/>
              <a:t>ehavior-based</a:t>
            </a:r>
            <a:endParaRPr lang="en-US" dirty="0"/>
          </a:p>
        </p:txBody>
      </p:sp>
      <p:sp>
        <p:nvSpPr>
          <p:cNvPr id="4" name="Slide Number Placeholder 3"/>
          <p:cNvSpPr>
            <a:spLocks noGrp="1"/>
          </p:cNvSpPr>
          <p:nvPr>
            <p:ph type="sldNum" sz="quarter" idx="12"/>
          </p:nvPr>
        </p:nvSpPr>
        <p:spPr/>
        <p:txBody>
          <a:bodyPr/>
          <a:lstStyle/>
          <a:p>
            <a:fld id="{CC8D3A21-3525-4065-9862-DADB56CA2EB2}" type="slidenum">
              <a:rPr lang="en-US" smtClean="0"/>
              <a:t>2</a:t>
            </a:fld>
            <a:endParaRPr lang="en-US"/>
          </a:p>
        </p:txBody>
      </p:sp>
    </p:spTree>
    <p:extLst>
      <p:ext uri="{BB962C8B-B14F-4D97-AF65-F5344CB8AC3E}">
        <p14:creationId xmlns:p14="http://schemas.microsoft.com/office/powerpoint/2010/main" val="128963478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C8D3A21-3525-4065-9862-DADB56CA2EB2}" type="slidenum">
              <a:rPr lang="en-US" smtClean="0"/>
              <a:t>3</a:t>
            </a:fld>
            <a:endParaRPr lang="en-US"/>
          </a:p>
        </p:txBody>
      </p:sp>
      <p:sp>
        <p:nvSpPr>
          <p:cNvPr id="5" name="Title 1"/>
          <p:cNvSpPr txBox="1">
            <a:spLocks/>
          </p:cNvSpPr>
          <p:nvPr/>
        </p:nvSpPr>
        <p:spPr>
          <a:xfrm>
            <a:off x="491541" y="259539"/>
            <a:ext cx="7886700" cy="942308"/>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3200" b="1" i="0" kern="1200" baseline="0">
                <a:solidFill>
                  <a:schemeClr val="tx1"/>
                </a:solidFill>
                <a:latin typeface="+mj-lt"/>
                <a:ea typeface="+mj-ea"/>
                <a:cs typeface="+mj-cs"/>
              </a:defRPr>
            </a:lvl1pPr>
          </a:lstStyle>
          <a:p>
            <a:r>
              <a:rPr lang="en-US" sz="3600" dirty="0" smtClean="0"/>
              <a:t>Evolution of Accident Causation Theories</a:t>
            </a:r>
            <a:endParaRPr lang="en-US" sz="3600" dirty="0"/>
          </a:p>
        </p:txBody>
      </p:sp>
      <p:sp>
        <p:nvSpPr>
          <p:cNvPr id="6" name="Content Placeholder 21"/>
          <p:cNvSpPr txBox="1">
            <a:spLocks/>
          </p:cNvSpPr>
          <p:nvPr/>
        </p:nvSpPr>
        <p:spPr>
          <a:xfrm>
            <a:off x="440158" y="1092797"/>
            <a:ext cx="7758379" cy="119154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b="1" dirty="0" smtClean="0"/>
              <a:t>Technical Period </a:t>
            </a:r>
          </a:p>
          <a:p>
            <a:pPr lvl="1"/>
            <a:r>
              <a:rPr lang="en-US" dirty="0" smtClean="0"/>
              <a:t>Equipment malfunction or other failures resulting in structural collapse, explosions, etc.</a:t>
            </a:r>
          </a:p>
          <a:p>
            <a:pPr lvl="2"/>
            <a:endParaRPr lang="en-US" sz="2400" dirty="0"/>
          </a:p>
        </p:txBody>
      </p:sp>
      <p:sp>
        <p:nvSpPr>
          <p:cNvPr id="2" name="Rounded Rectangle 1"/>
          <p:cNvSpPr/>
          <p:nvPr/>
        </p:nvSpPr>
        <p:spPr>
          <a:xfrm>
            <a:off x="751840" y="5552641"/>
            <a:ext cx="7911204" cy="538092"/>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smtClean="0"/>
              <a:t>Our approach to safety has and continues to change and evolve </a:t>
            </a:r>
            <a:endParaRPr lang="en-US" sz="2200" b="1" dirty="0"/>
          </a:p>
        </p:txBody>
      </p:sp>
      <p:sp>
        <p:nvSpPr>
          <p:cNvPr id="11" name="Content Placeholder 21"/>
          <p:cNvSpPr txBox="1">
            <a:spLocks/>
          </p:cNvSpPr>
          <p:nvPr/>
        </p:nvSpPr>
        <p:spPr>
          <a:xfrm>
            <a:off x="440158" y="2457313"/>
            <a:ext cx="7606562" cy="132878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b="1" dirty="0" smtClean="0"/>
              <a:t>Human Error (1960’s on)</a:t>
            </a:r>
          </a:p>
          <a:p>
            <a:pPr marL="284163" lvl="1" indent="0">
              <a:buNone/>
            </a:pPr>
            <a:r>
              <a:rPr lang="en-US" dirty="0" smtClean="0"/>
              <a:t>Cognitive, perception, communication, organizational</a:t>
            </a:r>
          </a:p>
        </p:txBody>
      </p:sp>
      <p:sp>
        <p:nvSpPr>
          <p:cNvPr id="12" name="Content Placeholder 21"/>
          <p:cNvSpPr txBox="1">
            <a:spLocks/>
          </p:cNvSpPr>
          <p:nvPr/>
        </p:nvSpPr>
        <p:spPr>
          <a:xfrm>
            <a:off x="461760" y="3592266"/>
            <a:ext cx="4009008" cy="168077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b="1" dirty="0" smtClean="0"/>
              <a:t>Organizational Culture (1980’s on)</a:t>
            </a:r>
          </a:p>
          <a:p>
            <a:pPr marL="233363" lvl="1" indent="0">
              <a:buNone/>
            </a:pPr>
            <a:r>
              <a:rPr lang="en-US" dirty="0" smtClean="0"/>
              <a:t>Vulnerabilities of complex systems and a lack of focus on safety </a:t>
            </a:r>
          </a:p>
          <a:p>
            <a:pPr marL="914400" lvl="2" indent="0">
              <a:buNone/>
            </a:pPr>
            <a:endParaRPr lang="en-US" sz="2400" dirty="0"/>
          </a:p>
        </p:txBody>
      </p:sp>
      <p:pic>
        <p:nvPicPr>
          <p:cNvPr id="16" name="Picture 15"/>
          <p:cNvPicPr>
            <a:picLocks noChangeAspect="1"/>
          </p:cNvPicPr>
          <p:nvPr/>
        </p:nvPicPr>
        <p:blipFill rotWithShape="1">
          <a:blip r:embed="rId3"/>
          <a:srcRect l="-622" t="943" r="19375" b="-943"/>
          <a:stretch/>
        </p:blipFill>
        <p:spPr>
          <a:xfrm>
            <a:off x="6645986" y="3789680"/>
            <a:ext cx="2017058" cy="1371600"/>
          </a:xfrm>
          <a:prstGeom prst="rect">
            <a:avLst/>
          </a:prstGeom>
        </p:spPr>
      </p:pic>
      <p:pic>
        <p:nvPicPr>
          <p:cNvPr id="18" name="Picture 17"/>
          <p:cNvPicPr/>
          <p:nvPr/>
        </p:nvPicPr>
        <p:blipFill rotWithShape="1">
          <a:blip r:embed="rId4"/>
          <a:srcRect l="8142" t="12352" r="27894" b="21255"/>
          <a:stretch/>
        </p:blipFill>
        <p:spPr bwMode="auto">
          <a:xfrm>
            <a:off x="4470768" y="3789680"/>
            <a:ext cx="1987182" cy="13716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496551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10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3000"/>
                                        <p:tgtEl>
                                          <p:spTgt spid="18"/>
                                        </p:tgtEl>
                                      </p:cBhvr>
                                    </p:animEffect>
                                  </p:childTnLst>
                                </p:cTn>
                              </p:par>
                              <p:par>
                                <p:cTn id="18" presetID="10" presetClass="entr" presetSubtype="0" fill="hold" nodeType="with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fade">
                                      <p:cBhvr>
                                        <p:cTn id="20" dur="3000"/>
                                        <p:tgtEl>
                                          <p:spTgt spid="16"/>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fade">
                                      <p:cBhvr>
                                        <p:cTn id="25" dur="2000"/>
                                        <p:tgtEl>
                                          <p:spTgt spid="2"/>
                                        </p:tgtEl>
                                      </p:cBhvr>
                                    </p:animEffect>
                                    <p:anim calcmode="lin" valueType="num">
                                      <p:cBhvr>
                                        <p:cTn id="26" dur="2000" fill="hold"/>
                                        <p:tgtEl>
                                          <p:spTgt spid="2"/>
                                        </p:tgtEl>
                                        <p:attrNameLst>
                                          <p:attrName>ppt_x</p:attrName>
                                        </p:attrNameLst>
                                      </p:cBhvr>
                                      <p:tavLst>
                                        <p:tav tm="0">
                                          <p:val>
                                            <p:strVal val="#ppt_x"/>
                                          </p:val>
                                        </p:tav>
                                        <p:tav tm="100000">
                                          <p:val>
                                            <p:strVal val="#ppt_x"/>
                                          </p:val>
                                        </p:tav>
                                      </p:tavLst>
                                    </p:anim>
                                    <p:anim calcmode="lin" valueType="num">
                                      <p:cBhvr>
                                        <p:cTn id="27" dur="2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0235" y="301678"/>
            <a:ext cx="7886700" cy="1325563"/>
          </a:xfrm>
        </p:spPr>
        <p:txBody>
          <a:bodyPr>
            <a:normAutofit/>
          </a:bodyPr>
          <a:lstStyle/>
          <a:p>
            <a:r>
              <a:rPr lang="en-US" sz="3600" dirty="0" smtClean="0"/>
              <a:t>Cultural Typology</a:t>
            </a:r>
            <a:endParaRPr lang="en-US" sz="3600" dirty="0"/>
          </a:p>
        </p:txBody>
      </p:sp>
      <p:sp>
        <p:nvSpPr>
          <p:cNvPr id="5" name="Rounded Rectangle 4"/>
          <p:cNvSpPr/>
          <p:nvPr/>
        </p:nvSpPr>
        <p:spPr>
          <a:xfrm>
            <a:off x="517558" y="5462609"/>
            <a:ext cx="2714781" cy="774915"/>
          </a:xfrm>
          <a:prstGeom prst="roundRect">
            <a:avLst/>
          </a:prstGeom>
          <a:solidFill>
            <a:schemeClr val="accent1">
              <a:lumMod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latin typeface="Arial" panose="020B0604020202020204" pitchFamily="34" charset="0"/>
                <a:cs typeface="Arial" panose="020B0604020202020204" pitchFamily="34" charset="0"/>
              </a:rPr>
              <a:t>PATHOLOGICAL</a:t>
            </a:r>
          </a:p>
          <a:p>
            <a:pPr algn="ctr"/>
            <a:r>
              <a:rPr lang="en-US" sz="1100" dirty="0" smtClean="0">
                <a:solidFill>
                  <a:schemeClr val="bg1"/>
                </a:solidFill>
                <a:latin typeface="Arial" panose="020B0604020202020204" pitchFamily="34" charset="0"/>
                <a:cs typeface="Arial" panose="020B0604020202020204" pitchFamily="34" charset="0"/>
              </a:rPr>
              <a:t>Who cares as long as we’re not caught</a:t>
            </a:r>
          </a:p>
          <a:p>
            <a:pPr algn="ctr"/>
            <a:r>
              <a:rPr lang="en-US" sz="1200" b="1" dirty="0" smtClean="0">
                <a:solidFill>
                  <a:schemeClr val="bg1"/>
                </a:solidFill>
                <a:latin typeface="Arial" panose="020B0604020202020204" pitchFamily="34" charset="0"/>
                <a:cs typeface="Arial" panose="020B0604020202020204" pitchFamily="34" charset="0"/>
              </a:rPr>
              <a:t>Chronically Complacent</a:t>
            </a:r>
            <a:endParaRPr lang="en-US" sz="1200" b="1" dirty="0">
              <a:solidFill>
                <a:schemeClr val="bg1"/>
              </a:solidFill>
              <a:latin typeface="Arial" panose="020B0604020202020204" pitchFamily="34" charset="0"/>
              <a:cs typeface="Arial" panose="020B0604020202020204" pitchFamily="34" charset="0"/>
            </a:endParaRPr>
          </a:p>
        </p:txBody>
      </p:sp>
      <p:sp>
        <p:nvSpPr>
          <p:cNvPr id="6" name="Rounded Rectangle 5"/>
          <p:cNvSpPr/>
          <p:nvPr/>
        </p:nvSpPr>
        <p:spPr>
          <a:xfrm>
            <a:off x="1319578" y="4528870"/>
            <a:ext cx="2727004" cy="774915"/>
          </a:xfrm>
          <a:prstGeom prst="roundRect">
            <a:avLst/>
          </a:prstGeom>
          <a:solidFill>
            <a:schemeClr val="accent1">
              <a:lumMod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latin typeface="Arial" panose="020B0604020202020204" pitchFamily="34" charset="0"/>
                <a:cs typeface="Arial" panose="020B0604020202020204" pitchFamily="34" charset="0"/>
              </a:rPr>
              <a:t>REACTIVE</a:t>
            </a:r>
          </a:p>
          <a:p>
            <a:pPr algn="ctr"/>
            <a:r>
              <a:rPr lang="en-US" sz="1200" dirty="0" smtClean="0">
                <a:solidFill>
                  <a:schemeClr val="bg1"/>
                </a:solidFill>
                <a:latin typeface="Arial" panose="020B0604020202020204" pitchFamily="34" charset="0"/>
                <a:cs typeface="Arial" panose="020B0604020202020204" pitchFamily="34" charset="0"/>
              </a:rPr>
              <a:t>Safety is important and we do a lot every time we have an accident</a:t>
            </a:r>
            <a:endParaRPr lang="en-US" sz="1200" dirty="0">
              <a:solidFill>
                <a:schemeClr val="bg1"/>
              </a:solidFill>
              <a:latin typeface="Arial" panose="020B0604020202020204" pitchFamily="34" charset="0"/>
              <a:cs typeface="Arial" panose="020B0604020202020204" pitchFamily="34" charset="0"/>
            </a:endParaRPr>
          </a:p>
        </p:txBody>
      </p:sp>
      <p:sp>
        <p:nvSpPr>
          <p:cNvPr id="7" name="Rounded Rectangle 6"/>
          <p:cNvSpPr/>
          <p:nvPr/>
        </p:nvSpPr>
        <p:spPr>
          <a:xfrm>
            <a:off x="3901736" y="1503611"/>
            <a:ext cx="2630630" cy="774915"/>
          </a:xfrm>
          <a:prstGeom prst="roundRect">
            <a:avLst/>
          </a:prstGeom>
          <a:solidFill>
            <a:schemeClr val="accent1">
              <a:lumMod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latin typeface="Arial" panose="020B0604020202020204" pitchFamily="34" charset="0"/>
                <a:cs typeface="Arial" panose="020B0604020202020204" pitchFamily="34" charset="0"/>
              </a:rPr>
              <a:t>REGENERATIVE</a:t>
            </a:r>
          </a:p>
          <a:p>
            <a:pPr algn="ctr"/>
            <a:r>
              <a:rPr lang="en-US" sz="1200" dirty="0" smtClean="0">
                <a:solidFill>
                  <a:schemeClr val="bg1"/>
                </a:solidFill>
                <a:latin typeface="Arial" panose="020B0604020202020204" pitchFamily="34" charset="0"/>
                <a:cs typeface="Arial" panose="020B0604020202020204" pitchFamily="34" charset="0"/>
              </a:rPr>
              <a:t>Safety is how we do business around here</a:t>
            </a:r>
          </a:p>
          <a:p>
            <a:pPr algn="ctr"/>
            <a:r>
              <a:rPr lang="en-US" sz="1200" b="1" dirty="0" smtClean="0">
                <a:solidFill>
                  <a:schemeClr val="bg1"/>
                </a:solidFill>
                <a:latin typeface="Arial" panose="020B0604020202020204" pitchFamily="34" charset="0"/>
                <a:cs typeface="Arial" panose="020B0604020202020204" pitchFamily="34" charset="0"/>
              </a:rPr>
              <a:t>Chronically Aware</a:t>
            </a:r>
            <a:endParaRPr lang="en-US" sz="1200" b="1" dirty="0">
              <a:solidFill>
                <a:schemeClr val="bg1"/>
              </a:solidFill>
              <a:latin typeface="Arial" panose="020B0604020202020204" pitchFamily="34" charset="0"/>
              <a:cs typeface="Arial" panose="020B0604020202020204" pitchFamily="34" charset="0"/>
            </a:endParaRPr>
          </a:p>
        </p:txBody>
      </p:sp>
      <p:sp>
        <p:nvSpPr>
          <p:cNvPr id="8" name="Rounded Rectangle 7"/>
          <p:cNvSpPr/>
          <p:nvPr/>
        </p:nvSpPr>
        <p:spPr>
          <a:xfrm>
            <a:off x="2139202" y="3577048"/>
            <a:ext cx="2628404" cy="774915"/>
          </a:xfrm>
          <a:prstGeom prst="roundRect">
            <a:avLst/>
          </a:prstGeom>
          <a:solidFill>
            <a:schemeClr val="accent1">
              <a:lumMod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latin typeface="Arial" panose="020B0604020202020204" pitchFamily="34" charset="0"/>
                <a:cs typeface="Arial" panose="020B0604020202020204" pitchFamily="34" charset="0"/>
              </a:rPr>
              <a:t>CALCULATIVE/BUREAUCRATIC</a:t>
            </a:r>
            <a:endParaRPr lang="en-US" dirty="0"/>
          </a:p>
          <a:p>
            <a:pPr algn="ctr"/>
            <a:r>
              <a:rPr lang="en-US" sz="1200" dirty="0" smtClean="0">
                <a:solidFill>
                  <a:schemeClr val="bg1"/>
                </a:solidFill>
                <a:latin typeface="Arial" panose="020B0604020202020204" pitchFamily="34" charset="0"/>
                <a:cs typeface="Arial" panose="020B0604020202020204" pitchFamily="34" charset="0"/>
              </a:rPr>
              <a:t>We have systems in place to manage all hazards</a:t>
            </a:r>
            <a:endParaRPr lang="en-US" sz="1200" dirty="0">
              <a:solidFill>
                <a:schemeClr val="bg1"/>
              </a:solidFill>
              <a:latin typeface="Arial" panose="020B0604020202020204" pitchFamily="34" charset="0"/>
              <a:cs typeface="Arial" panose="020B0604020202020204" pitchFamily="34" charset="0"/>
            </a:endParaRPr>
          </a:p>
        </p:txBody>
      </p:sp>
      <p:sp>
        <p:nvSpPr>
          <p:cNvPr id="9" name="Rounded Rectangle 8"/>
          <p:cNvSpPr/>
          <p:nvPr/>
        </p:nvSpPr>
        <p:spPr>
          <a:xfrm>
            <a:off x="3065501" y="2579063"/>
            <a:ext cx="2596168" cy="774915"/>
          </a:xfrm>
          <a:prstGeom prst="roundRect">
            <a:avLst/>
          </a:prstGeom>
          <a:solidFill>
            <a:schemeClr val="accent1">
              <a:lumMod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latin typeface="Arial" panose="020B0604020202020204" pitchFamily="34" charset="0"/>
                <a:cs typeface="Arial" panose="020B0604020202020204" pitchFamily="34" charset="0"/>
              </a:rPr>
              <a:t>PROACTIVE</a:t>
            </a:r>
          </a:p>
          <a:p>
            <a:pPr algn="ctr"/>
            <a:r>
              <a:rPr lang="en-US" sz="1200" dirty="0" smtClean="0">
                <a:solidFill>
                  <a:schemeClr val="bg1"/>
                </a:solidFill>
                <a:latin typeface="Arial" panose="020B0604020202020204" pitchFamily="34" charset="0"/>
                <a:cs typeface="Arial" panose="020B0604020202020204" pitchFamily="34" charset="0"/>
              </a:rPr>
              <a:t>Anticipating and preventing problems before they happen</a:t>
            </a:r>
            <a:endParaRPr lang="en-US" sz="1200" dirty="0">
              <a:solidFill>
                <a:schemeClr val="bg1"/>
              </a:solidFill>
              <a:latin typeface="Arial" panose="020B0604020202020204" pitchFamily="34" charset="0"/>
              <a:cs typeface="Arial" panose="020B0604020202020204" pitchFamily="34" charset="0"/>
            </a:endParaRPr>
          </a:p>
        </p:txBody>
      </p:sp>
      <p:cxnSp>
        <p:nvCxnSpPr>
          <p:cNvPr id="11" name="Straight Arrow Connector 10"/>
          <p:cNvCxnSpPr/>
          <p:nvPr/>
        </p:nvCxnSpPr>
        <p:spPr>
          <a:xfrm flipV="1">
            <a:off x="599440" y="1849120"/>
            <a:ext cx="2286000" cy="2956561"/>
          </a:xfrm>
          <a:prstGeom prst="straightConnector1">
            <a:avLst/>
          </a:prstGeom>
          <a:ln w="38100" cmpd="sng">
            <a:solidFill>
              <a:schemeClr val="accent1">
                <a:lumMod val="50000"/>
              </a:schemeClr>
            </a:solidFill>
            <a:prstDash val="solid"/>
            <a:headEnd type="none"/>
            <a:tailEnd type="stealth" w="lg" len="lg"/>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rot="18485469">
            <a:off x="185322" y="3105688"/>
            <a:ext cx="2297809" cy="369332"/>
          </a:xfrm>
          <a:prstGeom prst="rect">
            <a:avLst/>
          </a:prstGeom>
          <a:noFill/>
        </p:spPr>
        <p:txBody>
          <a:bodyPr wrap="square" rtlCol="0">
            <a:spAutoFit/>
          </a:bodyPr>
          <a:lstStyle/>
          <a:p>
            <a:r>
              <a:rPr lang="en-US" b="1" dirty="0" smtClean="0"/>
              <a:t>Increasing Awareness </a:t>
            </a:r>
            <a:endParaRPr lang="en-US" b="1" dirty="0"/>
          </a:p>
        </p:txBody>
      </p:sp>
      <p:sp>
        <p:nvSpPr>
          <p:cNvPr id="17" name="TextBox 16"/>
          <p:cNvSpPr txBox="1"/>
          <p:nvPr/>
        </p:nvSpPr>
        <p:spPr>
          <a:xfrm rot="18478056">
            <a:off x="1102535" y="3297873"/>
            <a:ext cx="1784998" cy="369332"/>
          </a:xfrm>
          <a:prstGeom prst="rect">
            <a:avLst/>
          </a:prstGeom>
          <a:noFill/>
        </p:spPr>
        <p:txBody>
          <a:bodyPr wrap="square" rtlCol="0">
            <a:spAutoFit/>
          </a:bodyPr>
          <a:lstStyle/>
          <a:p>
            <a:r>
              <a:rPr lang="en-US" b="1" dirty="0" smtClean="0"/>
              <a:t>Increasing Trust </a:t>
            </a:r>
            <a:endParaRPr lang="en-US" b="1" dirty="0"/>
          </a:p>
        </p:txBody>
      </p:sp>
      <p:sp>
        <p:nvSpPr>
          <p:cNvPr id="4" name="Slide Number Placeholder 3"/>
          <p:cNvSpPr>
            <a:spLocks noGrp="1"/>
          </p:cNvSpPr>
          <p:nvPr>
            <p:ph type="sldNum" sz="quarter" idx="12"/>
          </p:nvPr>
        </p:nvSpPr>
        <p:spPr/>
        <p:txBody>
          <a:bodyPr/>
          <a:lstStyle/>
          <a:p>
            <a:fld id="{CC8D3A21-3525-4065-9862-DADB56CA2EB2}" type="slidenum">
              <a:rPr lang="en-US" smtClean="0"/>
              <a:t>4</a:t>
            </a:fld>
            <a:endParaRPr lang="en-US" dirty="0"/>
          </a:p>
        </p:txBody>
      </p:sp>
      <p:sp>
        <p:nvSpPr>
          <p:cNvPr id="14" name="Pentagon 13"/>
          <p:cNvSpPr/>
          <p:nvPr/>
        </p:nvSpPr>
        <p:spPr>
          <a:xfrm rot="18506634">
            <a:off x="3259186" y="3499730"/>
            <a:ext cx="6216495" cy="1368821"/>
          </a:xfrm>
          <a:prstGeom prst="homePlate">
            <a:avLst>
              <a:gd name="adj" fmla="val 27353"/>
            </a:avLst>
          </a:prstGeom>
          <a:gradFill flip="none" rotWithShape="1">
            <a:gsLst>
              <a:gs pos="0">
                <a:schemeClr val="accent1">
                  <a:alpha val="52000"/>
                  <a:lumMod val="88000"/>
                  <a:lumOff val="12000"/>
                </a:schemeClr>
              </a:gs>
              <a:gs pos="0">
                <a:srgbClr val="FF6969">
                  <a:alpha val="46667"/>
                </a:srgbClr>
              </a:gs>
              <a:gs pos="100000">
                <a:srgbClr val="00B050"/>
              </a:gs>
              <a:gs pos="99000">
                <a:schemeClr val="accent6">
                  <a:lumMod val="60000"/>
                  <a:lumOff val="40000"/>
                </a:scheme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18" name="TextBox 17"/>
          <p:cNvSpPr txBox="1"/>
          <p:nvPr/>
        </p:nvSpPr>
        <p:spPr>
          <a:xfrm rot="18517844">
            <a:off x="4281516" y="3677451"/>
            <a:ext cx="5782411" cy="307777"/>
          </a:xfrm>
          <a:prstGeom prst="rect">
            <a:avLst/>
          </a:prstGeom>
          <a:noFill/>
        </p:spPr>
        <p:txBody>
          <a:bodyPr wrap="square" rtlCol="0">
            <a:spAutoFit/>
          </a:bodyPr>
          <a:lstStyle/>
          <a:p>
            <a:r>
              <a:rPr lang="en-US" sz="1400" b="1" dirty="0" smtClean="0">
                <a:solidFill>
                  <a:schemeClr val="tx2">
                    <a:lumMod val="50000"/>
                  </a:schemeClr>
                </a:solidFill>
                <a:latin typeface="Arial Narrow" panose="020B0606020202030204" pitchFamily="34" charset="0"/>
                <a:cs typeface="Times New Roman" panose="02020603050405020304" pitchFamily="18" charset="0"/>
              </a:rPr>
              <a:t>New ideas are: crushed … present problems … welcomed</a:t>
            </a:r>
            <a:endParaRPr lang="en-US" sz="1400" b="1" dirty="0">
              <a:solidFill>
                <a:schemeClr val="tx2">
                  <a:lumMod val="50000"/>
                </a:schemeClr>
              </a:solidFill>
              <a:latin typeface="Arial Narrow" panose="020B0606020202030204" pitchFamily="34" charset="0"/>
              <a:cs typeface="Times New Roman" panose="02020603050405020304" pitchFamily="18" charset="0"/>
            </a:endParaRPr>
          </a:p>
        </p:txBody>
      </p:sp>
      <p:sp>
        <p:nvSpPr>
          <p:cNvPr id="26" name="TextBox 25"/>
          <p:cNvSpPr txBox="1"/>
          <p:nvPr/>
        </p:nvSpPr>
        <p:spPr>
          <a:xfrm>
            <a:off x="5923549" y="5949324"/>
            <a:ext cx="2846805" cy="307777"/>
          </a:xfrm>
          <a:prstGeom prst="rect">
            <a:avLst/>
          </a:prstGeom>
          <a:noFill/>
        </p:spPr>
        <p:txBody>
          <a:bodyPr wrap="square" rtlCol="0">
            <a:spAutoFit/>
          </a:bodyPr>
          <a:lstStyle/>
          <a:p>
            <a:r>
              <a:rPr lang="en-US" sz="1400" b="1" i="1" dirty="0" smtClean="0"/>
              <a:t>Ref: </a:t>
            </a:r>
            <a:r>
              <a:rPr lang="en-US" sz="1400" b="1" i="1" dirty="0" err="1" smtClean="0"/>
              <a:t>Westrum</a:t>
            </a:r>
            <a:r>
              <a:rPr lang="en-US" sz="1400" b="1" i="1" dirty="0" smtClean="0"/>
              <a:t> 1998, 2004</a:t>
            </a:r>
            <a:endParaRPr lang="en-US" sz="1400" b="1" i="1" dirty="0"/>
          </a:p>
        </p:txBody>
      </p:sp>
      <p:sp>
        <p:nvSpPr>
          <p:cNvPr id="15" name="TextBox 14"/>
          <p:cNvSpPr txBox="1"/>
          <p:nvPr/>
        </p:nvSpPr>
        <p:spPr>
          <a:xfrm rot="18517844">
            <a:off x="3093304" y="3711981"/>
            <a:ext cx="5782411" cy="307777"/>
          </a:xfrm>
          <a:prstGeom prst="rect">
            <a:avLst/>
          </a:prstGeom>
          <a:noFill/>
        </p:spPr>
        <p:txBody>
          <a:bodyPr wrap="square" rtlCol="0">
            <a:spAutoFit/>
          </a:bodyPr>
          <a:lstStyle/>
          <a:p>
            <a:r>
              <a:rPr lang="en-US" sz="1400" b="1" dirty="0" smtClean="0">
                <a:solidFill>
                  <a:schemeClr val="tx2">
                    <a:lumMod val="50000"/>
                  </a:schemeClr>
                </a:solidFill>
                <a:latin typeface="Arial Narrow" panose="020B0606020202030204" pitchFamily="34" charset="0"/>
                <a:cs typeface="Times New Roman" panose="02020603050405020304" pitchFamily="18" charset="0"/>
              </a:rPr>
              <a:t>People: do not want to know … may not find out … actively </a:t>
            </a:r>
            <a:r>
              <a:rPr lang="en-US" sz="1300" b="1" dirty="0" smtClean="0">
                <a:solidFill>
                  <a:schemeClr val="tx2">
                    <a:lumMod val="50000"/>
                  </a:schemeClr>
                </a:solidFill>
                <a:latin typeface="Arial Narrow" panose="020B0606020202030204" pitchFamily="34" charset="0"/>
                <a:cs typeface="Times New Roman" panose="02020603050405020304" pitchFamily="18" charset="0"/>
              </a:rPr>
              <a:t>seeking</a:t>
            </a:r>
            <a:r>
              <a:rPr lang="en-US" sz="1400" b="1" dirty="0" smtClean="0">
                <a:solidFill>
                  <a:schemeClr val="tx2">
                    <a:lumMod val="50000"/>
                  </a:schemeClr>
                </a:solidFill>
                <a:latin typeface="Arial Narrow" panose="020B0606020202030204" pitchFamily="34" charset="0"/>
                <a:cs typeface="Times New Roman" panose="02020603050405020304" pitchFamily="18" charset="0"/>
              </a:rPr>
              <a:t> information</a:t>
            </a:r>
          </a:p>
        </p:txBody>
      </p:sp>
      <p:sp>
        <p:nvSpPr>
          <p:cNvPr id="19" name="TextBox 18"/>
          <p:cNvSpPr txBox="1"/>
          <p:nvPr/>
        </p:nvSpPr>
        <p:spPr>
          <a:xfrm rot="18517844">
            <a:off x="3737223" y="3640860"/>
            <a:ext cx="5782411" cy="307777"/>
          </a:xfrm>
          <a:prstGeom prst="rect">
            <a:avLst/>
          </a:prstGeom>
          <a:noFill/>
        </p:spPr>
        <p:txBody>
          <a:bodyPr wrap="square" rtlCol="0">
            <a:spAutoFit/>
          </a:bodyPr>
          <a:lstStyle/>
          <a:p>
            <a:r>
              <a:rPr lang="en-US" sz="1400" b="1" dirty="0" smtClean="0">
                <a:solidFill>
                  <a:schemeClr val="tx2">
                    <a:lumMod val="50000"/>
                  </a:schemeClr>
                </a:solidFill>
                <a:latin typeface="Arial Narrow" panose="020B0606020202030204" pitchFamily="34" charset="0"/>
                <a:cs typeface="Times New Roman" panose="02020603050405020304" pitchFamily="18" charset="0"/>
              </a:rPr>
              <a:t>Messengers are: shot ….. listened to if arrived … trained</a:t>
            </a:r>
          </a:p>
        </p:txBody>
      </p:sp>
      <p:sp>
        <p:nvSpPr>
          <p:cNvPr id="3" name="Rectangle 2"/>
          <p:cNvSpPr/>
          <p:nvPr/>
        </p:nvSpPr>
        <p:spPr>
          <a:xfrm>
            <a:off x="3898844" y="6159063"/>
            <a:ext cx="1892599" cy="90790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p:cNvCxnSpPr/>
          <p:nvPr/>
        </p:nvCxnSpPr>
        <p:spPr>
          <a:xfrm flipV="1">
            <a:off x="3933825" y="6159062"/>
            <a:ext cx="1748164" cy="1"/>
          </a:xfrm>
          <a:prstGeom prst="line">
            <a:avLst/>
          </a:prstGeom>
          <a:ln w="9525">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09311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accel="40000" decel="4100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0" fill="hold"/>
                                        <p:tgtEl>
                                          <p:spTgt spid="5"/>
                                        </p:tgtEl>
                                        <p:attrNameLst>
                                          <p:attrName>ppt_x</p:attrName>
                                        </p:attrNameLst>
                                      </p:cBhvr>
                                      <p:tavLst>
                                        <p:tav tm="0">
                                          <p:val>
                                            <p:strVal val="1+#ppt_w/2"/>
                                          </p:val>
                                        </p:tav>
                                        <p:tav tm="100000">
                                          <p:val>
                                            <p:strVal val="#ppt_x"/>
                                          </p:val>
                                        </p:tav>
                                      </p:tavLst>
                                    </p:anim>
                                    <p:anim calcmode="lin" valueType="num">
                                      <p:cBhvr additive="base">
                                        <p:cTn id="8" dur="5000" fill="hold"/>
                                        <p:tgtEl>
                                          <p:spTgt spid="5"/>
                                        </p:tgtEl>
                                        <p:attrNameLst>
                                          <p:attrName>ppt_y</p:attrName>
                                        </p:attrNameLst>
                                      </p:cBhvr>
                                      <p:tavLst>
                                        <p:tav tm="0">
                                          <p:val>
                                            <p:strVal val="0-#ppt_h/2"/>
                                          </p:val>
                                        </p:tav>
                                        <p:tav tm="100000">
                                          <p:val>
                                            <p:strVal val="#ppt_y"/>
                                          </p:val>
                                        </p:tav>
                                      </p:tavLst>
                                    </p:anim>
                                  </p:childTnLst>
                                </p:cTn>
                              </p:par>
                              <p:par>
                                <p:cTn id="9" presetID="2" presetClass="entr" presetSubtype="3" accel="40000" decel="4100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0" fill="hold"/>
                                        <p:tgtEl>
                                          <p:spTgt spid="6"/>
                                        </p:tgtEl>
                                        <p:attrNameLst>
                                          <p:attrName>ppt_x</p:attrName>
                                        </p:attrNameLst>
                                      </p:cBhvr>
                                      <p:tavLst>
                                        <p:tav tm="0">
                                          <p:val>
                                            <p:strVal val="1+#ppt_w/2"/>
                                          </p:val>
                                        </p:tav>
                                        <p:tav tm="100000">
                                          <p:val>
                                            <p:strVal val="#ppt_x"/>
                                          </p:val>
                                        </p:tav>
                                      </p:tavLst>
                                    </p:anim>
                                    <p:anim calcmode="lin" valueType="num">
                                      <p:cBhvr additive="base">
                                        <p:cTn id="12" dur="5000" fill="hold"/>
                                        <p:tgtEl>
                                          <p:spTgt spid="6"/>
                                        </p:tgtEl>
                                        <p:attrNameLst>
                                          <p:attrName>ppt_y</p:attrName>
                                        </p:attrNameLst>
                                      </p:cBhvr>
                                      <p:tavLst>
                                        <p:tav tm="0">
                                          <p:val>
                                            <p:strVal val="0-#ppt_h/2"/>
                                          </p:val>
                                        </p:tav>
                                        <p:tav tm="100000">
                                          <p:val>
                                            <p:strVal val="#ppt_y"/>
                                          </p:val>
                                        </p:tav>
                                      </p:tavLst>
                                    </p:anim>
                                  </p:childTnLst>
                                </p:cTn>
                              </p:par>
                              <p:par>
                                <p:cTn id="13" presetID="2" presetClass="entr" presetSubtype="3" accel="40000" decel="4100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0" fill="hold"/>
                                        <p:tgtEl>
                                          <p:spTgt spid="8"/>
                                        </p:tgtEl>
                                        <p:attrNameLst>
                                          <p:attrName>ppt_x</p:attrName>
                                        </p:attrNameLst>
                                      </p:cBhvr>
                                      <p:tavLst>
                                        <p:tav tm="0">
                                          <p:val>
                                            <p:strVal val="1+#ppt_w/2"/>
                                          </p:val>
                                        </p:tav>
                                        <p:tav tm="100000">
                                          <p:val>
                                            <p:strVal val="#ppt_x"/>
                                          </p:val>
                                        </p:tav>
                                      </p:tavLst>
                                    </p:anim>
                                    <p:anim calcmode="lin" valueType="num">
                                      <p:cBhvr additive="base">
                                        <p:cTn id="16" dur="5000" fill="hold"/>
                                        <p:tgtEl>
                                          <p:spTgt spid="8"/>
                                        </p:tgtEl>
                                        <p:attrNameLst>
                                          <p:attrName>ppt_y</p:attrName>
                                        </p:attrNameLst>
                                      </p:cBhvr>
                                      <p:tavLst>
                                        <p:tav tm="0">
                                          <p:val>
                                            <p:strVal val="0-#ppt_h/2"/>
                                          </p:val>
                                        </p:tav>
                                        <p:tav tm="100000">
                                          <p:val>
                                            <p:strVal val="#ppt_y"/>
                                          </p:val>
                                        </p:tav>
                                      </p:tavLst>
                                    </p:anim>
                                  </p:childTnLst>
                                </p:cTn>
                              </p:par>
                              <p:par>
                                <p:cTn id="17" presetID="2" presetClass="entr" presetSubtype="3" accel="40000" decel="4100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0" fill="hold"/>
                                        <p:tgtEl>
                                          <p:spTgt spid="9"/>
                                        </p:tgtEl>
                                        <p:attrNameLst>
                                          <p:attrName>ppt_x</p:attrName>
                                        </p:attrNameLst>
                                      </p:cBhvr>
                                      <p:tavLst>
                                        <p:tav tm="0">
                                          <p:val>
                                            <p:strVal val="1+#ppt_w/2"/>
                                          </p:val>
                                        </p:tav>
                                        <p:tav tm="100000">
                                          <p:val>
                                            <p:strVal val="#ppt_x"/>
                                          </p:val>
                                        </p:tav>
                                      </p:tavLst>
                                    </p:anim>
                                    <p:anim calcmode="lin" valueType="num">
                                      <p:cBhvr additive="base">
                                        <p:cTn id="20" dur="5000" fill="hold"/>
                                        <p:tgtEl>
                                          <p:spTgt spid="9"/>
                                        </p:tgtEl>
                                        <p:attrNameLst>
                                          <p:attrName>ppt_y</p:attrName>
                                        </p:attrNameLst>
                                      </p:cBhvr>
                                      <p:tavLst>
                                        <p:tav tm="0">
                                          <p:val>
                                            <p:strVal val="0-#ppt_h/2"/>
                                          </p:val>
                                        </p:tav>
                                        <p:tav tm="100000">
                                          <p:val>
                                            <p:strVal val="#ppt_y"/>
                                          </p:val>
                                        </p:tav>
                                      </p:tavLst>
                                    </p:anim>
                                  </p:childTnLst>
                                </p:cTn>
                              </p:par>
                              <p:par>
                                <p:cTn id="21" presetID="2" presetClass="entr" presetSubtype="3" accel="40000" decel="4100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additive="base">
                                        <p:cTn id="23" dur="5000" fill="hold"/>
                                        <p:tgtEl>
                                          <p:spTgt spid="7"/>
                                        </p:tgtEl>
                                        <p:attrNameLst>
                                          <p:attrName>ppt_x</p:attrName>
                                        </p:attrNameLst>
                                      </p:cBhvr>
                                      <p:tavLst>
                                        <p:tav tm="0">
                                          <p:val>
                                            <p:strVal val="1+#ppt_w/2"/>
                                          </p:val>
                                        </p:tav>
                                        <p:tav tm="100000">
                                          <p:val>
                                            <p:strVal val="#ppt_x"/>
                                          </p:val>
                                        </p:tav>
                                      </p:tavLst>
                                    </p:anim>
                                    <p:anim calcmode="lin" valueType="num">
                                      <p:cBhvr additive="base">
                                        <p:cTn id="24" dur="5000" fill="hold"/>
                                        <p:tgtEl>
                                          <p:spTgt spid="7"/>
                                        </p:tgtEl>
                                        <p:attrNameLst>
                                          <p:attrName>ppt_y</p:attrName>
                                        </p:attrNameLst>
                                      </p:cBhvr>
                                      <p:tavLst>
                                        <p:tav tm="0">
                                          <p:val>
                                            <p:strVal val="0-#ppt_h/2"/>
                                          </p:val>
                                        </p:tav>
                                        <p:tav tm="100000">
                                          <p:val>
                                            <p:strVal val="#ppt_y"/>
                                          </p:val>
                                        </p:tav>
                                      </p:tavLst>
                                    </p:anim>
                                  </p:childTnLst>
                                </p:cTn>
                              </p:par>
                              <p:par>
                                <p:cTn id="25" presetID="2" presetClass="entr" presetSubtype="12" accel="66000" decel="34000" fill="hold" nodeType="withEffect">
                                  <p:stCondLst>
                                    <p:cond delay="100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5000" fill="hold"/>
                                        <p:tgtEl>
                                          <p:spTgt spid="11"/>
                                        </p:tgtEl>
                                        <p:attrNameLst>
                                          <p:attrName>ppt_x</p:attrName>
                                        </p:attrNameLst>
                                      </p:cBhvr>
                                      <p:tavLst>
                                        <p:tav tm="0">
                                          <p:val>
                                            <p:strVal val="0-#ppt_w/2"/>
                                          </p:val>
                                        </p:tav>
                                        <p:tav tm="100000">
                                          <p:val>
                                            <p:strVal val="#ppt_x"/>
                                          </p:val>
                                        </p:tav>
                                      </p:tavLst>
                                    </p:anim>
                                    <p:anim calcmode="lin" valueType="num">
                                      <p:cBhvr additive="base">
                                        <p:cTn id="28" dur="50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12" accel="47000" fill="hold" grpId="0" nodeType="click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additive="base">
                                        <p:cTn id="33" dur="2000" fill="hold"/>
                                        <p:tgtEl>
                                          <p:spTgt spid="15"/>
                                        </p:tgtEl>
                                        <p:attrNameLst>
                                          <p:attrName>ppt_x</p:attrName>
                                        </p:attrNameLst>
                                      </p:cBhvr>
                                      <p:tavLst>
                                        <p:tav tm="0">
                                          <p:val>
                                            <p:strVal val="0-#ppt_w/2"/>
                                          </p:val>
                                        </p:tav>
                                        <p:tav tm="100000">
                                          <p:val>
                                            <p:strVal val="#ppt_x"/>
                                          </p:val>
                                        </p:tav>
                                      </p:tavLst>
                                    </p:anim>
                                    <p:anim calcmode="lin" valueType="num">
                                      <p:cBhvr additive="base">
                                        <p:cTn id="34" dur="20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12" accel="47000" fill="hold" grpId="0" nodeType="click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2000" fill="hold"/>
                                        <p:tgtEl>
                                          <p:spTgt spid="19"/>
                                        </p:tgtEl>
                                        <p:attrNameLst>
                                          <p:attrName>ppt_x</p:attrName>
                                        </p:attrNameLst>
                                      </p:cBhvr>
                                      <p:tavLst>
                                        <p:tav tm="0">
                                          <p:val>
                                            <p:strVal val="0-#ppt_w/2"/>
                                          </p:val>
                                        </p:tav>
                                        <p:tav tm="100000">
                                          <p:val>
                                            <p:strVal val="#ppt_x"/>
                                          </p:val>
                                        </p:tav>
                                      </p:tavLst>
                                    </p:anim>
                                    <p:anim calcmode="lin" valueType="num">
                                      <p:cBhvr additive="base">
                                        <p:cTn id="40" dur="20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12" accel="47000" fill="hold" grpId="0" nodeType="click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additive="base">
                                        <p:cTn id="45" dur="2000" fill="hold"/>
                                        <p:tgtEl>
                                          <p:spTgt spid="18"/>
                                        </p:tgtEl>
                                        <p:attrNameLst>
                                          <p:attrName>ppt_x</p:attrName>
                                        </p:attrNameLst>
                                      </p:cBhvr>
                                      <p:tavLst>
                                        <p:tav tm="0">
                                          <p:val>
                                            <p:strVal val="0-#ppt_w/2"/>
                                          </p:val>
                                        </p:tav>
                                        <p:tav tm="100000">
                                          <p:val>
                                            <p:strVal val="#ppt_x"/>
                                          </p:val>
                                        </p:tav>
                                      </p:tavLst>
                                    </p:anim>
                                    <p:anim calcmode="lin" valueType="num">
                                      <p:cBhvr additive="base">
                                        <p:cTn id="46" dur="20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42" presetClass="entr" presetSubtype="0" fill="hold" nodeType="clickEffect">
                                  <p:stCondLst>
                                    <p:cond delay="0"/>
                                  </p:stCondLst>
                                  <p:childTnLst>
                                    <p:set>
                                      <p:cBhvr>
                                        <p:cTn id="50" dur="1" fill="hold">
                                          <p:stCondLst>
                                            <p:cond delay="0"/>
                                          </p:stCondLst>
                                        </p:cTn>
                                        <p:tgtEl>
                                          <p:spTgt spid="12"/>
                                        </p:tgtEl>
                                        <p:attrNameLst>
                                          <p:attrName>style.visibility</p:attrName>
                                        </p:attrNameLst>
                                      </p:cBhvr>
                                      <p:to>
                                        <p:strVal val="visible"/>
                                      </p:to>
                                    </p:set>
                                    <p:animEffect transition="in" filter="fade">
                                      <p:cBhvr>
                                        <p:cTn id="51" dur="1000"/>
                                        <p:tgtEl>
                                          <p:spTgt spid="12"/>
                                        </p:tgtEl>
                                      </p:cBhvr>
                                    </p:animEffect>
                                    <p:anim calcmode="lin" valueType="num">
                                      <p:cBhvr>
                                        <p:cTn id="52" dur="1000" fill="hold"/>
                                        <p:tgtEl>
                                          <p:spTgt spid="12"/>
                                        </p:tgtEl>
                                        <p:attrNameLst>
                                          <p:attrName>ppt_x</p:attrName>
                                        </p:attrNameLst>
                                      </p:cBhvr>
                                      <p:tavLst>
                                        <p:tav tm="0">
                                          <p:val>
                                            <p:strVal val="#ppt_x"/>
                                          </p:val>
                                        </p:tav>
                                        <p:tav tm="100000">
                                          <p:val>
                                            <p:strVal val="#ppt_x"/>
                                          </p:val>
                                        </p:tav>
                                      </p:tavLst>
                                    </p:anim>
                                    <p:anim calcmode="lin" valueType="num">
                                      <p:cBhvr>
                                        <p:cTn id="53" dur="1000" fill="hold"/>
                                        <p:tgtEl>
                                          <p:spTgt spid="12"/>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14"/>
                                        </p:tgtEl>
                                        <p:attrNameLst>
                                          <p:attrName>style.visibility</p:attrName>
                                        </p:attrNameLst>
                                      </p:cBhvr>
                                      <p:to>
                                        <p:strVal val="visible"/>
                                      </p:to>
                                    </p:set>
                                    <p:animEffect transition="in" filter="fade">
                                      <p:cBhvr>
                                        <p:cTn id="56" dur="1000"/>
                                        <p:tgtEl>
                                          <p:spTgt spid="14"/>
                                        </p:tgtEl>
                                      </p:cBhvr>
                                    </p:animEffect>
                                    <p:anim calcmode="lin" valueType="num">
                                      <p:cBhvr>
                                        <p:cTn id="57" dur="1000" fill="hold"/>
                                        <p:tgtEl>
                                          <p:spTgt spid="14"/>
                                        </p:tgtEl>
                                        <p:attrNameLst>
                                          <p:attrName>ppt_x</p:attrName>
                                        </p:attrNameLst>
                                      </p:cBhvr>
                                      <p:tavLst>
                                        <p:tav tm="0">
                                          <p:val>
                                            <p:strVal val="#ppt_x"/>
                                          </p:val>
                                        </p:tav>
                                        <p:tav tm="100000">
                                          <p:val>
                                            <p:strVal val="#ppt_x"/>
                                          </p:val>
                                        </p:tav>
                                      </p:tavLst>
                                    </p:anim>
                                    <p:anim calcmode="lin" valueType="num">
                                      <p:cBhvr>
                                        <p:cTn id="58" dur="1000" fill="hold"/>
                                        <p:tgtEl>
                                          <p:spTgt spid="14"/>
                                        </p:tgtEl>
                                        <p:attrNameLst>
                                          <p:attrName>ppt_y</p:attrName>
                                        </p:attrNameLst>
                                      </p:cBhvr>
                                      <p:tavLst>
                                        <p:tav tm="0">
                                          <p:val>
                                            <p:strVal val="#ppt_y+.1"/>
                                          </p:val>
                                        </p:tav>
                                        <p:tav tm="100000">
                                          <p:val>
                                            <p:strVal val="#ppt_y"/>
                                          </p:val>
                                        </p:tav>
                                      </p:tavLst>
                                    </p:anim>
                                  </p:childTnLst>
                                </p:cTn>
                              </p:par>
                              <p:par>
                                <p:cTn id="59" presetID="2" presetClass="entr" presetSubtype="12" accel="66000" decel="34000" fill="hold" grpId="0" nodeType="with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2000" fill="hold"/>
                                        <p:tgtEl>
                                          <p:spTgt spid="17"/>
                                        </p:tgtEl>
                                        <p:attrNameLst>
                                          <p:attrName>ppt_x</p:attrName>
                                        </p:attrNameLst>
                                      </p:cBhvr>
                                      <p:tavLst>
                                        <p:tav tm="0">
                                          <p:val>
                                            <p:strVal val="0-#ppt_w/2"/>
                                          </p:val>
                                        </p:tav>
                                        <p:tav tm="100000">
                                          <p:val>
                                            <p:strVal val="#ppt_x"/>
                                          </p:val>
                                        </p:tav>
                                      </p:tavLst>
                                    </p:anim>
                                    <p:anim calcmode="lin" valueType="num">
                                      <p:cBhvr additive="base">
                                        <p:cTn id="62" dur="2000" fill="hold"/>
                                        <p:tgtEl>
                                          <p:spTgt spid="17"/>
                                        </p:tgtEl>
                                        <p:attrNameLst>
                                          <p:attrName>ppt_y</p:attrName>
                                        </p:attrNameLst>
                                      </p:cBhvr>
                                      <p:tavLst>
                                        <p:tav tm="0">
                                          <p:val>
                                            <p:strVal val="1+#ppt_h/2"/>
                                          </p:val>
                                        </p:tav>
                                        <p:tav tm="100000">
                                          <p:val>
                                            <p:strVal val="#ppt_y"/>
                                          </p:val>
                                        </p:tav>
                                      </p:tavLst>
                                    </p:anim>
                                  </p:childTnLst>
                                </p:cTn>
                              </p:par>
                              <p:par>
                                <p:cTn id="63" presetID="2" presetClass="entr" presetSubtype="12" accel="66000" decel="34000" fill="hold" grpId="0" nodeType="with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additive="base">
                                        <p:cTn id="65" dur="2000" fill="hold"/>
                                        <p:tgtEl>
                                          <p:spTgt spid="16"/>
                                        </p:tgtEl>
                                        <p:attrNameLst>
                                          <p:attrName>ppt_x</p:attrName>
                                        </p:attrNameLst>
                                      </p:cBhvr>
                                      <p:tavLst>
                                        <p:tav tm="0">
                                          <p:val>
                                            <p:strVal val="0-#ppt_w/2"/>
                                          </p:val>
                                        </p:tav>
                                        <p:tav tm="100000">
                                          <p:val>
                                            <p:strVal val="#ppt_x"/>
                                          </p:val>
                                        </p:tav>
                                      </p:tavLst>
                                    </p:anim>
                                    <p:anim calcmode="lin" valueType="num">
                                      <p:cBhvr additive="base">
                                        <p:cTn id="66" dur="20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6" grpId="0"/>
      <p:bldP spid="17" grpId="0"/>
      <p:bldP spid="14" grpId="0" animBg="1"/>
      <p:bldP spid="18" grpId="0"/>
      <p:bldP spid="15" grpId="0"/>
      <p:bldP spid="1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p:cNvPicPr>
            <a:picLocks noChangeAspect="1"/>
          </p:cNvPicPr>
          <p:nvPr/>
        </p:nvPicPr>
        <p:blipFill>
          <a:blip r:embed="rId3"/>
          <a:stretch>
            <a:fillRect/>
          </a:stretch>
        </p:blipFill>
        <p:spPr>
          <a:xfrm>
            <a:off x="653862" y="1453334"/>
            <a:ext cx="2138195" cy="1753365"/>
          </a:xfrm>
          <a:prstGeom prst="rect">
            <a:avLst/>
          </a:prstGeom>
        </p:spPr>
      </p:pic>
      <p:sp>
        <p:nvSpPr>
          <p:cNvPr id="34" name="Rounded Rectangle 33"/>
          <p:cNvSpPr/>
          <p:nvPr/>
        </p:nvSpPr>
        <p:spPr>
          <a:xfrm>
            <a:off x="396935" y="5462805"/>
            <a:ext cx="2731268" cy="378410"/>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tx2">
                    <a:lumMod val="50000"/>
                  </a:schemeClr>
                </a:solidFill>
              </a:rPr>
              <a:t>2009 Health Industry Std.</a:t>
            </a:r>
            <a:endParaRPr lang="en-US" sz="1400" b="1" dirty="0">
              <a:solidFill>
                <a:schemeClr val="tx2">
                  <a:lumMod val="50000"/>
                </a:schemeClr>
              </a:solidFill>
            </a:endParaRPr>
          </a:p>
        </p:txBody>
      </p:sp>
      <p:sp>
        <p:nvSpPr>
          <p:cNvPr id="42" name="Rounded Rectangle 41"/>
          <p:cNvSpPr/>
          <p:nvPr/>
        </p:nvSpPr>
        <p:spPr>
          <a:xfrm>
            <a:off x="3109689" y="3540785"/>
            <a:ext cx="2418396" cy="540518"/>
          </a:xfrm>
          <a:prstGeom prst="roundRect">
            <a:avLst/>
          </a:prstGeom>
          <a:solidFill>
            <a:schemeClr val="accent2">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2">
                    <a:lumMod val="50000"/>
                  </a:schemeClr>
                </a:solidFill>
              </a:rPr>
              <a:t>2009 Washington DC</a:t>
            </a:r>
            <a:endParaRPr lang="en-US" sz="1600" dirty="0">
              <a:solidFill>
                <a:schemeClr val="tx2">
                  <a:lumMod val="50000"/>
                </a:schemeClr>
              </a:solidFill>
            </a:endParaRPr>
          </a:p>
        </p:txBody>
      </p:sp>
      <p:sp>
        <p:nvSpPr>
          <p:cNvPr id="38" name="Rounded Rectangle 37"/>
          <p:cNvSpPr/>
          <p:nvPr/>
        </p:nvSpPr>
        <p:spPr>
          <a:xfrm>
            <a:off x="6043340" y="5420652"/>
            <a:ext cx="2296625" cy="440527"/>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tx2">
                    <a:lumMod val="50000"/>
                  </a:schemeClr>
                </a:solidFill>
              </a:rPr>
              <a:t>2017 ICOLD Standards</a:t>
            </a:r>
            <a:endParaRPr lang="en-US" sz="1400" b="1" dirty="0">
              <a:solidFill>
                <a:schemeClr val="tx2">
                  <a:lumMod val="50000"/>
                </a:schemeClr>
              </a:solidFill>
            </a:endParaRPr>
          </a:p>
        </p:txBody>
      </p:sp>
      <p:sp>
        <p:nvSpPr>
          <p:cNvPr id="37" name="Rounded Rectangle 36"/>
          <p:cNvSpPr/>
          <p:nvPr/>
        </p:nvSpPr>
        <p:spPr>
          <a:xfrm>
            <a:off x="5896237" y="3552724"/>
            <a:ext cx="2546618" cy="421499"/>
          </a:xfrm>
          <a:prstGeom prst="roundRect">
            <a:avLst/>
          </a:prstGeom>
          <a:solidFill>
            <a:schemeClr val="accent2">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2">
                    <a:lumMod val="50000"/>
                  </a:schemeClr>
                </a:solidFill>
              </a:rPr>
              <a:t>2017 Oroville Dam </a:t>
            </a:r>
            <a:endParaRPr lang="en-US" sz="1600" dirty="0">
              <a:solidFill>
                <a:schemeClr val="tx2">
                  <a:lumMod val="50000"/>
                </a:schemeClr>
              </a:solidFill>
            </a:endParaRPr>
          </a:p>
        </p:txBody>
      </p:sp>
      <p:sp>
        <p:nvSpPr>
          <p:cNvPr id="41" name="Rounded Rectangle 40"/>
          <p:cNvSpPr/>
          <p:nvPr/>
        </p:nvSpPr>
        <p:spPr>
          <a:xfrm>
            <a:off x="625417" y="3540786"/>
            <a:ext cx="2194017" cy="531324"/>
          </a:xfrm>
          <a:prstGeom prst="roundRect">
            <a:avLst/>
          </a:prstGeom>
          <a:solidFill>
            <a:schemeClr val="accent2">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2">
                    <a:lumMod val="50000"/>
                  </a:schemeClr>
                </a:solidFill>
              </a:rPr>
              <a:t>1999 “To Err is Human”</a:t>
            </a:r>
            <a:endParaRPr lang="en-US" sz="1600" dirty="0">
              <a:solidFill>
                <a:schemeClr val="tx2">
                  <a:lumMod val="50000"/>
                </a:schemeClr>
              </a:solidFill>
            </a:endParaRPr>
          </a:p>
        </p:txBody>
      </p:sp>
      <p:pic>
        <p:nvPicPr>
          <p:cNvPr id="24" name="Picture 23"/>
          <p:cNvPicPr>
            <a:picLocks noChangeAspect="1"/>
          </p:cNvPicPr>
          <p:nvPr/>
        </p:nvPicPr>
        <p:blipFill>
          <a:blip r:embed="rId4"/>
          <a:stretch>
            <a:fillRect/>
          </a:stretch>
        </p:blipFill>
        <p:spPr>
          <a:xfrm>
            <a:off x="5918344" y="3979437"/>
            <a:ext cx="2546619" cy="1430787"/>
          </a:xfrm>
          <a:prstGeom prst="rect">
            <a:avLst/>
          </a:prstGeom>
        </p:spPr>
      </p:pic>
      <p:pic>
        <p:nvPicPr>
          <p:cNvPr id="25" name="Picture 24"/>
          <p:cNvPicPr>
            <a:picLocks noChangeAspect="1"/>
          </p:cNvPicPr>
          <p:nvPr/>
        </p:nvPicPr>
        <p:blipFill>
          <a:blip r:embed="rId5"/>
          <a:stretch>
            <a:fillRect/>
          </a:stretch>
        </p:blipFill>
        <p:spPr>
          <a:xfrm>
            <a:off x="625417" y="3993046"/>
            <a:ext cx="2166640" cy="1447216"/>
          </a:xfrm>
          <a:prstGeom prst="rect">
            <a:avLst/>
          </a:prstGeom>
        </p:spPr>
      </p:pic>
      <p:pic>
        <p:nvPicPr>
          <p:cNvPr id="23" name="Picture 22"/>
          <p:cNvPicPr>
            <a:picLocks noChangeAspect="1"/>
          </p:cNvPicPr>
          <p:nvPr/>
        </p:nvPicPr>
        <p:blipFill>
          <a:blip r:embed="rId6"/>
          <a:stretch>
            <a:fillRect/>
          </a:stretch>
        </p:blipFill>
        <p:spPr>
          <a:xfrm>
            <a:off x="3109689" y="3962638"/>
            <a:ext cx="2418395" cy="1534677"/>
          </a:xfrm>
          <a:prstGeom prst="rect">
            <a:avLst/>
          </a:prstGeom>
        </p:spPr>
      </p:pic>
      <p:sp>
        <p:nvSpPr>
          <p:cNvPr id="32" name="Rounded Rectangle 31"/>
          <p:cNvSpPr/>
          <p:nvPr/>
        </p:nvSpPr>
        <p:spPr>
          <a:xfrm>
            <a:off x="6042102" y="3083146"/>
            <a:ext cx="2379311" cy="313689"/>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tx2">
                    <a:lumMod val="50000"/>
                  </a:schemeClr>
                </a:solidFill>
              </a:rPr>
              <a:t>2008-2013 FAA Standards</a:t>
            </a:r>
            <a:endParaRPr lang="en-US" sz="1400" b="1" dirty="0">
              <a:solidFill>
                <a:schemeClr val="tx2">
                  <a:lumMod val="50000"/>
                </a:schemeClr>
              </a:solidFill>
            </a:endParaRPr>
          </a:p>
        </p:txBody>
      </p:sp>
      <p:sp>
        <p:nvSpPr>
          <p:cNvPr id="33" name="Rounded Rectangle 32"/>
          <p:cNvSpPr/>
          <p:nvPr/>
        </p:nvSpPr>
        <p:spPr>
          <a:xfrm>
            <a:off x="3066067" y="2893007"/>
            <a:ext cx="2383966" cy="627383"/>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tx2">
                    <a:lumMod val="50000"/>
                  </a:schemeClr>
                </a:solidFill>
              </a:rPr>
              <a:t>2015 NASA Standards</a:t>
            </a:r>
            <a:endParaRPr lang="en-US" sz="1400" b="1" dirty="0">
              <a:solidFill>
                <a:schemeClr val="tx2">
                  <a:lumMod val="50000"/>
                </a:schemeClr>
              </a:solidFill>
            </a:endParaRPr>
          </a:p>
        </p:txBody>
      </p:sp>
      <p:sp>
        <p:nvSpPr>
          <p:cNvPr id="35" name="Rounded Rectangle 34"/>
          <p:cNvSpPr/>
          <p:nvPr/>
        </p:nvSpPr>
        <p:spPr>
          <a:xfrm>
            <a:off x="3005107" y="5428717"/>
            <a:ext cx="2563981" cy="540518"/>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tx2">
                    <a:lumMod val="50000"/>
                  </a:schemeClr>
                </a:solidFill>
              </a:rPr>
              <a:t>2010-2014 Safety Culture Reviews and Changes</a:t>
            </a:r>
            <a:endParaRPr lang="en-US" sz="1400" b="1" dirty="0">
              <a:solidFill>
                <a:schemeClr val="tx2">
                  <a:lumMod val="50000"/>
                </a:schemeClr>
              </a:solidFill>
            </a:endParaRPr>
          </a:p>
        </p:txBody>
      </p:sp>
      <p:sp>
        <p:nvSpPr>
          <p:cNvPr id="28" name="Rounded Rectangle 27"/>
          <p:cNvSpPr/>
          <p:nvPr/>
        </p:nvSpPr>
        <p:spPr>
          <a:xfrm>
            <a:off x="653862" y="1132535"/>
            <a:ext cx="2138195" cy="403921"/>
          </a:xfrm>
          <a:prstGeom prst="roundRect">
            <a:avLst/>
          </a:prstGeom>
          <a:solidFill>
            <a:schemeClr val="accent2">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2">
                    <a:lumMod val="50000"/>
                  </a:schemeClr>
                </a:solidFill>
              </a:rPr>
              <a:t>1986 Chernobyl</a:t>
            </a:r>
            <a:endParaRPr lang="en-US" sz="1600" dirty="0">
              <a:solidFill>
                <a:schemeClr val="tx2">
                  <a:lumMod val="50000"/>
                </a:schemeClr>
              </a:solidFill>
            </a:endParaRPr>
          </a:p>
        </p:txBody>
      </p:sp>
      <p:sp>
        <p:nvSpPr>
          <p:cNvPr id="29" name="Rounded Rectangle 28"/>
          <p:cNvSpPr/>
          <p:nvPr/>
        </p:nvSpPr>
        <p:spPr>
          <a:xfrm>
            <a:off x="5852907" y="1139239"/>
            <a:ext cx="2643215" cy="481916"/>
          </a:xfrm>
          <a:prstGeom prst="roundRect">
            <a:avLst/>
          </a:prstGeom>
          <a:solidFill>
            <a:schemeClr val="accent2">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2">
                    <a:lumMod val="50000"/>
                  </a:schemeClr>
                </a:solidFill>
              </a:rPr>
              <a:t>Multiple Crashes</a:t>
            </a:r>
            <a:endParaRPr lang="en-US" sz="1600" dirty="0">
              <a:solidFill>
                <a:schemeClr val="tx2">
                  <a:lumMod val="50000"/>
                </a:schemeClr>
              </a:solidFill>
            </a:endParaRPr>
          </a:p>
        </p:txBody>
      </p:sp>
      <p:sp>
        <p:nvSpPr>
          <p:cNvPr id="39" name="Rounded Rectangle 38"/>
          <p:cNvSpPr/>
          <p:nvPr/>
        </p:nvSpPr>
        <p:spPr>
          <a:xfrm>
            <a:off x="2996718" y="1117175"/>
            <a:ext cx="2511409" cy="466421"/>
          </a:xfrm>
          <a:prstGeom prst="roundRect">
            <a:avLst/>
          </a:prstGeom>
          <a:solidFill>
            <a:schemeClr val="accent2">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2">
                    <a:lumMod val="50000"/>
                  </a:schemeClr>
                </a:solidFill>
              </a:rPr>
              <a:t>86-03 Challenger/Columbia</a:t>
            </a:r>
            <a:endParaRPr lang="en-US" sz="1600" dirty="0">
              <a:solidFill>
                <a:schemeClr val="tx2">
                  <a:lumMod val="50000"/>
                </a:schemeClr>
              </a:solidFill>
            </a:endParaRPr>
          </a:p>
        </p:txBody>
      </p:sp>
      <p:sp>
        <p:nvSpPr>
          <p:cNvPr id="2" name="Title 1"/>
          <p:cNvSpPr>
            <a:spLocks noGrp="1"/>
          </p:cNvSpPr>
          <p:nvPr>
            <p:ph type="title"/>
          </p:nvPr>
        </p:nvSpPr>
        <p:spPr>
          <a:xfrm>
            <a:off x="299628" y="196760"/>
            <a:ext cx="7886700" cy="826212"/>
          </a:xfrm>
        </p:spPr>
        <p:txBody>
          <a:bodyPr>
            <a:normAutofit/>
          </a:bodyPr>
          <a:lstStyle/>
          <a:p>
            <a:r>
              <a:rPr lang="en-US" sz="3600" dirty="0" smtClean="0"/>
              <a:t>Recent Evolution of Safety Culture</a:t>
            </a:r>
            <a:endParaRPr lang="en-US" sz="3600" dirty="0"/>
          </a:p>
        </p:txBody>
      </p:sp>
      <p:sp>
        <p:nvSpPr>
          <p:cNvPr id="4" name="Slide Number Placeholder 3"/>
          <p:cNvSpPr>
            <a:spLocks noGrp="1"/>
          </p:cNvSpPr>
          <p:nvPr>
            <p:ph type="sldNum" sz="quarter" idx="12"/>
          </p:nvPr>
        </p:nvSpPr>
        <p:spPr>
          <a:xfrm>
            <a:off x="6408489" y="8852613"/>
            <a:ext cx="2057400" cy="365125"/>
          </a:xfrm>
        </p:spPr>
        <p:txBody>
          <a:bodyPr/>
          <a:lstStyle/>
          <a:p>
            <a:fld id="{CC8D3A21-3525-4065-9862-DADB56CA2EB2}" type="slidenum">
              <a:rPr lang="en-US" sz="1600" smtClean="0"/>
              <a:t>5</a:t>
            </a:fld>
            <a:endParaRPr lang="en-US" sz="1600" dirty="0"/>
          </a:p>
        </p:txBody>
      </p:sp>
      <p:pic>
        <p:nvPicPr>
          <p:cNvPr id="7" name="Picture 6"/>
          <p:cNvPicPr>
            <a:picLocks noChangeAspect="1"/>
          </p:cNvPicPr>
          <p:nvPr/>
        </p:nvPicPr>
        <p:blipFill>
          <a:blip r:embed="rId7"/>
          <a:stretch>
            <a:fillRect/>
          </a:stretch>
        </p:blipFill>
        <p:spPr>
          <a:xfrm>
            <a:off x="5877525" y="1606963"/>
            <a:ext cx="2626640" cy="1490760"/>
          </a:xfrm>
          <a:prstGeom prst="rect">
            <a:avLst/>
          </a:prstGeom>
        </p:spPr>
      </p:pic>
      <p:sp>
        <p:nvSpPr>
          <p:cNvPr id="30" name="Rounded Rectangle 29"/>
          <p:cNvSpPr/>
          <p:nvPr/>
        </p:nvSpPr>
        <p:spPr>
          <a:xfrm>
            <a:off x="214898" y="2998969"/>
            <a:ext cx="2767363" cy="543794"/>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tx2">
                    <a:lumMod val="50000"/>
                  </a:schemeClr>
                </a:solidFill>
              </a:rPr>
              <a:t>1991 IAEA, &amp; 2011 NRC</a:t>
            </a:r>
          </a:p>
          <a:p>
            <a:pPr algn="ctr"/>
            <a:r>
              <a:rPr lang="en-US" sz="1400" b="1" dirty="0" smtClean="0">
                <a:solidFill>
                  <a:schemeClr val="tx2">
                    <a:lumMod val="50000"/>
                  </a:schemeClr>
                </a:solidFill>
              </a:rPr>
              <a:t>2012 DOE Standards</a:t>
            </a:r>
            <a:endParaRPr lang="en-US" sz="1400" b="1" dirty="0">
              <a:solidFill>
                <a:schemeClr val="tx2">
                  <a:lumMod val="50000"/>
                </a:schemeClr>
              </a:solidFill>
            </a:endParaRPr>
          </a:p>
        </p:txBody>
      </p:sp>
      <p:sp>
        <p:nvSpPr>
          <p:cNvPr id="5" name="Rounded Rectangle 4"/>
          <p:cNvSpPr/>
          <p:nvPr/>
        </p:nvSpPr>
        <p:spPr>
          <a:xfrm>
            <a:off x="414996" y="5933910"/>
            <a:ext cx="8027859" cy="452213"/>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chemeClr val="bg1"/>
                </a:solidFill>
              </a:rPr>
              <a:t>Many </a:t>
            </a:r>
            <a:r>
              <a:rPr lang="en-US" b="1" dirty="0" smtClean="0">
                <a:solidFill>
                  <a:schemeClr val="bg1"/>
                </a:solidFill>
              </a:rPr>
              <a:t>other industries </a:t>
            </a:r>
            <a:r>
              <a:rPr lang="en-US" b="1" dirty="0">
                <a:solidFill>
                  <a:schemeClr val="bg1"/>
                </a:solidFill>
              </a:rPr>
              <a:t>have adopted safety culture (e.g., </a:t>
            </a:r>
            <a:r>
              <a:rPr lang="en-US" b="1" dirty="0" smtClean="0">
                <a:solidFill>
                  <a:schemeClr val="bg1"/>
                </a:solidFill>
              </a:rPr>
              <a:t>Construction, oil </a:t>
            </a:r>
            <a:r>
              <a:rPr lang="en-US" b="1" dirty="0">
                <a:solidFill>
                  <a:schemeClr val="bg1"/>
                </a:solidFill>
              </a:rPr>
              <a:t>and </a:t>
            </a:r>
            <a:r>
              <a:rPr lang="en-US" b="1" dirty="0" smtClean="0">
                <a:solidFill>
                  <a:schemeClr val="bg1"/>
                </a:solidFill>
              </a:rPr>
              <a:t>gas)</a:t>
            </a:r>
            <a:endParaRPr lang="en-US" b="1" dirty="0">
              <a:solidFill>
                <a:schemeClr val="bg1"/>
              </a:solidFill>
            </a:endParaRPr>
          </a:p>
        </p:txBody>
      </p:sp>
      <p:pic>
        <p:nvPicPr>
          <p:cNvPr id="43" name="Picture 42"/>
          <p:cNvPicPr>
            <a:picLocks noChangeAspect="1"/>
          </p:cNvPicPr>
          <p:nvPr/>
        </p:nvPicPr>
        <p:blipFill rotWithShape="1">
          <a:blip r:embed="rId8"/>
          <a:srcRect l="8702" t="10870" r="12089" b="11325"/>
          <a:stretch/>
        </p:blipFill>
        <p:spPr>
          <a:xfrm>
            <a:off x="3043220" y="1583596"/>
            <a:ext cx="2447307" cy="1465400"/>
          </a:xfrm>
          <a:prstGeom prst="rect">
            <a:avLst/>
          </a:prstGeom>
        </p:spPr>
      </p:pic>
      <p:sp>
        <p:nvSpPr>
          <p:cNvPr id="44" name="Slide Number Placeholder 3"/>
          <p:cNvSpPr txBox="1">
            <a:spLocks/>
          </p:cNvSpPr>
          <p:nvPr/>
        </p:nvSpPr>
        <p:spPr>
          <a:xfrm>
            <a:off x="6457950" y="6356351"/>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5</a:t>
            </a:r>
          </a:p>
        </p:txBody>
      </p:sp>
    </p:spTree>
    <p:extLst>
      <p:ext uri="{BB962C8B-B14F-4D97-AF65-F5344CB8AC3E}">
        <p14:creationId xmlns:p14="http://schemas.microsoft.com/office/powerpoint/2010/main" val="105295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1000"/>
                                        <p:tgtEl>
                                          <p:spTgt spid="28"/>
                                        </p:tgtEl>
                                      </p:cBhvr>
                                    </p:animEffect>
                                    <p:anim calcmode="lin" valueType="num">
                                      <p:cBhvr>
                                        <p:cTn id="8" dur="1000" fill="hold"/>
                                        <p:tgtEl>
                                          <p:spTgt spid="28"/>
                                        </p:tgtEl>
                                        <p:attrNameLst>
                                          <p:attrName>ppt_x</p:attrName>
                                        </p:attrNameLst>
                                      </p:cBhvr>
                                      <p:tavLst>
                                        <p:tav tm="0">
                                          <p:val>
                                            <p:strVal val="#ppt_x"/>
                                          </p:val>
                                        </p:tav>
                                        <p:tav tm="100000">
                                          <p:val>
                                            <p:strVal val="#ppt_x"/>
                                          </p:val>
                                        </p:tav>
                                      </p:tavLst>
                                    </p:anim>
                                    <p:anim calcmode="lin" valueType="num">
                                      <p:cBhvr>
                                        <p:cTn id="9" dur="1000" fill="hold"/>
                                        <p:tgtEl>
                                          <p:spTgt spid="28"/>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1000"/>
                                        <p:tgtEl>
                                          <p:spTgt spid="18"/>
                                        </p:tgtEl>
                                      </p:cBhvr>
                                    </p:animEffect>
                                    <p:anim calcmode="lin" valueType="num">
                                      <p:cBhvr>
                                        <p:cTn id="13" dur="1000" fill="hold"/>
                                        <p:tgtEl>
                                          <p:spTgt spid="18"/>
                                        </p:tgtEl>
                                        <p:attrNameLst>
                                          <p:attrName>ppt_x</p:attrName>
                                        </p:attrNameLst>
                                      </p:cBhvr>
                                      <p:tavLst>
                                        <p:tav tm="0">
                                          <p:val>
                                            <p:strVal val="#ppt_x"/>
                                          </p:val>
                                        </p:tav>
                                        <p:tav tm="100000">
                                          <p:val>
                                            <p:strVal val="#ppt_x"/>
                                          </p:val>
                                        </p:tav>
                                      </p:tavLst>
                                    </p:anim>
                                    <p:anim calcmode="lin" valueType="num">
                                      <p:cBhvr>
                                        <p:cTn id="14"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30"/>
                                        </p:tgtEl>
                                        <p:attrNameLst>
                                          <p:attrName>style.visibility</p:attrName>
                                        </p:attrNameLst>
                                      </p:cBhvr>
                                      <p:to>
                                        <p:strVal val="visible"/>
                                      </p:to>
                                    </p:set>
                                    <p:animEffect transition="in" filter="fade">
                                      <p:cBhvr>
                                        <p:cTn id="19" dur="3000"/>
                                        <p:tgtEl>
                                          <p:spTgt spid="30"/>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33"/>
                                        </p:tgtEl>
                                        <p:attrNameLst>
                                          <p:attrName>style.visibility</p:attrName>
                                        </p:attrNameLst>
                                      </p:cBhvr>
                                      <p:to>
                                        <p:strVal val="visible"/>
                                      </p:to>
                                    </p:set>
                                    <p:animEffect transition="in" filter="fade">
                                      <p:cBhvr>
                                        <p:cTn id="29" dur="1000"/>
                                        <p:tgtEl>
                                          <p:spTgt spid="33"/>
                                        </p:tgtEl>
                                      </p:cBhvr>
                                    </p:animEffect>
                                    <p:anim calcmode="lin" valueType="num">
                                      <p:cBhvr>
                                        <p:cTn id="30" dur="1000" fill="hold"/>
                                        <p:tgtEl>
                                          <p:spTgt spid="33"/>
                                        </p:tgtEl>
                                        <p:attrNameLst>
                                          <p:attrName>ppt_x</p:attrName>
                                        </p:attrNameLst>
                                      </p:cBhvr>
                                      <p:tavLst>
                                        <p:tav tm="0">
                                          <p:val>
                                            <p:strVal val="#ppt_x"/>
                                          </p:val>
                                        </p:tav>
                                        <p:tav tm="100000">
                                          <p:val>
                                            <p:strVal val="#ppt_x"/>
                                          </p:val>
                                        </p:tav>
                                      </p:tavLst>
                                    </p:anim>
                                    <p:anim calcmode="lin" valueType="num">
                                      <p:cBhvr>
                                        <p:cTn id="31" dur="1000" fill="hold"/>
                                        <p:tgtEl>
                                          <p:spTgt spid="33"/>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43"/>
                                        </p:tgtEl>
                                        <p:attrNameLst>
                                          <p:attrName>style.visibility</p:attrName>
                                        </p:attrNameLst>
                                      </p:cBhvr>
                                      <p:to>
                                        <p:strVal val="visible"/>
                                      </p:to>
                                    </p:set>
                                    <p:animEffect transition="in" filter="fade">
                                      <p:cBhvr>
                                        <p:cTn id="34" dur="1000"/>
                                        <p:tgtEl>
                                          <p:spTgt spid="43"/>
                                        </p:tgtEl>
                                      </p:cBhvr>
                                    </p:animEffect>
                                    <p:anim calcmode="lin" valueType="num">
                                      <p:cBhvr>
                                        <p:cTn id="35" dur="1000" fill="hold"/>
                                        <p:tgtEl>
                                          <p:spTgt spid="43"/>
                                        </p:tgtEl>
                                        <p:attrNameLst>
                                          <p:attrName>ppt_x</p:attrName>
                                        </p:attrNameLst>
                                      </p:cBhvr>
                                      <p:tavLst>
                                        <p:tav tm="0">
                                          <p:val>
                                            <p:strVal val="#ppt_x"/>
                                          </p:val>
                                        </p:tav>
                                        <p:tav tm="100000">
                                          <p:val>
                                            <p:strVal val="#ppt_x"/>
                                          </p:val>
                                        </p:tav>
                                      </p:tavLst>
                                    </p:anim>
                                    <p:anim calcmode="lin" valueType="num">
                                      <p:cBhvr>
                                        <p:cTn id="36"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29"/>
                                        </p:tgtEl>
                                        <p:attrNameLst>
                                          <p:attrName>style.visibility</p:attrName>
                                        </p:attrNameLst>
                                      </p:cBhvr>
                                      <p:to>
                                        <p:strVal val="visible"/>
                                      </p:to>
                                    </p:set>
                                    <p:animEffect transition="in" filter="fade">
                                      <p:cBhvr>
                                        <p:cTn id="41" dur="1000"/>
                                        <p:tgtEl>
                                          <p:spTgt spid="29"/>
                                        </p:tgtEl>
                                      </p:cBhvr>
                                    </p:animEffect>
                                    <p:anim calcmode="lin" valueType="num">
                                      <p:cBhvr>
                                        <p:cTn id="42" dur="1000" fill="hold"/>
                                        <p:tgtEl>
                                          <p:spTgt spid="29"/>
                                        </p:tgtEl>
                                        <p:attrNameLst>
                                          <p:attrName>ppt_x</p:attrName>
                                        </p:attrNameLst>
                                      </p:cBhvr>
                                      <p:tavLst>
                                        <p:tav tm="0">
                                          <p:val>
                                            <p:strVal val="#ppt_x"/>
                                          </p:val>
                                        </p:tav>
                                        <p:tav tm="100000">
                                          <p:val>
                                            <p:strVal val="#ppt_x"/>
                                          </p:val>
                                        </p:tav>
                                      </p:tavLst>
                                    </p:anim>
                                    <p:anim calcmode="lin" valueType="num">
                                      <p:cBhvr>
                                        <p:cTn id="43" dur="1000" fill="hold"/>
                                        <p:tgtEl>
                                          <p:spTgt spid="29"/>
                                        </p:tgtEl>
                                        <p:attrNameLst>
                                          <p:attrName>ppt_y</p:attrName>
                                        </p:attrNameLst>
                                      </p:cBhvr>
                                      <p:tavLst>
                                        <p:tav tm="0">
                                          <p:val>
                                            <p:strVal val="#ppt_y+.1"/>
                                          </p:val>
                                        </p:tav>
                                        <p:tav tm="100000">
                                          <p:val>
                                            <p:strVal val="#ppt_y"/>
                                          </p:val>
                                        </p:tav>
                                      </p:tavLst>
                                    </p:anim>
                                  </p:childTnLst>
                                </p:cTn>
                              </p:par>
                              <p:par>
                                <p:cTn id="44" presetID="42" presetClass="entr" presetSubtype="0" fill="hold" nodeType="withEffect">
                                  <p:stCondLst>
                                    <p:cond delay="0"/>
                                  </p:stCondLst>
                                  <p:childTnLst>
                                    <p:set>
                                      <p:cBhvr>
                                        <p:cTn id="45" dur="1" fill="hold">
                                          <p:stCondLst>
                                            <p:cond delay="0"/>
                                          </p:stCondLst>
                                        </p:cTn>
                                        <p:tgtEl>
                                          <p:spTgt spid="7"/>
                                        </p:tgtEl>
                                        <p:attrNameLst>
                                          <p:attrName>style.visibility</p:attrName>
                                        </p:attrNameLst>
                                      </p:cBhvr>
                                      <p:to>
                                        <p:strVal val="visible"/>
                                      </p:to>
                                    </p:set>
                                    <p:animEffect transition="in" filter="fade">
                                      <p:cBhvr>
                                        <p:cTn id="46" dur="1000"/>
                                        <p:tgtEl>
                                          <p:spTgt spid="7"/>
                                        </p:tgtEl>
                                      </p:cBhvr>
                                    </p:animEffect>
                                    <p:anim calcmode="lin" valueType="num">
                                      <p:cBhvr>
                                        <p:cTn id="47" dur="1000" fill="hold"/>
                                        <p:tgtEl>
                                          <p:spTgt spid="7"/>
                                        </p:tgtEl>
                                        <p:attrNameLst>
                                          <p:attrName>ppt_x</p:attrName>
                                        </p:attrNameLst>
                                      </p:cBhvr>
                                      <p:tavLst>
                                        <p:tav tm="0">
                                          <p:val>
                                            <p:strVal val="#ppt_x"/>
                                          </p:val>
                                        </p:tav>
                                        <p:tav tm="100000">
                                          <p:val>
                                            <p:strVal val="#ppt_x"/>
                                          </p:val>
                                        </p:tav>
                                      </p:tavLst>
                                    </p:anim>
                                    <p:anim calcmode="lin" valueType="num">
                                      <p:cBhvr>
                                        <p:cTn id="48" dur="1000" fill="hold"/>
                                        <p:tgtEl>
                                          <p:spTgt spid="7"/>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fade">
                                      <p:cBhvr>
                                        <p:cTn id="51" dur="1000"/>
                                        <p:tgtEl>
                                          <p:spTgt spid="32"/>
                                        </p:tgtEl>
                                      </p:cBhvr>
                                    </p:animEffect>
                                    <p:anim calcmode="lin" valueType="num">
                                      <p:cBhvr>
                                        <p:cTn id="52" dur="1000" fill="hold"/>
                                        <p:tgtEl>
                                          <p:spTgt spid="32"/>
                                        </p:tgtEl>
                                        <p:attrNameLst>
                                          <p:attrName>ppt_x</p:attrName>
                                        </p:attrNameLst>
                                      </p:cBhvr>
                                      <p:tavLst>
                                        <p:tav tm="0">
                                          <p:val>
                                            <p:strVal val="#ppt_x"/>
                                          </p:val>
                                        </p:tav>
                                        <p:tav tm="100000">
                                          <p:val>
                                            <p:strVal val="#ppt_x"/>
                                          </p:val>
                                        </p:tav>
                                      </p:tavLst>
                                    </p:anim>
                                    <p:anim calcmode="lin" valueType="num">
                                      <p:cBhvr>
                                        <p:cTn id="53"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42" presetClass="entr" presetSubtype="0" fill="hold" grpId="0" nodeType="clickEffect">
                                  <p:stCondLst>
                                    <p:cond delay="0"/>
                                  </p:stCondLst>
                                  <p:childTnLst>
                                    <p:set>
                                      <p:cBhvr>
                                        <p:cTn id="57" dur="1" fill="hold">
                                          <p:stCondLst>
                                            <p:cond delay="0"/>
                                          </p:stCondLst>
                                        </p:cTn>
                                        <p:tgtEl>
                                          <p:spTgt spid="41"/>
                                        </p:tgtEl>
                                        <p:attrNameLst>
                                          <p:attrName>style.visibility</p:attrName>
                                        </p:attrNameLst>
                                      </p:cBhvr>
                                      <p:to>
                                        <p:strVal val="visible"/>
                                      </p:to>
                                    </p:set>
                                    <p:animEffect transition="in" filter="fade">
                                      <p:cBhvr>
                                        <p:cTn id="58" dur="1000"/>
                                        <p:tgtEl>
                                          <p:spTgt spid="41"/>
                                        </p:tgtEl>
                                      </p:cBhvr>
                                    </p:animEffect>
                                    <p:anim calcmode="lin" valueType="num">
                                      <p:cBhvr>
                                        <p:cTn id="59" dur="1000" fill="hold"/>
                                        <p:tgtEl>
                                          <p:spTgt spid="41"/>
                                        </p:tgtEl>
                                        <p:attrNameLst>
                                          <p:attrName>ppt_x</p:attrName>
                                        </p:attrNameLst>
                                      </p:cBhvr>
                                      <p:tavLst>
                                        <p:tav tm="0">
                                          <p:val>
                                            <p:strVal val="#ppt_x"/>
                                          </p:val>
                                        </p:tav>
                                        <p:tav tm="100000">
                                          <p:val>
                                            <p:strVal val="#ppt_x"/>
                                          </p:val>
                                        </p:tav>
                                      </p:tavLst>
                                    </p:anim>
                                    <p:anim calcmode="lin" valueType="num">
                                      <p:cBhvr>
                                        <p:cTn id="60" dur="1000" fill="hold"/>
                                        <p:tgtEl>
                                          <p:spTgt spid="41"/>
                                        </p:tgtEl>
                                        <p:attrNameLst>
                                          <p:attrName>ppt_y</p:attrName>
                                        </p:attrNameLst>
                                      </p:cBhvr>
                                      <p:tavLst>
                                        <p:tav tm="0">
                                          <p:val>
                                            <p:strVal val="#ppt_y+.1"/>
                                          </p:val>
                                        </p:tav>
                                        <p:tav tm="100000">
                                          <p:val>
                                            <p:strVal val="#ppt_y"/>
                                          </p:val>
                                        </p:tav>
                                      </p:tavLst>
                                    </p:anim>
                                  </p:childTnLst>
                                </p:cTn>
                              </p:par>
                              <p:par>
                                <p:cTn id="61" presetID="42" presetClass="entr" presetSubtype="0" fill="hold" nodeType="with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1000"/>
                                        <p:tgtEl>
                                          <p:spTgt spid="25"/>
                                        </p:tgtEl>
                                      </p:cBhvr>
                                    </p:animEffect>
                                    <p:anim calcmode="lin" valueType="num">
                                      <p:cBhvr>
                                        <p:cTn id="64" dur="1000" fill="hold"/>
                                        <p:tgtEl>
                                          <p:spTgt spid="25"/>
                                        </p:tgtEl>
                                        <p:attrNameLst>
                                          <p:attrName>ppt_x</p:attrName>
                                        </p:attrNameLst>
                                      </p:cBhvr>
                                      <p:tavLst>
                                        <p:tav tm="0">
                                          <p:val>
                                            <p:strVal val="#ppt_x"/>
                                          </p:val>
                                        </p:tav>
                                        <p:tav tm="100000">
                                          <p:val>
                                            <p:strVal val="#ppt_x"/>
                                          </p:val>
                                        </p:tav>
                                      </p:tavLst>
                                    </p:anim>
                                    <p:anim calcmode="lin" valueType="num">
                                      <p:cBhvr>
                                        <p:cTn id="65" dur="1000" fill="hold"/>
                                        <p:tgtEl>
                                          <p:spTgt spid="25"/>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34"/>
                                        </p:tgtEl>
                                        <p:attrNameLst>
                                          <p:attrName>style.visibility</p:attrName>
                                        </p:attrNameLst>
                                      </p:cBhvr>
                                      <p:to>
                                        <p:strVal val="visible"/>
                                      </p:to>
                                    </p:set>
                                    <p:animEffect transition="in" filter="fade">
                                      <p:cBhvr>
                                        <p:cTn id="68" dur="1000"/>
                                        <p:tgtEl>
                                          <p:spTgt spid="34"/>
                                        </p:tgtEl>
                                      </p:cBhvr>
                                    </p:animEffect>
                                    <p:anim calcmode="lin" valueType="num">
                                      <p:cBhvr>
                                        <p:cTn id="69" dur="1000" fill="hold"/>
                                        <p:tgtEl>
                                          <p:spTgt spid="34"/>
                                        </p:tgtEl>
                                        <p:attrNameLst>
                                          <p:attrName>ppt_x</p:attrName>
                                        </p:attrNameLst>
                                      </p:cBhvr>
                                      <p:tavLst>
                                        <p:tav tm="0">
                                          <p:val>
                                            <p:strVal val="#ppt_x"/>
                                          </p:val>
                                        </p:tav>
                                        <p:tav tm="100000">
                                          <p:val>
                                            <p:strVal val="#ppt_x"/>
                                          </p:val>
                                        </p:tav>
                                      </p:tavLst>
                                    </p:anim>
                                    <p:anim calcmode="lin" valueType="num">
                                      <p:cBhvr>
                                        <p:cTn id="70"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42" presetClass="entr" presetSubtype="0" fill="hold" grpId="0" nodeType="clickEffect">
                                  <p:stCondLst>
                                    <p:cond delay="0"/>
                                  </p:stCondLst>
                                  <p:childTnLst>
                                    <p:set>
                                      <p:cBhvr>
                                        <p:cTn id="74" dur="1" fill="hold">
                                          <p:stCondLst>
                                            <p:cond delay="0"/>
                                          </p:stCondLst>
                                        </p:cTn>
                                        <p:tgtEl>
                                          <p:spTgt spid="42"/>
                                        </p:tgtEl>
                                        <p:attrNameLst>
                                          <p:attrName>style.visibility</p:attrName>
                                        </p:attrNameLst>
                                      </p:cBhvr>
                                      <p:to>
                                        <p:strVal val="visible"/>
                                      </p:to>
                                    </p:set>
                                    <p:animEffect transition="in" filter="fade">
                                      <p:cBhvr>
                                        <p:cTn id="75" dur="1000"/>
                                        <p:tgtEl>
                                          <p:spTgt spid="42"/>
                                        </p:tgtEl>
                                      </p:cBhvr>
                                    </p:animEffect>
                                    <p:anim calcmode="lin" valueType="num">
                                      <p:cBhvr>
                                        <p:cTn id="76" dur="1000" fill="hold"/>
                                        <p:tgtEl>
                                          <p:spTgt spid="42"/>
                                        </p:tgtEl>
                                        <p:attrNameLst>
                                          <p:attrName>ppt_x</p:attrName>
                                        </p:attrNameLst>
                                      </p:cBhvr>
                                      <p:tavLst>
                                        <p:tav tm="0">
                                          <p:val>
                                            <p:strVal val="#ppt_x"/>
                                          </p:val>
                                        </p:tav>
                                        <p:tav tm="100000">
                                          <p:val>
                                            <p:strVal val="#ppt_x"/>
                                          </p:val>
                                        </p:tav>
                                      </p:tavLst>
                                    </p:anim>
                                    <p:anim calcmode="lin" valueType="num">
                                      <p:cBhvr>
                                        <p:cTn id="77" dur="1000" fill="hold"/>
                                        <p:tgtEl>
                                          <p:spTgt spid="42"/>
                                        </p:tgtEl>
                                        <p:attrNameLst>
                                          <p:attrName>ppt_y</p:attrName>
                                        </p:attrNameLst>
                                      </p:cBhvr>
                                      <p:tavLst>
                                        <p:tav tm="0">
                                          <p:val>
                                            <p:strVal val="#ppt_y+.1"/>
                                          </p:val>
                                        </p:tav>
                                        <p:tav tm="100000">
                                          <p:val>
                                            <p:strVal val="#ppt_y"/>
                                          </p:val>
                                        </p:tav>
                                      </p:tavLst>
                                    </p:anim>
                                  </p:childTnLst>
                                </p:cTn>
                              </p:par>
                              <p:par>
                                <p:cTn id="78" presetID="42" presetClass="entr" presetSubtype="0" fill="hold" nodeType="withEffect">
                                  <p:stCondLst>
                                    <p:cond delay="0"/>
                                  </p:stCondLst>
                                  <p:childTnLst>
                                    <p:set>
                                      <p:cBhvr>
                                        <p:cTn id="79" dur="1" fill="hold">
                                          <p:stCondLst>
                                            <p:cond delay="0"/>
                                          </p:stCondLst>
                                        </p:cTn>
                                        <p:tgtEl>
                                          <p:spTgt spid="23"/>
                                        </p:tgtEl>
                                        <p:attrNameLst>
                                          <p:attrName>style.visibility</p:attrName>
                                        </p:attrNameLst>
                                      </p:cBhvr>
                                      <p:to>
                                        <p:strVal val="visible"/>
                                      </p:to>
                                    </p:set>
                                    <p:animEffect transition="in" filter="fade">
                                      <p:cBhvr>
                                        <p:cTn id="80" dur="1000"/>
                                        <p:tgtEl>
                                          <p:spTgt spid="23"/>
                                        </p:tgtEl>
                                      </p:cBhvr>
                                    </p:animEffect>
                                    <p:anim calcmode="lin" valueType="num">
                                      <p:cBhvr>
                                        <p:cTn id="81" dur="1000" fill="hold"/>
                                        <p:tgtEl>
                                          <p:spTgt spid="23"/>
                                        </p:tgtEl>
                                        <p:attrNameLst>
                                          <p:attrName>ppt_x</p:attrName>
                                        </p:attrNameLst>
                                      </p:cBhvr>
                                      <p:tavLst>
                                        <p:tav tm="0">
                                          <p:val>
                                            <p:strVal val="#ppt_x"/>
                                          </p:val>
                                        </p:tav>
                                        <p:tav tm="100000">
                                          <p:val>
                                            <p:strVal val="#ppt_x"/>
                                          </p:val>
                                        </p:tav>
                                      </p:tavLst>
                                    </p:anim>
                                    <p:anim calcmode="lin" valueType="num">
                                      <p:cBhvr>
                                        <p:cTn id="82" dur="1000" fill="hold"/>
                                        <p:tgtEl>
                                          <p:spTgt spid="23"/>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35"/>
                                        </p:tgtEl>
                                        <p:attrNameLst>
                                          <p:attrName>style.visibility</p:attrName>
                                        </p:attrNameLst>
                                      </p:cBhvr>
                                      <p:to>
                                        <p:strVal val="visible"/>
                                      </p:to>
                                    </p:set>
                                    <p:animEffect transition="in" filter="fade">
                                      <p:cBhvr>
                                        <p:cTn id="85" dur="1000"/>
                                        <p:tgtEl>
                                          <p:spTgt spid="35"/>
                                        </p:tgtEl>
                                      </p:cBhvr>
                                    </p:animEffect>
                                    <p:anim calcmode="lin" valueType="num">
                                      <p:cBhvr>
                                        <p:cTn id="86" dur="1000" fill="hold"/>
                                        <p:tgtEl>
                                          <p:spTgt spid="35"/>
                                        </p:tgtEl>
                                        <p:attrNameLst>
                                          <p:attrName>ppt_x</p:attrName>
                                        </p:attrNameLst>
                                      </p:cBhvr>
                                      <p:tavLst>
                                        <p:tav tm="0">
                                          <p:val>
                                            <p:strVal val="#ppt_x"/>
                                          </p:val>
                                        </p:tav>
                                        <p:tav tm="100000">
                                          <p:val>
                                            <p:strVal val="#ppt_x"/>
                                          </p:val>
                                        </p:tav>
                                      </p:tavLst>
                                    </p:anim>
                                    <p:anim calcmode="lin" valueType="num">
                                      <p:cBhvr>
                                        <p:cTn id="87"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par>
                    <p:cTn id="88" fill="hold">
                      <p:stCondLst>
                        <p:cond delay="indefinite"/>
                      </p:stCondLst>
                      <p:childTnLst>
                        <p:par>
                          <p:cTn id="89" fill="hold">
                            <p:stCondLst>
                              <p:cond delay="0"/>
                            </p:stCondLst>
                            <p:childTnLst>
                              <p:par>
                                <p:cTn id="90" presetID="42" presetClass="entr" presetSubtype="0" fill="hold" grpId="0" nodeType="clickEffect">
                                  <p:stCondLst>
                                    <p:cond delay="0"/>
                                  </p:stCondLst>
                                  <p:childTnLst>
                                    <p:set>
                                      <p:cBhvr>
                                        <p:cTn id="91" dur="1" fill="hold">
                                          <p:stCondLst>
                                            <p:cond delay="0"/>
                                          </p:stCondLst>
                                        </p:cTn>
                                        <p:tgtEl>
                                          <p:spTgt spid="37"/>
                                        </p:tgtEl>
                                        <p:attrNameLst>
                                          <p:attrName>style.visibility</p:attrName>
                                        </p:attrNameLst>
                                      </p:cBhvr>
                                      <p:to>
                                        <p:strVal val="visible"/>
                                      </p:to>
                                    </p:set>
                                    <p:animEffect transition="in" filter="fade">
                                      <p:cBhvr>
                                        <p:cTn id="92" dur="1000"/>
                                        <p:tgtEl>
                                          <p:spTgt spid="37"/>
                                        </p:tgtEl>
                                      </p:cBhvr>
                                    </p:animEffect>
                                    <p:anim calcmode="lin" valueType="num">
                                      <p:cBhvr>
                                        <p:cTn id="93" dur="1000" fill="hold"/>
                                        <p:tgtEl>
                                          <p:spTgt spid="37"/>
                                        </p:tgtEl>
                                        <p:attrNameLst>
                                          <p:attrName>ppt_x</p:attrName>
                                        </p:attrNameLst>
                                      </p:cBhvr>
                                      <p:tavLst>
                                        <p:tav tm="0">
                                          <p:val>
                                            <p:strVal val="#ppt_x"/>
                                          </p:val>
                                        </p:tav>
                                        <p:tav tm="100000">
                                          <p:val>
                                            <p:strVal val="#ppt_x"/>
                                          </p:val>
                                        </p:tav>
                                      </p:tavLst>
                                    </p:anim>
                                    <p:anim calcmode="lin" valueType="num">
                                      <p:cBhvr>
                                        <p:cTn id="94" dur="1000" fill="hold"/>
                                        <p:tgtEl>
                                          <p:spTgt spid="37"/>
                                        </p:tgtEl>
                                        <p:attrNameLst>
                                          <p:attrName>ppt_y</p:attrName>
                                        </p:attrNameLst>
                                      </p:cBhvr>
                                      <p:tavLst>
                                        <p:tav tm="0">
                                          <p:val>
                                            <p:strVal val="#ppt_y+.1"/>
                                          </p:val>
                                        </p:tav>
                                        <p:tav tm="100000">
                                          <p:val>
                                            <p:strVal val="#ppt_y"/>
                                          </p:val>
                                        </p:tav>
                                      </p:tavLst>
                                    </p:anim>
                                  </p:childTnLst>
                                </p:cTn>
                              </p:par>
                              <p:par>
                                <p:cTn id="95" presetID="42" presetClass="entr" presetSubtype="0" fill="hold" nodeType="withEffect">
                                  <p:stCondLst>
                                    <p:cond delay="0"/>
                                  </p:stCondLst>
                                  <p:childTnLst>
                                    <p:set>
                                      <p:cBhvr>
                                        <p:cTn id="96" dur="1" fill="hold">
                                          <p:stCondLst>
                                            <p:cond delay="0"/>
                                          </p:stCondLst>
                                        </p:cTn>
                                        <p:tgtEl>
                                          <p:spTgt spid="24"/>
                                        </p:tgtEl>
                                        <p:attrNameLst>
                                          <p:attrName>style.visibility</p:attrName>
                                        </p:attrNameLst>
                                      </p:cBhvr>
                                      <p:to>
                                        <p:strVal val="visible"/>
                                      </p:to>
                                    </p:set>
                                    <p:animEffect transition="in" filter="fade">
                                      <p:cBhvr>
                                        <p:cTn id="97" dur="1000"/>
                                        <p:tgtEl>
                                          <p:spTgt spid="24"/>
                                        </p:tgtEl>
                                      </p:cBhvr>
                                    </p:animEffect>
                                    <p:anim calcmode="lin" valueType="num">
                                      <p:cBhvr>
                                        <p:cTn id="98" dur="1000" fill="hold"/>
                                        <p:tgtEl>
                                          <p:spTgt spid="24"/>
                                        </p:tgtEl>
                                        <p:attrNameLst>
                                          <p:attrName>ppt_x</p:attrName>
                                        </p:attrNameLst>
                                      </p:cBhvr>
                                      <p:tavLst>
                                        <p:tav tm="0">
                                          <p:val>
                                            <p:strVal val="#ppt_x"/>
                                          </p:val>
                                        </p:tav>
                                        <p:tav tm="100000">
                                          <p:val>
                                            <p:strVal val="#ppt_x"/>
                                          </p:val>
                                        </p:tav>
                                      </p:tavLst>
                                    </p:anim>
                                    <p:anim calcmode="lin" valueType="num">
                                      <p:cBhvr>
                                        <p:cTn id="99" dur="1000" fill="hold"/>
                                        <p:tgtEl>
                                          <p:spTgt spid="24"/>
                                        </p:tgtEl>
                                        <p:attrNameLst>
                                          <p:attrName>ppt_y</p:attrName>
                                        </p:attrNameLst>
                                      </p:cBhvr>
                                      <p:tavLst>
                                        <p:tav tm="0">
                                          <p:val>
                                            <p:strVal val="#ppt_y+.1"/>
                                          </p:val>
                                        </p:tav>
                                        <p:tav tm="100000">
                                          <p:val>
                                            <p:strVal val="#ppt_y"/>
                                          </p:val>
                                        </p:tav>
                                      </p:tavLst>
                                    </p:anim>
                                  </p:childTnLst>
                                </p:cTn>
                              </p:par>
                              <p:par>
                                <p:cTn id="100" presetID="42" presetClass="entr" presetSubtype="0" fill="hold" grpId="0" nodeType="withEffect">
                                  <p:stCondLst>
                                    <p:cond delay="0"/>
                                  </p:stCondLst>
                                  <p:childTnLst>
                                    <p:set>
                                      <p:cBhvr>
                                        <p:cTn id="101" dur="1" fill="hold">
                                          <p:stCondLst>
                                            <p:cond delay="0"/>
                                          </p:stCondLst>
                                        </p:cTn>
                                        <p:tgtEl>
                                          <p:spTgt spid="38"/>
                                        </p:tgtEl>
                                        <p:attrNameLst>
                                          <p:attrName>style.visibility</p:attrName>
                                        </p:attrNameLst>
                                      </p:cBhvr>
                                      <p:to>
                                        <p:strVal val="visible"/>
                                      </p:to>
                                    </p:set>
                                    <p:animEffect transition="in" filter="fade">
                                      <p:cBhvr>
                                        <p:cTn id="102" dur="1000"/>
                                        <p:tgtEl>
                                          <p:spTgt spid="38"/>
                                        </p:tgtEl>
                                      </p:cBhvr>
                                    </p:animEffect>
                                    <p:anim calcmode="lin" valueType="num">
                                      <p:cBhvr>
                                        <p:cTn id="103" dur="1000" fill="hold"/>
                                        <p:tgtEl>
                                          <p:spTgt spid="38"/>
                                        </p:tgtEl>
                                        <p:attrNameLst>
                                          <p:attrName>ppt_x</p:attrName>
                                        </p:attrNameLst>
                                      </p:cBhvr>
                                      <p:tavLst>
                                        <p:tav tm="0">
                                          <p:val>
                                            <p:strVal val="#ppt_x"/>
                                          </p:val>
                                        </p:tav>
                                        <p:tav tm="100000">
                                          <p:val>
                                            <p:strVal val="#ppt_x"/>
                                          </p:val>
                                        </p:tav>
                                      </p:tavLst>
                                    </p:anim>
                                    <p:anim calcmode="lin" valueType="num">
                                      <p:cBhvr>
                                        <p:cTn id="104"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par>
                    <p:cTn id="105" fill="hold">
                      <p:stCondLst>
                        <p:cond delay="indefinite"/>
                      </p:stCondLst>
                      <p:childTnLst>
                        <p:par>
                          <p:cTn id="106" fill="hold">
                            <p:stCondLst>
                              <p:cond delay="0"/>
                            </p:stCondLst>
                            <p:childTnLst>
                              <p:par>
                                <p:cTn id="107" presetID="2" presetClass="entr" presetSubtype="4" fill="hold" grpId="0" nodeType="clickEffect">
                                  <p:stCondLst>
                                    <p:cond delay="0"/>
                                  </p:stCondLst>
                                  <p:childTnLst>
                                    <p:set>
                                      <p:cBhvr>
                                        <p:cTn id="108" dur="1" fill="hold">
                                          <p:stCondLst>
                                            <p:cond delay="0"/>
                                          </p:stCondLst>
                                        </p:cTn>
                                        <p:tgtEl>
                                          <p:spTgt spid="5"/>
                                        </p:tgtEl>
                                        <p:attrNameLst>
                                          <p:attrName>style.visibility</p:attrName>
                                        </p:attrNameLst>
                                      </p:cBhvr>
                                      <p:to>
                                        <p:strVal val="visible"/>
                                      </p:to>
                                    </p:set>
                                    <p:anim calcmode="lin" valueType="num">
                                      <p:cBhvr additive="base">
                                        <p:cTn id="109" dur="1700" fill="hold"/>
                                        <p:tgtEl>
                                          <p:spTgt spid="5"/>
                                        </p:tgtEl>
                                        <p:attrNameLst>
                                          <p:attrName>ppt_x</p:attrName>
                                        </p:attrNameLst>
                                      </p:cBhvr>
                                      <p:tavLst>
                                        <p:tav tm="0">
                                          <p:val>
                                            <p:strVal val="#ppt_x"/>
                                          </p:val>
                                        </p:tav>
                                        <p:tav tm="100000">
                                          <p:val>
                                            <p:strVal val="#ppt_x"/>
                                          </p:val>
                                        </p:tav>
                                      </p:tavLst>
                                    </p:anim>
                                    <p:anim calcmode="lin" valueType="num">
                                      <p:cBhvr additive="base">
                                        <p:cTn id="110" dur="17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2" grpId="0" animBg="1"/>
      <p:bldP spid="38" grpId="0" animBg="1"/>
      <p:bldP spid="37" grpId="0" animBg="1"/>
      <p:bldP spid="41" grpId="0" animBg="1"/>
      <p:bldP spid="32" grpId="0" animBg="1"/>
      <p:bldP spid="33" grpId="0" animBg="1"/>
      <p:bldP spid="35" grpId="0" animBg="1"/>
      <p:bldP spid="28" grpId="0" animBg="1"/>
      <p:bldP spid="29" grpId="0" animBg="1"/>
      <p:bldP spid="39" grpId="0" animBg="1"/>
      <p:bldP spid="30" grpId="0" animBg="1"/>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4515121" y="1498835"/>
            <a:ext cx="4127479" cy="4922285"/>
          </a:xfrm>
          <a:prstGeom prst="roundRect">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28650" y="365127"/>
            <a:ext cx="7886700" cy="633719"/>
          </a:xfrm>
        </p:spPr>
        <p:txBody>
          <a:bodyPr/>
          <a:lstStyle/>
          <a:p>
            <a:r>
              <a:rPr lang="en-US" dirty="0" smtClean="0"/>
              <a:t>Approaches to Safety Culture</a:t>
            </a:r>
            <a:endParaRPr lang="en-US" dirty="0"/>
          </a:p>
        </p:txBody>
      </p:sp>
      <p:sp>
        <p:nvSpPr>
          <p:cNvPr id="3" name="Content Placeholder 2"/>
          <p:cNvSpPr>
            <a:spLocks noGrp="1"/>
          </p:cNvSpPr>
          <p:nvPr>
            <p:ph idx="1"/>
          </p:nvPr>
        </p:nvSpPr>
        <p:spPr>
          <a:xfrm>
            <a:off x="773483" y="3788326"/>
            <a:ext cx="2807527" cy="521197"/>
          </a:xfrm>
        </p:spPr>
        <p:txBody>
          <a:bodyPr>
            <a:normAutofit/>
          </a:bodyPr>
          <a:lstStyle/>
          <a:p>
            <a:pPr marL="0" indent="0" algn="ctr">
              <a:buNone/>
            </a:pPr>
            <a:r>
              <a:rPr lang="en-US" sz="2000" b="1" dirty="0" smtClean="0"/>
              <a:t>Aviation</a:t>
            </a:r>
            <a:endParaRPr lang="en-US" sz="2000" b="1" dirty="0"/>
          </a:p>
          <a:p>
            <a:endParaRPr lang="en-US" sz="2000" b="1" dirty="0" smtClean="0"/>
          </a:p>
          <a:p>
            <a:endParaRPr lang="en-US" sz="2000" b="1" dirty="0" smtClean="0"/>
          </a:p>
          <a:p>
            <a:endParaRPr lang="en-US" sz="2000" b="1" dirty="0" smtClean="0"/>
          </a:p>
        </p:txBody>
      </p:sp>
      <p:sp>
        <p:nvSpPr>
          <p:cNvPr id="4" name="Slide Number Placeholder 3"/>
          <p:cNvSpPr>
            <a:spLocks noGrp="1"/>
          </p:cNvSpPr>
          <p:nvPr>
            <p:ph type="sldNum" sz="quarter" idx="12"/>
          </p:nvPr>
        </p:nvSpPr>
        <p:spPr/>
        <p:txBody>
          <a:bodyPr/>
          <a:lstStyle/>
          <a:p>
            <a:fld id="{CC8D3A21-3525-4065-9862-DADB56CA2EB2}" type="slidenum">
              <a:rPr lang="en-US" smtClean="0"/>
              <a:t>6</a:t>
            </a:fld>
            <a:endParaRPr lang="en-US"/>
          </a:p>
        </p:txBody>
      </p:sp>
      <p:pic>
        <p:nvPicPr>
          <p:cNvPr id="6" name="Picture 5"/>
          <p:cNvPicPr/>
          <p:nvPr/>
        </p:nvPicPr>
        <p:blipFill>
          <a:blip r:embed="rId3" cstate="print">
            <a:extLst>
              <a:ext uri="{28A0092B-C50C-407E-A947-70E740481C1C}">
                <a14:useLocalDpi xmlns:a14="http://schemas.microsoft.com/office/drawing/2010/main" val="0"/>
              </a:ext>
            </a:extLst>
          </a:blip>
          <a:srcRect l="1869" t="10875" r="2803" b="710"/>
          <a:stretch>
            <a:fillRect/>
          </a:stretch>
        </p:blipFill>
        <p:spPr bwMode="auto">
          <a:xfrm>
            <a:off x="609114" y="4115262"/>
            <a:ext cx="3057895" cy="2356658"/>
          </a:xfrm>
          <a:prstGeom prst="rect">
            <a:avLst/>
          </a:prstGeom>
          <a:noFill/>
          <a:ln>
            <a:noFill/>
          </a:ln>
        </p:spPr>
      </p:pic>
      <p:sp>
        <p:nvSpPr>
          <p:cNvPr id="10" name="AutoShape 2" descr="https://www.nrc.gov/images/about-nrc/safety-culture/sc-popups-sm.png"/>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nvGrpSpPr>
          <p:cNvPr id="16" name="Group 15"/>
          <p:cNvGrpSpPr/>
          <p:nvPr/>
        </p:nvGrpSpPr>
        <p:grpSpPr>
          <a:xfrm>
            <a:off x="559066" y="1063614"/>
            <a:ext cx="1859016" cy="2556620"/>
            <a:chOff x="3753267" y="1276502"/>
            <a:chExt cx="1976973" cy="2723192"/>
          </a:xfrm>
        </p:grpSpPr>
        <p:pic>
          <p:nvPicPr>
            <p:cNvPr id="7" name="Picture 6" descr="https://sma.nasa.gov/images/default-source/news/posters/safety-culture-handbook.jpg?sfvrsn=0"/>
            <p:cNvPicPr/>
            <p:nvPr/>
          </p:nvPicPr>
          <p:blipFill>
            <a:blip r:embed="rId4" cstate="print">
              <a:extLst>
                <a:ext uri="{28A0092B-C50C-407E-A947-70E740481C1C}">
                  <a14:useLocalDpi xmlns:a14="http://schemas.microsoft.com/office/drawing/2010/main" val="0"/>
                </a:ext>
              </a:extLst>
            </a:blip>
            <a:srcRect l="59045"/>
            <a:stretch>
              <a:fillRect/>
            </a:stretch>
          </p:blipFill>
          <p:spPr bwMode="auto">
            <a:xfrm>
              <a:off x="3753267" y="1631128"/>
              <a:ext cx="1976973" cy="2368566"/>
            </a:xfrm>
            <a:prstGeom prst="rect">
              <a:avLst/>
            </a:prstGeom>
            <a:noFill/>
            <a:ln>
              <a:noFill/>
            </a:ln>
          </p:spPr>
        </p:pic>
        <p:sp>
          <p:nvSpPr>
            <p:cNvPr id="12" name="Content Placeholder 2"/>
            <p:cNvSpPr txBox="1">
              <a:spLocks/>
            </p:cNvSpPr>
            <p:nvPr/>
          </p:nvSpPr>
          <p:spPr>
            <a:xfrm>
              <a:off x="4132173" y="1276502"/>
              <a:ext cx="1026252" cy="52119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2000" b="1" dirty="0" smtClean="0"/>
                <a:t>Space</a:t>
              </a:r>
            </a:p>
            <a:p>
              <a:endParaRPr lang="en-US" sz="2000" b="1" dirty="0" smtClean="0"/>
            </a:p>
            <a:p>
              <a:endParaRPr lang="en-US" sz="2000" b="1" dirty="0" smtClean="0"/>
            </a:p>
            <a:p>
              <a:endParaRPr lang="en-US" sz="2000" b="1" dirty="0" smtClean="0"/>
            </a:p>
          </p:txBody>
        </p:sp>
      </p:grpSp>
      <p:sp>
        <p:nvSpPr>
          <p:cNvPr id="14" name="Content Placeholder 2"/>
          <p:cNvSpPr txBox="1">
            <a:spLocks/>
          </p:cNvSpPr>
          <p:nvPr/>
        </p:nvSpPr>
        <p:spPr>
          <a:xfrm>
            <a:off x="4653810" y="1120766"/>
            <a:ext cx="3878915" cy="52119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2000" b="1" dirty="0" smtClean="0"/>
              <a:t>Nuclear Power Plants and Facilities</a:t>
            </a:r>
          </a:p>
          <a:p>
            <a:endParaRPr lang="en-US" sz="2000" b="1" dirty="0" smtClean="0"/>
          </a:p>
          <a:p>
            <a:endParaRPr lang="en-US" sz="2000" b="1" dirty="0" smtClean="0"/>
          </a:p>
          <a:p>
            <a:endParaRPr lang="en-US" sz="2000" b="1" dirty="0" smtClean="0"/>
          </a:p>
        </p:txBody>
      </p:sp>
      <p:grpSp>
        <p:nvGrpSpPr>
          <p:cNvPr id="15" name="Group 14"/>
          <p:cNvGrpSpPr/>
          <p:nvPr/>
        </p:nvGrpSpPr>
        <p:grpSpPr>
          <a:xfrm>
            <a:off x="2367281" y="1075063"/>
            <a:ext cx="2325858" cy="2545171"/>
            <a:chOff x="5479622" y="2201606"/>
            <a:chExt cx="1671320" cy="1953285"/>
          </a:xfrm>
        </p:grpSpPr>
        <p:pic>
          <p:nvPicPr>
            <p:cNvPr id="9" name="Picture 8"/>
            <p:cNvPicPr>
              <a:picLocks noChangeAspect="1"/>
            </p:cNvPicPr>
            <p:nvPr/>
          </p:nvPicPr>
          <p:blipFill>
            <a:blip r:embed="rId5"/>
            <a:stretch>
              <a:fillRect/>
            </a:stretch>
          </p:blipFill>
          <p:spPr>
            <a:xfrm>
              <a:off x="5671101" y="2445464"/>
              <a:ext cx="1264311" cy="1709427"/>
            </a:xfrm>
            <a:prstGeom prst="rect">
              <a:avLst/>
            </a:prstGeom>
          </p:spPr>
        </p:pic>
        <p:sp>
          <p:nvSpPr>
            <p:cNvPr id="13" name="Content Placeholder 2"/>
            <p:cNvSpPr txBox="1">
              <a:spLocks/>
            </p:cNvSpPr>
            <p:nvPr/>
          </p:nvSpPr>
          <p:spPr>
            <a:xfrm>
              <a:off x="5479622" y="2201606"/>
              <a:ext cx="1671320" cy="39619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2000" b="1" dirty="0" smtClean="0"/>
                <a:t>Healthcare</a:t>
              </a:r>
            </a:p>
            <a:p>
              <a:endParaRPr lang="en-US" sz="2000" b="1" dirty="0" smtClean="0"/>
            </a:p>
            <a:p>
              <a:endParaRPr lang="en-US" sz="2000" b="1" dirty="0" smtClean="0"/>
            </a:p>
            <a:p>
              <a:endParaRPr lang="en-US" sz="2000" b="1" dirty="0" smtClean="0"/>
            </a:p>
          </p:txBody>
        </p:sp>
      </p:grpSp>
      <p:pic>
        <p:nvPicPr>
          <p:cNvPr id="11" name="Picture 10"/>
          <p:cNvPicPr>
            <a:picLocks noChangeAspect="1"/>
          </p:cNvPicPr>
          <p:nvPr/>
        </p:nvPicPr>
        <p:blipFill>
          <a:blip r:embed="rId6"/>
          <a:stretch>
            <a:fillRect/>
          </a:stretch>
        </p:blipFill>
        <p:spPr>
          <a:xfrm>
            <a:off x="4794376" y="1724552"/>
            <a:ext cx="3597785" cy="2140151"/>
          </a:xfrm>
          <a:prstGeom prst="rect">
            <a:avLst/>
          </a:prstGeom>
        </p:spPr>
      </p:pic>
      <p:pic>
        <p:nvPicPr>
          <p:cNvPr id="17" name="Picture 16"/>
          <p:cNvPicPr>
            <a:picLocks noChangeAspect="1"/>
          </p:cNvPicPr>
          <p:nvPr/>
        </p:nvPicPr>
        <p:blipFill rotWithShape="1">
          <a:blip r:embed="rId7"/>
          <a:srcRect r="6424" b="4077"/>
          <a:stretch/>
        </p:blipFill>
        <p:spPr>
          <a:xfrm>
            <a:off x="4743939" y="3980601"/>
            <a:ext cx="3648222" cy="2216999"/>
          </a:xfrm>
          <a:prstGeom prst="rect">
            <a:avLst/>
          </a:prstGeom>
        </p:spPr>
      </p:pic>
    </p:spTree>
    <p:extLst>
      <p:ext uri="{BB962C8B-B14F-4D97-AF65-F5344CB8AC3E}">
        <p14:creationId xmlns:p14="http://schemas.microsoft.com/office/powerpoint/2010/main" val="339903977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927646"/>
          </a:xfrm>
        </p:spPr>
        <p:txBody>
          <a:bodyPr>
            <a:normAutofit/>
          </a:bodyPr>
          <a:lstStyle/>
          <a:p>
            <a:r>
              <a:rPr lang="en-US" sz="3600" dirty="0" smtClean="0"/>
              <a:t>Dam Safety Management Framework</a:t>
            </a:r>
            <a:endParaRPr lang="en-US" sz="3600" dirty="0"/>
          </a:p>
        </p:txBody>
      </p:sp>
      <p:sp>
        <p:nvSpPr>
          <p:cNvPr id="4" name="Slide Number Placeholder 3"/>
          <p:cNvSpPr>
            <a:spLocks noGrp="1"/>
          </p:cNvSpPr>
          <p:nvPr>
            <p:ph type="sldNum" sz="quarter" idx="12"/>
          </p:nvPr>
        </p:nvSpPr>
        <p:spPr/>
        <p:txBody>
          <a:bodyPr/>
          <a:lstStyle/>
          <a:p>
            <a:fld id="{CC8D3A21-3525-4065-9862-DADB56CA2EB2}" type="slidenum">
              <a:rPr lang="en-US" smtClean="0"/>
              <a:t>7</a:t>
            </a:fld>
            <a:endParaRPr lang="en-US"/>
          </a:p>
        </p:txBody>
      </p:sp>
      <p:sp>
        <p:nvSpPr>
          <p:cNvPr id="25" name="TextBox 24"/>
          <p:cNvSpPr txBox="1"/>
          <p:nvPr/>
        </p:nvSpPr>
        <p:spPr>
          <a:xfrm>
            <a:off x="4207208" y="5910889"/>
            <a:ext cx="4465581" cy="307777"/>
          </a:xfrm>
          <a:prstGeom prst="rect">
            <a:avLst/>
          </a:prstGeom>
          <a:noFill/>
        </p:spPr>
        <p:txBody>
          <a:bodyPr wrap="none" rtlCol="0">
            <a:spAutoFit/>
          </a:bodyPr>
          <a:lstStyle/>
          <a:p>
            <a:r>
              <a:rPr lang="en-US" sz="1400" b="1" i="1" dirty="0" smtClean="0"/>
              <a:t>Ref: ICOLD Bulletin 154, 2017 (adopting IAEA framework) </a:t>
            </a:r>
            <a:endParaRPr lang="en-US" sz="1400" b="1" i="1" dirty="0"/>
          </a:p>
        </p:txBody>
      </p:sp>
      <p:pic>
        <p:nvPicPr>
          <p:cNvPr id="15" name="Picture 14"/>
          <p:cNvPicPr>
            <a:picLocks noChangeAspect="1"/>
          </p:cNvPicPr>
          <p:nvPr/>
        </p:nvPicPr>
        <p:blipFill>
          <a:blip r:embed="rId3"/>
          <a:stretch>
            <a:fillRect/>
          </a:stretch>
        </p:blipFill>
        <p:spPr>
          <a:xfrm>
            <a:off x="3932529" y="1747520"/>
            <a:ext cx="4740260" cy="3750597"/>
          </a:xfrm>
          <a:prstGeom prst="rect">
            <a:avLst/>
          </a:prstGeom>
        </p:spPr>
      </p:pic>
      <p:sp>
        <p:nvSpPr>
          <p:cNvPr id="17" name="Rectangle 16"/>
          <p:cNvSpPr/>
          <p:nvPr/>
        </p:nvSpPr>
        <p:spPr>
          <a:xfrm>
            <a:off x="429432" y="1610118"/>
            <a:ext cx="4010488" cy="4231928"/>
          </a:xfrm>
          <a:prstGeom prst="rect">
            <a:avLst/>
          </a:prstGeom>
        </p:spPr>
        <p:txBody>
          <a:bodyPr wrap="square">
            <a:spAutoFit/>
          </a:bodyPr>
          <a:lstStyle/>
          <a:p>
            <a:pPr marL="228600" marR="342900" indent="0">
              <a:spcBef>
                <a:spcPts val="300"/>
              </a:spcBef>
              <a:spcAft>
                <a:spcPts val="300"/>
              </a:spcAft>
            </a:pPr>
            <a:r>
              <a:rPr lang="en-US" sz="2400" b="1" dirty="0" smtClean="0">
                <a:ea typeface="Times New Roman" panose="02020603050405020304" pitchFamily="18" charset="0"/>
                <a:cs typeface="Times New Roman" panose="02020603050405020304" pitchFamily="18" charset="0"/>
              </a:rPr>
              <a:t>Safety Culture is:</a:t>
            </a:r>
          </a:p>
          <a:p>
            <a:pPr marL="228600" marR="342900" indent="0">
              <a:spcBef>
                <a:spcPts val="300"/>
              </a:spcBef>
              <a:spcAft>
                <a:spcPts val="300"/>
              </a:spcAft>
            </a:pPr>
            <a:r>
              <a:rPr lang="en-US" sz="2400" b="1" dirty="0" smtClean="0">
                <a:ea typeface="Times New Roman" panose="02020603050405020304" pitchFamily="18" charset="0"/>
                <a:cs typeface="Times New Roman" panose="02020603050405020304" pitchFamily="18" charset="0"/>
              </a:rPr>
              <a:t>“…</a:t>
            </a:r>
            <a:r>
              <a:rPr lang="en-US" sz="2400" b="1" dirty="0">
                <a:ea typeface="Times New Roman" panose="02020603050405020304" pitchFamily="18" charset="0"/>
                <a:cs typeface="Times New Roman" panose="02020603050405020304" pitchFamily="18" charset="0"/>
              </a:rPr>
              <a:t>that assembly of characteristics and attitudes in organizations and individuals which establishes that, as an overriding priority, protection and safety issues receive the attention warranted by their significance.” [IAEA]</a:t>
            </a:r>
            <a:endParaRPr lang="en-US" sz="2400" b="1" dirty="0">
              <a:effectLst/>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2012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iterate type="wd">
                                    <p:tmPct val="10000"/>
                                  </p:iterate>
                                  <p:childTnLst>
                                    <p:set>
                                      <p:cBhvr>
                                        <p:cTn id="6" dur="1" fill="hold">
                                          <p:stCondLst>
                                            <p:cond delay="0"/>
                                          </p:stCondLst>
                                        </p:cTn>
                                        <p:tgtEl>
                                          <p:spTgt spid="17"/>
                                        </p:tgtEl>
                                        <p:attrNameLst>
                                          <p:attrName>style.visibility</p:attrName>
                                        </p:attrNameLst>
                                      </p:cBhvr>
                                      <p:to>
                                        <p:strVal val="visible"/>
                                      </p:to>
                                    </p:set>
                                    <p:animEffect transition="in" filter="wipe(up)">
                                      <p:cBhvr>
                                        <p:cTn id="7" dur="1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p:cTn id="12" dur="3000" fill="hold"/>
                                        <p:tgtEl>
                                          <p:spTgt spid="15"/>
                                        </p:tgtEl>
                                        <p:attrNameLst>
                                          <p:attrName>ppt_w</p:attrName>
                                        </p:attrNameLst>
                                      </p:cBhvr>
                                      <p:tavLst>
                                        <p:tav tm="0">
                                          <p:val>
                                            <p:fltVal val="0"/>
                                          </p:val>
                                        </p:tav>
                                        <p:tav tm="100000">
                                          <p:val>
                                            <p:strVal val="#ppt_w"/>
                                          </p:val>
                                        </p:tav>
                                      </p:tavLst>
                                    </p:anim>
                                    <p:anim calcmode="lin" valueType="num">
                                      <p:cBhvr>
                                        <p:cTn id="13" dur="3000" fill="hold"/>
                                        <p:tgtEl>
                                          <p:spTgt spid="15"/>
                                        </p:tgtEl>
                                        <p:attrNameLst>
                                          <p:attrName>ppt_h</p:attrName>
                                        </p:attrNameLst>
                                      </p:cBhvr>
                                      <p:tavLst>
                                        <p:tav tm="0">
                                          <p:val>
                                            <p:fltVal val="0"/>
                                          </p:val>
                                        </p:tav>
                                        <p:tav tm="100000">
                                          <p:val>
                                            <p:strVal val="#ppt_h"/>
                                          </p:val>
                                        </p:tav>
                                      </p:tavLst>
                                    </p:anim>
                                    <p:animEffect transition="in" filter="fade">
                                      <p:cBhvr>
                                        <p:cTn id="14" dur="3000"/>
                                        <p:tgtEl>
                                          <p:spTgt spid="15"/>
                                        </p:tgtEl>
                                      </p:cBhvr>
                                    </p:animEffect>
                                  </p:childTnLst>
                                </p:cTn>
                              </p:par>
                              <p:par>
                                <p:cTn id="15" presetID="2" presetClass="entr" presetSubtype="4" fill="hold" grpId="0" nodeType="with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additive="base">
                                        <p:cTn id="17" dur="500" fill="hold"/>
                                        <p:tgtEl>
                                          <p:spTgt spid="25"/>
                                        </p:tgtEl>
                                        <p:attrNameLst>
                                          <p:attrName>ppt_x</p:attrName>
                                        </p:attrNameLst>
                                      </p:cBhvr>
                                      <p:tavLst>
                                        <p:tav tm="0">
                                          <p:val>
                                            <p:strVal val="#ppt_x"/>
                                          </p:val>
                                        </p:tav>
                                        <p:tav tm="100000">
                                          <p:val>
                                            <p:strVal val="#ppt_x"/>
                                          </p:val>
                                        </p:tav>
                                      </p:tavLst>
                                    </p:anim>
                                    <p:anim calcmode="lin" valueType="num">
                                      <p:cBhvr additive="base">
                                        <p:cTn id="18"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1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49" y="365127"/>
            <a:ext cx="8064589" cy="823594"/>
          </a:xfrm>
        </p:spPr>
        <p:txBody>
          <a:bodyPr>
            <a:noAutofit/>
          </a:bodyPr>
          <a:lstStyle/>
          <a:p>
            <a:r>
              <a:rPr lang="en-US" sz="3600" dirty="0"/>
              <a:t>Framework for Developing Safety </a:t>
            </a:r>
            <a:r>
              <a:rPr lang="en-US" sz="3600" dirty="0" smtClean="0"/>
              <a:t>Culture</a:t>
            </a:r>
            <a:endParaRPr lang="en-US" sz="3600" dirty="0"/>
          </a:p>
        </p:txBody>
      </p:sp>
      <p:sp>
        <p:nvSpPr>
          <p:cNvPr id="4" name="Slide Number Placeholder 3"/>
          <p:cNvSpPr>
            <a:spLocks noGrp="1"/>
          </p:cNvSpPr>
          <p:nvPr>
            <p:ph type="sldNum" sz="quarter" idx="12"/>
          </p:nvPr>
        </p:nvSpPr>
        <p:spPr/>
        <p:txBody>
          <a:bodyPr/>
          <a:lstStyle/>
          <a:p>
            <a:fld id="{CC8D3A21-3525-4065-9862-DADB56CA2EB2}" type="slidenum">
              <a:rPr lang="en-US" smtClean="0"/>
              <a:t>8</a:t>
            </a:fld>
            <a:endParaRPr lang="en-US"/>
          </a:p>
        </p:txBody>
      </p:sp>
      <p:sp>
        <p:nvSpPr>
          <p:cNvPr id="9" name="Content Placeholder 2"/>
          <p:cNvSpPr>
            <a:spLocks noGrp="1"/>
          </p:cNvSpPr>
          <p:nvPr>
            <p:ph idx="1"/>
          </p:nvPr>
        </p:nvSpPr>
        <p:spPr>
          <a:xfrm>
            <a:off x="628650" y="1339821"/>
            <a:ext cx="8064589" cy="5016529"/>
          </a:xfrm>
        </p:spPr>
        <p:txBody>
          <a:bodyPr>
            <a:normAutofit/>
          </a:bodyPr>
          <a:lstStyle/>
          <a:p>
            <a:r>
              <a:rPr lang="en-US" u="sng" dirty="0" smtClean="0"/>
              <a:t>Define</a:t>
            </a:r>
            <a:r>
              <a:rPr lang="en-US" dirty="0" smtClean="0"/>
              <a:t> Safety Culture for your organization</a:t>
            </a:r>
          </a:p>
          <a:p>
            <a:r>
              <a:rPr lang="en-US" dirty="0" smtClean="0"/>
              <a:t>Establish Safety Culture </a:t>
            </a:r>
            <a:r>
              <a:rPr lang="en-US" u="sng" dirty="0" smtClean="0"/>
              <a:t>Principles</a:t>
            </a:r>
            <a:r>
              <a:rPr lang="en-US" dirty="0" smtClean="0"/>
              <a:t> considering:</a:t>
            </a:r>
          </a:p>
          <a:p>
            <a:pPr lvl="1"/>
            <a:r>
              <a:rPr lang="en-US" sz="2000" dirty="0" smtClean="0"/>
              <a:t>Leadership provides clear expectations and accountability, risk-informed decision making, open communications and environment free from retribution</a:t>
            </a:r>
          </a:p>
          <a:p>
            <a:pPr lvl="1"/>
            <a:r>
              <a:rPr lang="en-US" sz="2000" dirty="0" smtClean="0"/>
              <a:t>Employee/Worker engagement, including personal commitment to safety, participation in work planning and improvement, awareness of hazards and controls</a:t>
            </a:r>
          </a:p>
          <a:p>
            <a:pPr lvl="1"/>
            <a:r>
              <a:rPr lang="en-US" sz="2000" dirty="0" smtClean="0"/>
              <a:t>Organizational learning, including performance monitoring, use of operational experience, questioning attitude, problem reporting</a:t>
            </a:r>
          </a:p>
          <a:p>
            <a:r>
              <a:rPr lang="en-US" u="sng" dirty="0"/>
              <a:t>Assess</a:t>
            </a:r>
            <a:r>
              <a:rPr lang="en-US" dirty="0"/>
              <a:t> Safety Culture through surveys, </a:t>
            </a:r>
            <a:r>
              <a:rPr lang="en-US" dirty="0" smtClean="0"/>
              <a:t>interviews, </a:t>
            </a:r>
            <a:r>
              <a:rPr lang="en-US" dirty="0"/>
              <a:t>focus groups, incident reports, root </a:t>
            </a:r>
            <a:r>
              <a:rPr lang="en-US" dirty="0" smtClean="0"/>
              <a:t>causes, etc.</a:t>
            </a:r>
          </a:p>
          <a:p>
            <a:r>
              <a:rPr lang="en-US" dirty="0" smtClean="0"/>
              <a:t>Reassess .... continuous improvement </a:t>
            </a:r>
          </a:p>
          <a:p>
            <a:endParaRPr lang="en-US" dirty="0"/>
          </a:p>
        </p:txBody>
      </p:sp>
    </p:spTree>
    <p:extLst>
      <p:ext uri="{BB962C8B-B14F-4D97-AF65-F5344CB8AC3E}">
        <p14:creationId xmlns:p14="http://schemas.microsoft.com/office/powerpoint/2010/main" val="100069685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022241"/>
          </a:xfrm>
        </p:spPr>
        <p:txBody>
          <a:bodyPr>
            <a:normAutofit/>
          </a:bodyPr>
          <a:lstStyle/>
          <a:p>
            <a:r>
              <a:rPr lang="en-US" sz="4000" dirty="0" smtClean="0"/>
              <a:t>Example of Safety Culture Principles</a:t>
            </a:r>
            <a:endParaRPr lang="en-US" sz="4000" dirty="0"/>
          </a:p>
        </p:txBody>
      </p:sp>
      <p:sp>
        <p:nvSpPr>
          <p:cNvPr id="4" name="Slide Number Placeholder 3"/>
          <p:cNvSpPr>
            <a:spLocks noGrp="1"/>
          </p:cNvSpPr>
          <p:nvPr>
            <p:ph type="sldNum" sz="quarter" idx="12"/>
          </p:nvPr>
        </p:nvSpPr>
        <p:spPr/>
        <p:txBody>
          <a:bodyPr/>
          <a:lstStyle/>
          <a:p>
            <a:fld id="{CC8D3A21-3525-4065-9862-DADB56CA2EB2}" type="slidenum">
              <a:rPr lang="en-US" smtClean="0"/>
              <a:t>9</a:t>
            </a:fld>
            <a:endParaRPr lang="en-US"/>
          </a:p>
        </p:txBody>
      </p:sp>
      <p:sp>
        <p:nvSpPr>
          <p:cNvPr id="6" name="TextBox 5"/>
          <p:cNvSpPr txBox="1"/>
          <p:nvPr/>
        </p:nvSpPr>
        <p:spPr>
          <a:xfrm>
            <a:off x="5029209" y="6202462"/>
            <a:ext cx="3223318" cy="307777"/>
          </a:xfrm>
          <a:prstGeom prst="rect">
            <a:avLst/>
          </a:prstGeom>
          <a:noFill/>
        </p:spPr>
        <p:txBody>
          <a:bodyPr wrap="none" rtlCol="0">
            <a:spAutoFit/>
          </a:bodyPr>
          <a:lstStyle/>
          <a:p>
            <a:r>
              <a:rPr lang="en-US" sz="1400" b="1" i="1" dirty="0" smtClean="0"/>
              <a:t>Ref: U.S. Nuclear Regulatory Commission</a:t>
            </a:r>
            <a:endParaRPr lang="en-US" sz="1400" b="1" i="1" dirty="0"/>
          </a:p>
        </p:txBody>
      </p:sp>
      <p:pic>
        <p:nvPicPr>
          <p:cNvPr id="3" name="Picture 2"/>
          <p:cNvPicPr>
            <a:picLocks noChangeAspect="1"/>
          </p:cNvPicPr>
          <p:nvPr/>
        </p:nvPicPr>
        <p:blipFill>
          <a:blip r:embed="rId3"/>
          <a:stretch>
            <a:fillRect/>
          </a:stretch>
        </p:blipFill>
        <p:spPr>
          <a:xfrm>
            <a:off x="788276" y="1387367"/>
            <a:ext cx="7522187" cy="4815095"/>
          </a:xfrm>
          <a:prstGeom prst="rect">
            <a:avLst/>
          </a:prstGeom>
        </p:spPr>
      </p:pic>
      <p:cxnSp>
        <p:nvCxnSpPr>
          <p:cNvPr id="10" name="Straight Connector 9"/>
          <p:cNvCxnSpPr/>
          <p:nvPr/>
        </p:nvCxnSpPr>
        <p:spPr>
          <a:xfrm>
            <a:off x="3431769" y="2834850"/>
            <a:ext cx="2235200" cy="0"/>
          </a:xfrm>
          <a:prstGeom prst="line">
            <a:avLst/>
          </a:prstGeom>
          <a:ln w="19050">
            <a:solidFill>
              <a:srgbClr val="FF0000"/>
            </a:solidFill>
            <a:prstDash val="sysDot"/>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3454400" y="2682450"/>
            <a:ext cx="2235200" cy="0"/>
          </a:xfrm>
          <a:prstGeom prst="line">
            <a:avLst/>
          </a:prstGeom>
          <a:ln w="19050">
            <a:solidFill>
              <a:srgbClr val="FF0000"/>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62280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childTnLst>
                                </p:cTn>
                              </p:par>
                              <p:par>
                                <p:cTn id="8" presetID="10"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3769</TotalTime>
  <Words>3316</Words>
  <Application>Microsoft Office PowerPoint</Application>
  <PresentationFormat>On-screen Show (4:3)</PresentationFormat>
  <Paragraphs>270</Paragraphs>
  <Slides>18</Slides>
  <Notes>18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Arial</vt:lpstr>
      <vt:lpstr>Arial Narrow</vt:lpstr>
      <vt:lpstr>Calibri</vt:lpstr>
      <vt:lpstr>helvetica neue</vt:lpstr>
      <vt:lpstr>Times New Roman</vt:lpstr>
      <vt:lpstr>Office Theme</vt:lpstr>
      <vt:lpstr>Safety Culture</vt:lpstr>
      <vt:lpstr>Context</vt:lpstr>
      <vt:lpstr>PowerPoint Presentation</vt:lpstr>
      <vt:lpstr>Cultural Typology</vt:lpstr>
      <vt:lpstr>Recent Evolution of Safety Culture</vt:lpstr>
      <vt:lpstr>Approaches to Safety Culture</vt:lpstr>
      <vt:lpstr>Dam Safety Management Framework</vt:lpstr>
      <vt:lpstr>Framework for Developing Safety Culture</vt:lpstr>
      <vt:lpstr>Example of Safety Culture Principles</vt:lpstr>
      <vt:lpstr>Examples of Communicating Principles</vt:lpstr>
      <vt:lpstr>Evolutionary Nature of Safety Culture</vt:lpstr>
      <vt:lpstr>PowerPoint Presentation</vt:lpstr>
      <vt:lpstr>Risk Informed Decision Making</vt:lpstr>
      <vt:lpstr>Risk Analysis &amp; Management and Examples</vt:lpstr>
      <vt:lpstr>Design Basis is the Foundation</vt:lpstr>
      <vt:lpstr>Summary and Conclusion</vt:lpstr>
      <vt:lpstr>Backup Slides</vt:lpstr>
      <vt:lpstr>Cultural Causes of Disasters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USSD Safety Culture</dc:title>
  <dc:creator>ahmad faramarzi</dc:creator>
  <cp:lastModifiedBy>Ahmad Faramarzi</cp:lastModifiedBy>
  <cp:revision>197</cp:revision>
  <cp:lastPrinted>2019-04-09T12:02:03Z</cp:lastPrinted>
  <dcterms:created xsi:type="dcterms:W3CDTF">2019-02-20T20:36:28Z</dcterms:created>
  <dcterms:modified xsi:type="dcterms:W3CDTF">2021-05-25T14:14:32Z</dcterms:modified>
</cp:coreProperties>
</file>